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82" r:id="rId4"/>
    <p:sldId id="280" r:id="rId5"/>
    <p:sldId id="281" r:id="rId6"/>
    <p:sldId id="279" r:id="rId7"/>
    <p:sldId id="286" r:id="rId8"/>
    <p:sldId id="287" r:id="rId9"/>
    <p:sldId id="288" r:id="rId10"/>
    <p:sldId id="289" r:id="rId11"/>
    <p:sldId id="290" r:id="rId12"/>
    <p:sldId id="295" r:id="rId13"/>
    <p:sldId id="297" r:id="rId14"/>
    <p:sldId id="298" r:id="rId15"/>
    <p:sldId id="296" r:id="rId16"/>
    <p:sldId id="291" r:id="rId17"/>
    <p:sldId id="292" r:id="rId18"/>
    <p:sldId id="293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6812-02EB-4AAF-B143-3400CCE34A90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78C0-168A-4002-A792-BAE53770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0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6812-02EB-4AAF-B143-3400CCE34A90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78C0-168A-4002-A792-BAE53770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9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6812-02EB-4AAF-B143-3400CCE34A90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78C0-168A-4002-A792-BAE53770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9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6812-02EB-4AAF-B143-3400CCE34A90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78C0-168A-4002-A792-BAE53770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1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6812-02EB-4AAF-B143-3400CCE34A90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78C0-168A-4002-A792-BAE53770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7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6812-02EB-4AAF-B143-3400CCE34A90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78C0-168A-4002-A792-BAE53770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6812-02EB-4AAF-B143-3400CCE34A90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78C0-168A-4002-A792-BAE53770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1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6812-02EB-4AAF-B143-3400CCE34A90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78C0-168A-4002-A792-BAE53770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9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6812-02EB-4AAF-B143-3400CCE34A90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78C0-168A-4002-A792-BAE53770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2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6812-02EB-4AAF-B143-3400CCE34A90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78C0-168A-4002-A792-BAE53770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5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6812-02EB-4AAF-B143-3400CCE34A90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78C0-168A-4002-A792-BAE53770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96812-02EB-4AAF-B143-3400CCE34A90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E78C0-168A-4002-A792-BAE53770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1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CVC4 for </a:t>
            </a:r>
            <a:r>
              <a:rPr lang="en-US" dirty="0" err="1" smtClean="0"/>
              <a:t>Sygus</a:t>
            </a:r>
            <a:r>
              <a:rPr lang="en-US" dirty="0" smtClean="0"/>
              <a:t> Comp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682" y="1825625"/>
            <a:ext cx="1099011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CVC4 is an SMT solver</a:t>
            </a:r>
          </a:p>
          <a:p>
            <a:pPr lvl="1"/>
            <a:r>
              <a:rPr lang="en-US" dirty="0" smtClean="0"/>
              <a:t> Fourth generation of Cooperating Validity Checker (CVC, CVC Lite, CVC3, CVC4) </a:t>
            </a:r>
          </a:p>
          <a:p>
            <a:pPr lvl="1"/>
            <a:r>
              <a:rPr lang="en-US" dirty="0" smtClean="0"/>
              <a:t> Supports many theories:</a:t>
            </a:r>
          </a:p>
          <a:p>
            <a:pPr lvl="2"/>
            <a:r>
              <a:rPr lang="en-US" dirty="0" smtClean="0"/>
              <a:t>Linear arithmetic, </a:t>
            </a:r>
            <a:r>
              <a:rPr lang="en-US" dirty="0" err="1" smtClean="0"/>
              <a:t>bitvectors</a:t>
            </a:r>
            <a:r>
              <a:rPr lang="en-US" dirty="0" smtClean="0"/>
              <a:t>, UF, datatypes, arrays, sets, strings, …</a:t>
            </a:r>
          </a:p>
          <a:p>
            <a:pPr lvl="1"/>
            <a:r>
              <a:rPr lang="en-US" dirty="0" smtClean="0"/>
              <a:t> Supports quantified formulas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Two approaches for refutation-based synthesis in SMT </a:t>
            </a:r>
            <a:r>
              <a:rPr lang="en-US" sz="2000" b="1" dirty="0" smtClean="0">
                <a:solidFill>
                  <a:srgbClr val="0070C0"/>
                </a:solidFill>
              </a:rPr>
              <a:t>[Reynolds et al CAV 15]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Counterexample-Guided </a:t>
            </a:r>
            <a:r>
              <a:rPr lang="en-US" dirty="0" smtClean="0">
                <a:sym typeface="Symbol" panose="05050102010706020507" pitchFamily="18" charset="2"/>
              </a:rPr>
              <a:t> Instantiation (CEGQI) for single invocation properties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Techniques Enumerative Syntax-guided synthesis (</a:t>
            </a:r>
            <a:r>
              <a:rPr lang="en-US" dirty="0" err="1" smtClean="0"/>
              <a:t>SyGuS</a:t>
            </a:r>
            <a:r>
              <a:rPr lang="en-US" dirty="0" smtClean="0"/>
              <a:t>) in DPLL(T)</a:t>
            </a:r>
          </a:p>
          <a:p>
            <a:pPr marL="457200" lvl="1" indent="0">
              <a:buNone/>
            </a:pPr>
            <a:r>
              <a:rPr lang="en-US" sz="2000" dirty="0" smtClean="0">
                <a:sym typeface="Symbol" panose="05050102010706020507" pitchFamily="18" charset="2"/>
              </a:rPr>
              <a:t>	 </a:t>
            </a:r>
            <a:r>
              <a:rPr lang="en-US" sz="2000" dirty="0" smtClean="0">
                <a:sym typeface="Symbol" panose="05050102010706020507" pitchFamily="18" charset="2"/>
              </a:rPr>
              <a:t>…and (limited) hybrid </a:t>
            </a:r>
            <a:r>
              <a:rPr lang="en-US" sz="2000" dirty="0" smtClean="0"/>
              <a:t>approaches </a:t>
            </a:r>
            <a:r>
              <a:rPr lang="en-US" sz="2000" dirty="0" smtClean="0"/>
              <a:t>that combine </a:t>
            </a:r>
            <a:r>
              <a:rPr lang="en-US" sz="2000" dirty="0" smtClean="0"/>
              <a:t>the two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217" y="5007264"/>
            <a:ext cx="4105342" cy="141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PBE Strings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3377044"/>
            <a:ext cx="6878782" cy="2789527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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f.x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x=“Alice”		f(x)=“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_Alice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x=“Bob”		f(x)=“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_Bob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	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x=“Carl”		f(x)=“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_Carl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x=“David”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f(x)=“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_David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726" y="2275463"/>
            <a:ext cx="4717474" cy="92333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_”</a:t>
            </a:r>
            <a:r>
              <a:rPr lang="en-US" b="1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++(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fStr,fStr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substr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fStr,fInt,fInt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0 | 1 | +(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fInt,fInt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dirty="0">
              <a:latin typeface="French Script MT" panose="03020402040607040605" pitchFamily="66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5182" y="1690688"/>
            <a:ext cx="59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French Script MT" panose="03020402040607040605" pitchFamily="66" charset="0"/>
              </a:rPr>
              <a:t>R</a:t>
            </a:r>
            <a:r>
              <a:rPr lang="en-US" sz="3200" dirty="0" smtClean="0"/>
              <a:t>:</a:t>
            </a:r>
            <a:endParaRPr lang="en-US" sz="3200" dirty="0"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8450" y="3955405"/>
            <a:ext cx="2373306" cy="230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“_”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(x,0,1)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(x,1,1)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(x,0,2)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(“Dr”,0,1)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407564" y="3576577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407564" y="4307711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407564" y="4908077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404910" y="5537324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68258" y="5108654"/>
            <a:ext cx="457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0772" y="4507967"/>
            <a:ext cx="852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Match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70772" y="6261904"/>
            <a:ext cx="3353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Symbol" panose="05050102010706020507" pitchFamily="18" charset="2"/>
              </a:rPr>
              <a:t>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x.++(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sz="2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27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PBE Strings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3377044"/>
            <a:ext cx="6878782" cy="2789527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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f.x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x=“Alice”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Alice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x=“Bob”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Bob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	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x=“Carl”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Carl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x=“David”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David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726" y="2275463"/>
            <a:ext cx="4717474" cy="92333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_”</a:t>
            </a:r>
            <a:r>
              <a:rPr lang="en-US" b="1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++(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fStr,fStr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substr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fStr,fInt,fInt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0 | 1 | +(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fInt,fInt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dirty="0">
              <a:latin typeface="French Script MT" panose="03020402040607040605" pitchFamily="66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5182" y="1690688"/>
            <a:ext cx="59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French Script MT" panose="03020402040607040605" pitchFamily="66" charset="0"/>
              </a:rPr>
              <a:t>R</a:t>
            </a:r>
            <a:r>
              <a:rPr lang="en-US" sz="3200" dirty="0" smtClean="0"/>
              <a:t>:</a:t>
            </a:r>
            <a:endParaRPr lang="en-US" sz="3200" dirty="0"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8450" y="3955405"/>
            <a:ext cx="2373306" cy="230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“_”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(x,0,1)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(x,1,1)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(x,0,2)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(“Dr”,0,1)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592764" y="3576577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592764" y="4307711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592764" y="4908077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590110" y="5537324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68258" y="5108654"/>
            <a:ext cx="457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0772" y="4507967"/>
            <a:ext cx="852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Match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70772" y="6261904"/>
            <a:ext cx="4213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Symbol" panose="05050102010706020507" pitchFamily="18" charset="2"/>
              </a:rPr>
              <a:t>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x.++(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sz="2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“_”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7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PBE Strings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3377044"/>
            <a:ext cx="6878782" cy="2789527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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f.x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x=“Alice”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lice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x=“Bob”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ob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	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x=“Carl”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arl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x=“David”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avid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726" y="2275463"/>
            <a:ext cx="4717474" cy="92333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_”</a:t>
            </a:r>
            <a:r>
              <a:rPr lang="en-US" b="1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++(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fStr,fStr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substr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fStr,fInt,fInt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0 | 1 | +(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fInt,fInt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dirty="0">
              <a:latin typeface="French Script MT" panose="03020402040607040605" pitchFamily="66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5182" y="1690688"/>
            <a:ext cx="59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French Script MT" panose="03020402040607040605" pitchFamily="66" charset="0"/>
              </a:rPr>
              <a:t>R</a:t>
            </a:r>
            <a:r>
              <a:rPr lang="en-US" sz="3200" dirty="0" smtClean="0"/>
              <a:t>:</a:t>
            </a:r>
            <a:endParaRPr lang="en-US" sz="3200" dirty="0"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8450" y="3955405"/>
            <a:ext cx="2373306" cy="230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“_”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(x,0,1)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(x,1,1)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(x,0,2)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(“Dr”,0,1)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766384" y="3576577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766384" y="4307711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766384" y="4908077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763730" y="5537324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68258" y="5108654"/>
            <a:ext cx="457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0772" y="4507967"/>
            <a:ext cx="852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Match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70772" y="6261904"/>
            <a:ext cx="636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Symbol" panose="05050102010706020507" pitchFamily="18" charset="2"/>
              </a:rPr>
              <a:t>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x.++(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”,“_”,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(x,0,1)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4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PBE Strings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3377044"/>
            <a:ext cx="6878782" cy="2789527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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f.x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x=“Alice”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Dr_A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l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ice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x=“Bob”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Dr_B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	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x=“Carl”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Dr_C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rl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x=“David”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Dr_D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vid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726" y="2275463"/>
            <a:ext cx="4717474" cy="92333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_”</a:t>
            </a:r>
            <a:r>
              <a:rPr lang="en-US" b="1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++(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fStr,fStr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substr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fStr,fInt,fInt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0 | 1 | +(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fInt,fInt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dirty="0">
              <a:latin typeface="French Script MT" panose="03020402040607040605" pitchFamily="66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5182" y="1690688"/>
            <a:ext cx="59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French Script MT" panose="03020402040607040605" pitchFamily="66" charset="0"/>
              </a:rPr>
              <a:t>R</a:t>
            </a:r>
            <a:r>
              <a:rPr lang="en-US" sz="3200" dirty="0" smtClean="0"/>
              <a:t>:</a:t>
            </a:r>
            <a:endParaRPr lang="en-US" sz="3200" dirty="0"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8450" y="3955405"/>
            <a:ext cx="2373306" cy="230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“_”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(x,0,1)</a:t>
            </a:r>
          </a:p>
          <a:p>
            <a:pPr algn="ctr"/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(x,1,1)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(x,0,2)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(“Dr”,0,1)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963159" y="3576577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963159" y="4307711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963159" y="4908077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960505" y="5537324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68258" y="5108654"/>
            <a:ext cx="457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0772" y="4507967"/>
            <a:ext cx="852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Match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70772" y="6261904"/>
            <a:ext cx="852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Symbol" panose="05050102010706020507" pitchFamily="18" charset="2"/>
              </a:rPr>
              <a:t>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x.++(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”,“_”,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(x,0,1),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(x,1,1)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51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PBE Strings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3377044"/>
            <a:ext cx="6878782" cy="2789527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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f.x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x=“Alice”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Dr_Alice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x=“Bob”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Dr_Bob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	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x=“Carl”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Dr_Carl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x=“David”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Dr_David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726" y="2275463"/>
            <a:ext cx="4717474" cy="92333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_”</a:t>
            </a:r>
            <a:r>
              <a:rPr lang="en-US" b="1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++(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fStr,fStr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substr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fStr,fInt,fInt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0 | 1 | +(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fInt,fInt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dirty="0">
              <a:latin typeface="French Script MT" panose="03020402040607040605" pitchFamily="66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5182" y="1690688"/>
            <a:ext cx="59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French Script MT" panose="03020402040607040605" pitchFamily="66" charset="0"/>
              </a:rPr>
              <a:t>R</a:t>
            </a:r>
            <a:r>
              <a:rPr lang="en-US" sz="3200" dirty="0" smtClean="0"/>
              <a:t>:</a:t>
            </a:r>
            <a:endParaRPr lang="en-US" sz="3200" dirty="0"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8450" y="3955405"/>
            <a:ext cx="2373306" cy="230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“_”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(x,0,1)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(x,1,1)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(x,0,2)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(“Dr”,0,1)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963159" y="3576577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963159" y="4307711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963159" y="4908077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960505" y="5537324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68258" y="5108654"/>
            <a:ext cx="457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0772" y="4507967"/>
            <a:ext cx="852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Match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70772" y="6261904"/>
            <a:ext cx="852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Symbol" panose="05050102010706020507" pitchFamily="18" charset="2"/>
              </a:rPr>
              <a:t>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x.++(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”,“_”,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(x,0,1),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(x,1,1)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740586" y="3164411"/>
            <a:ext cx="439838" cy="37778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9740587" y="3164411"/>
            <a:ext cx="439837" cy="41216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67394" y="2320222"/>
            <a:ext cx="2586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…no enumerated value</a:t>
            </a:r>
          </a:p>
          <a:p>
            <a:pPr algn="ctr"/>
            <a:r>
              <a:rPr lang="en-US" sz="2000" dirty="0"/>
              <a:t>i</a:t>
            </a:r>
            <a:r>
              <a:rPr lang="en-US" sz="2000" dirty="0" smtClean="0"/>
              <a:t>s prefix!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169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PBE Strings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3377044"/>
            <a:ext cx="6878782" cy="2789527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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f.x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x=“Alice”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Dr_Alice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x=“Bob”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Dr_Bob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	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x=“Carl”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Dr_Carl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x=“David”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Dr_David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726" y="2275463"/>
            <a:ext cx="4717474" cy="92333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_”</a:t>
            </a:r>
            <a:r>
              <a:rPr lang="en-US" b="1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++(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fStr,fStr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substr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fStr,fInt,fInt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0 | 1 | +(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fInt,fInt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dirty="0">
              <a:latin typeface="French Script MT" panose="03020402040607040605" pitchFamily="66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5182" y="1690688"/>
            <a:ext cx="59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French Script MT" panose="03020402040607040605" pitchFamily="66" charset="0"/>
              </a:rPr>
              <a:t>R</a:t>
            </a:r>
            <a:r>
              <a:rPr lang="en-US" sz="3200" dirty="0" smtClean="0"/>
              <a:t>:</a:t>
            </a:r>
            <a:endParaRPr lang="en-US" sz="3200" dirty="0"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8450" y="3955405"/>
            <a:ext cx="2373306" cy="230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“_”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(x,0,1)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(x,1,1)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(x,0,2)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(“Dr”,0,1)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592764" y="3576577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592764" y="4307711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592764" y="4908077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590110" y="5537324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68258" y="5108654"/>
            <a:ext cx="457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0772" y="4507967"/>
            <a:ext cx="852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Match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70772" y="6261904"/>
            <a:ext cx="4213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Symbol" panose="05050102010706020507" pitchFamily="18" charset="2"/>
              </a:rPr>
              <a:t>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x.++(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”,“_”,…)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V="1">
            <a:off x="9772171" y="3197635"/>
            <a:ext cx="13501" cy="372319"/>
          </a:xfrm>
          <a:prstGeom prst="curvedConnector3">
            <a:avLst>
              <a:gd name="adj1" fmla="val 17932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82893" y="2812646"/>
            <a:ext cx="108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1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PBE Strings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3377044"/>
            <a:ext cx="6878782" cy="2789527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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f.x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x=“Alice”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Alice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x=“Bob”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Bob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	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x=“Carl”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Carl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x=“David”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David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726" y="2275463"/>
            <a:ext cx="4717474" cy="92333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_”</a:t>
            </a:r>
            <a:r>
              <a:rPr lang="en-US" b="1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++(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fStr,fStr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substr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fStr,fInt,fInt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0 | 1 | +(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fInt,fInt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dirty="0">
              <a:latin typeface="French Script MT" panose="03020402040607040605" pitchFamily="66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5182" y="1690688"/>
            <a:ext cx="59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French Script MT" panose="03020402040607040605" pitchFamily="66" charset="0"/>
              </a:rPr>
              <a:t>R</a:t>
            </a:r>
            <a:r>
              <a:rPr lang="en-US" sz="3200" dirty="0" smtClean="0"/>
              <a:t>:</a:t>
            </a:r>
            <a:endParaRPr lang="en-US" sz="3200" dirty="0"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8450" y="3955405"/>
            <a:ext cx="2373306" cy="230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“_”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(x,0,1)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(x,1,1)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(x,0,2)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(“Dr”,0,1)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0484018" y="3576577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125202" y="4307711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345116" y="4908077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481364" y="5560473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68258" y="5108654"/>
            <a:ext cx="457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0772" y="4507967"/>
            <a:ext cx="852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Match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70772" y="6261904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Symbol" panose="05050102010706020507" pitchFamily="18" charset="2"/>
              </a:rPr>
              <a:t>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x.++(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”,“_”,</a:t>
            </a:r>
            <a:r>
              <a:rPr lang="en-US" sz="2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54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PBE Strings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3377044"/>
            <a:ext cx="6878782" cy="2789527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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f.x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x=“Alice”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Dr_Alice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x=“Bob”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Dr_Bob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	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x=“Carl”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Dr_Carl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x=“David”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Dr_David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726" y="2275463"/>
            <a:ext cx="4717474" cy="92333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_”</a:t>
            </a:r>
            <a:r>
              <a:rPr lang="en-US" b="1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++(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fStr,fStr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substr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fStr,fInt,fInt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0 | 1 | +(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fInt,fInt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dirty="0">
              <a:latin typeface="French Script MT" panose="03020402040607040605" pitchFamily="66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5182" y="1690688"/>
            <a:ext cx="59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French Script MT" panose="03020402040607040605" pitchFamily="66" charset="0"/>
              </a:rPr>
              <a:t>R</a:t>
            </a:r>
            <a:r>
              <a:rPr lang="en-US" sz="3200" dirty="0" smtClean="0"/>
              <a:t>:</a:t>
            </a:r>
            <a:endParaRPr lang="en-US" sz="3200" dirty="0"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8450" y="3955405"/>
            <a:ext cx="2373306" cy="230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“_”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(x,0,1)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(x,1,1)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(x,0,2)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(“Dr”,0,1)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0692363" y="3576577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333547" y="4307711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553461" y="4908077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689709" y="5560473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68258" y="5108654"/>
            <a:ext cx="457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0772" y="4507967"/>
            <a:ext cx="852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Match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70772" y="6261904"/>
            <a:ext cx="550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Symbol" panose="05050102010706020507" pitchFamily="18" charset="2"/>
              </a:rPr>
              <a:t>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x.++(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”,“_”,x,</a:t>
            </a:r>
            <a:r>
              <a:rPr lang="en-US" sz="2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”_”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79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PBE Strings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3377044"/>
            <a:ext cx="6878782" cy="2789527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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f.x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x=“Alice”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Dr_Alice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x=“Bob”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Dr_Bob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	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x=“Carl”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Dr_Carl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x=“David”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Dr_David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726" y="2275463"/>
            <a:ext cx="4717474" cy="92333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_”</a:t>
            </a:r>
            <a:r>
              <a:rPr lang="en-US" b="1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++(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fStr,fStr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substr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fStr,fInt,fInt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0 | 1 | +(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fInt,fInt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dirty="0">
              <a:latin typeface="French Script MT" panose="03020402040607040605" pitchFamily="66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5182" y="1690688"/>
            <a:ext cx="59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French Script MT" panose="03020402040607040605" pitchFamily="66" charset="0"/>
              </a:rPr>
              <a:t>R</a:t>
            </a:r>
            <a:r>
              <a:rPr lang="en-US" sz="3200" dirty="0" smtClean="0"/>
              <a:t>:</a:t>
            </a:r>
            <a:endParaRPr lang="en-US" sz="3200" dirty="0"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8450" y="3955405"/>
            <a:ext cx="2373306" cy="230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“_”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(x,0,1)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(x,1,1)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(x,0,2)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(“Dr”,0,1)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0865983" y="3576577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507167" y="4307711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727081" y="4908077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863329" y="5560473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68258" y="5108654"/>
            <a:ext cx="457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0772" y="4507967"/>
            <a:ext cx="852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Match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70772" y="6261904"/>
            <a:ext cx="8079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Symbol" panose="05050102010706020507" pitchFamily="18" charset="2"/>
              </a:rPr>
              <a:t>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x.++(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”,“_”,x,”_”,</a:t>
            </a:r>
            <a:r>
              <a:rPr lang="en-US" sz="2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2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(x,0,1)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4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PBE Strings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3377044"/>
            <a:ext cx="6878782" cy="2789527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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f.x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x=“Alice”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Dr_Alice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x=“Bob”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Dr_Bob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	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x=“Carl”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Dr_Carl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x=“David”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Dr_David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726" y="2275463"/>
            <a:ext cx="4717474" cy="92333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_”</a:t>
            </a:r>
            <a:r>
              <a:rPr lang="en-US" b="1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++(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fStr,fStr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substr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fStr,fInt,fInt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0 | 1 | +(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fInt,fInt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dirty="0">
              <a:latin typeface="French Script MT" panose="03020402040607040605" pitchFamily="66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5182" y="1690688"/>
            <a:ext cx="59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French Script MT" panose="03020402040607040605" pitchFamily="66" charset="0"/>
              </a:rPr>
              <a:t>R</a:t>
            </a:r>
            <a:r>
              <a:rPr lang="en-US" sz="3200" dirty="0" smtClean="0"/>
              <a:t>:</a:t>
            </a:r>
            <a:endParaRPr lang="en-US" sz="3200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70772" y="6261904"/>
            <a:ext cx="8079456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 smtClean="0"/>
              <a:t>=</a:t>
            </a:r>
            <a:r>
              <a:rPr lang="en-US" sz="2800" dirty="0" smtClean="0">
                <a:latin typeface="Symbol" panose="05050102010706020507" pitchFamily="18" charset="2"/>
              </a:rPr>
              <a:t>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x.++(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”,“_”,x,”_”,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(x,0,1))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7846" y="6323459"/>
            <a:ext cx="1403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Return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841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Refutation-Based</a:t>
            </a:r>
            <a:r>
              <a:rPr lang="en-US" dirty="0" smtClean="0"/>
              <a:t> Synthesis in SMT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29399" y="1507147"/>
            <a:ext cx="3502673" cy="52322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f.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x.P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f,x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18906" y="2666331"/>
            <a:ext cx="46263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Negated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Synthesis Conjecture </a:t>
            </a:r>
          </a:p>
          <a:p>
            <a:r>
              <a:rPr lang="en-US" sz="2800" dirty="0" smtClean="0"/>
              <a:t>(+ syntactic restrictions </a:t>
            </a:r>
            <a:r>
              <a:rPr lang="en-US" sz="2800" b="1" dirty="0" smtClean="0">
                <a:solidFill>
                  <a:srgbClr val="0070C0"/>
                </a:solidFill>
                <a:latin typeface="French Script MT" panose="03020402040607040605" pitchFamily="66" charset="0"/>
                <a:cs typeface="Courier New" panose="02070309020205020404" pitchFamily="49" charset="0"/>
                <a:sym typeface="Symbol" panose="05050102010706020507" pitchFamily="18" charset="2"/>
              </a:rPr>
              <a:t>R</a:t>
            </a:r>
            <a:r>
              <a:rPr lang="en-US" sz="2800" dirty="0" smtClean="0"/>
              <a:t>)</a:t>
            </a:r>
          </a:p>
        </p:txBody>
      </p:sp>
      <p:sp>
        <p:nvSpPr>
          <p:cNvPr id="22" name="Right Brace 21"/>
          <p:cNvSpPr/>
          <p:nvPr/>
        </p:nvSpPr>
        <p:spPr>
          <a:xfrm rot="5400000">
            <a:off x="6807088" y="-874025"/>
            <a:ext cx="289367" cy="64447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32072" y="15647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+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32907" y="1440981"/>
            <a:ext cx="550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French Script MT" panose="03020402040607040605" pitchFamily="66" charset="0"/>
                <a:cs typeface="Courier New" panose="02070309020205020404" pitchFamily="49" charset="0"/>
                <a:sym typeface="Symbol" panose="05050102010706020507" pitchFamily="18" charset="2"/>
              </a:rPr>
              <a:t>R</a:t>
            </a:r>
            <a:endParaRPr lang="en-US" sz="3600" b="1" dirty="0">
              <a:solidFill>
                <a:srgbClr val="0070C0"/>
              </a:solidFill>
              <a:latin typeface="French Script MT" panose="03020402040607040605" pitchFamily="66" charset="0"/>
              <a:cs typeface="Courier New" panose="02070309020205020404" pitchFamily="49" charset="0"/>
            </a:endParaRPr>
          </a:p>
        </p:txBody>
      </p:sp>
      <p:sp>
        <p:nvSpPr>
          <p:cNvPr id="28" name="Left Bracket 27"/>
          <p:cNvSpPr/>
          <p:nvPr/>
        </p:nvSpPr>
        <p:spPr>
          <a:xfrm>
            <a:off x="7592599" y="1411210"/>
            <a:ext cx="174979" cy="7100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/>
          <p:cNvSpPr/>
          <p:nvPr/>
        </p:nvSpPr>
        <p:spPr>
          <a:xfrm rot="10800000">
            <a:off x="8491882" y="1411211"/>
            <a:ext cx="174979" cy="7100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1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Refutation-Based Synthesis in SMT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8844" y="3858180"/>
            <a:ext cx="3466348" cy="1729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SMT Solver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4524663"/>
            <a:ext cx="3109409" cy="894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Counterexample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Guided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-Instantiation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1489" y="3858180"/>
            <a:ext cx="3466348" cy="1729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SMT Solver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10845" y="4524663"/>
            <a:ext cx="3109409" cy="8940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Enumerative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SyGuS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69843" y="5629564"/>
            <a:ext cx="0" cy="23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xplosion 1 11"/>
          <p:cNvSpPr/>
          <p:nvPr/>
        </p:nvSpPr>
        <p:spPr>
          <a:xfrm>
            <a:off x="1304633" y="5744137"/>
            <a:ext cx="1930419" cy="827617"/>
          </a:xfrm>
          <a:prstGeom prst="irregularSeal1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unsat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764162" y="5658573"/>
            <a:ext cx="0" cy="23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xplosion 1 15"/>
          <p:cNvSpPr/>
          <p:nvPr/>
        </p:nvSpPr>
        <p:spPr>
          <a:xfrm>
            <a:off x="7798952" y="5773146"/>
            <a:ext cx="1930419" cy="827617"/>
          </a:xfrm>
          <a:prstGeom prst="irregularSeal1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unsat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729399" y="1507147"/>
            <a:ext cx="3502673" cy="52322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f.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x.P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f,x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35052" y="5868700"/>
            <a:ext cx="1728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/>
              <a:t> = </a:t>
            </a:r>
            <a:r>
              <a:rPr lang="en-US" sz="2800" dirty="0" smtClean="0">
                <a:latin typeface="Symbol" panose="05050102010706020507" pitchFamily="18" charset="2"/>
                <a:cs typeface="Courier New" panose="02070309020205020404" pitchFamily="49" charset="0"/>
              </a:rPr>
              <a:t>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x.t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8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9902537" y="5925344"/>
            <a:ext cx="1728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/>
              <a:t> = </a:t>
            </a:r>
            <a:r>
              <a:rPr lang="en-US" sz="2800" dirty="0" smtClean="0">
                <a:latin typeface="Symbol" panose="05050102010706020507" pitchFamily="18" charset="2"/>
                <a:cs typeface="Courier New" panose="02070309020205020404" pitchFamily="49" charset="0"/>
              </a:rPr>
              <a:t>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x.t</a:t>
            </a:r>
            <a:r>
              <a:rPr lang="en-US" sz="28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800" baseline="-25000" dirty="0"/>
          </a:p>
        </p:txBody>
      </p:sp>
      <p:cxnSp>
        <p:nvCxnSpPr>
          <p:cNvPr id="21" name="Curved Connector 20"/>
          <p:cNvCxnSpPr>
            <a:stCxn id="17" idx="2"/>
            <a:endCxn id="4" idx="0"/>
          </p:cNvCxnSpPr>
          <p:nvPr/>
        </p:nvCxnSpPr>
        <p:spPr>
          <a:xfrm rot="5400000">
            <a:off x="3022471" y="1399914"/>
            <a:ext cx="1827813" cy="30887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7" idx="2"/>
            <a:endCxn id="9" idx="0"/>
          </p:cNvCxnSpPr>
          <p:nvPr/>
        </p:nvCxnSpPr>
        <p:spPr>
          <a:xfrm rot="16200000" flipH="1">
            <a:off x="6158793" y="1352309"/>
            <a:ext cx="1827813" cy="31839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78913" y="446148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232072" y="15647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+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7832907" y="1440981"/>
            <a:ext cx="550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French Script MT" panose="03020402040607040605" pitchFamily="66" charset="0"/>
                <a:cs typeface="Courier New" panose="02070309020205020404" pitchFamily="49" charset="0"/>
                <a:sym typeface="Symbol" panose="05050102010706020507" pitchFamily="18" charset="2"/>
              </a:rPr>
              <a:t>R</a:t>
            </a:r>
            <a:endParaRPr lang="en-US" sz="3600" b="1" dirty="0">
              <a:solidFill>
                <a:srgbClr val="0070C0"/>
              </a:solidFill>
              <a:latin typeface="French Script MT" panose="03020402040607040605" pitchFamily="66" charset="0"/>
              <a:cs typeface="Courier New" panose="02070309020205020404" pitchFamily="49" charset="0"/>
            </a:endParaRPr>
          </a:p>
        </p:txBody>
      </p:sp>
      <p:sp>
        <p:nvSpPr>
          <p:cNvPr id="29" name="Left Bracket 28"/>
          <p:cNvSpPr/>
          <p:nvPr/>
        </p:nvSpPr>
        <p:spPr>
          <a:xfrm>
            <a:off x="7592599" y="1411210"/>
            <a:ext cx="174979" cy="7100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/>
          <p:cNvSpPr/>
          <p:nvPr/>
        </p:nvSpPr>
        <p:spPr>
          <a:xfrm rot="10800000">
            <a:off x="8491882" y="1411211"/>
            <a:ext cx="174979" cy="7100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1750663" y="3693227"/>
            <a:ext cx="2153580" cy="168558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CEGQI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(trivially)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CVC4 for </a:t>
            </a:r>
            <a:r>
              <a:rPr lang="en-US" dirty="0" err="1"/>
              <a:t>Sygus</a:t>
            </a:r>
            <a:r>
              <a:rPr lang="en-US" dirty="0"/>
              <a:t> Comp 2017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32142" y="5433525"/>
            <a:ext cx="2067791" cy="14339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Input/Output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Examples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59830" y="5450887"/>
            <a:ext cx="2219720" cy="14339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Single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Invocation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Conjectures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549621" y="5378805"/>
            <a:ext cx="3664527" cy="14339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Other </a:t>
            </a:r>
            <a:r>
              <a:rPr lang="en-US" sz="2400" dirty="0" smtClean="0">
                <a:solidFill>
                  <a:schemeClr val="tx1"/>
                </a:solidFill>
              </a:rPr>
              <a:t>Second-Order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Synthesis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Conjectures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3" idx="1"/>
            <a:endCxn id="3" idx="3"/>
          </p:cNvCxnSpPr>
          <p:nvPr/>
        </p:nvCxnSpPr>
        <p:spPr>
          <a:xfrm>
            <a:off x="1632142" y="3597748"/>
            <a:ext cx="100119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8935" y="2124244"/>
            <a:ext cx="1406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With</a:t>
            </a:r>
          </a:p>
          <a:p>
            <a:pPr algn="ctr"/>
            <a:r>
              <a:rPr lang="en-US" sz="2000" dirty="0" smtClean="0"/>
              <a:t>Syntactic</a:t>
            </a:r>
          </a:p>
          <a:p>
            <a:pPr algn="ctr"/>
            <a:r>
              <a:rPr lang="en-US" sz="2000" dirty="0" smtClean="0"/>
              <a:t>Restrictions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8948" y="4107064"/>
            <a:ext cx="1406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Without</a:t>
            </a:r>
          </a:p>
          <a:p>
            <a:pPr algn="ctr"/>
            <a:r>
              <a:rPr lang="en-US" sz="2000" dirty="0" smtClean="0"/>
              <a:t>Syntactic</a:t>
            </a:r>
          </a:p>
          <a:p>
            <a:pPr algn="ctr"/>
            <a:r>
              <a:rPr lang="en-US" sz="2000" dirty="0" smtClean="0"/>
              <a:t>Restrictions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632142" y="1690688"/>
            <a:ext cx="10011990" cy="3814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4004841" y="1690690"/>
            <a:ext cx="2009" cy="38141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6547232" y="1690690"/>
            <a:ext cx="2009" cy="38141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159829" y="3693227"/>
            <a:ext cx="2219720" cy="168558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59829" y="3927845"/>
            <a:ext cx="2243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Counterexample</a:t>
            </a:r>
          </a:p>
          <a:p>
            <a:pPr algn="ctr"/>
            <a:r>
              <a:rPr lang="en-US" sz="2400" dirty="0" smtClean="0"/>
              <a:t>Guided</a:t>
            </a:r>
          </a:p>
          <a:p>
            <a:pPr algn="ctr"/>
            <a:r>
              <a:rPr lang="en-US" sz="2400" dirty="0" smtClean="0">
                <a:sym typeface="Symbol" panose="05050102010706020507" pitchFamily="18" charset="2"/>
              </a:rPr>
              <a:t>-</a:t>
            </a:r>
            <a:r>
              <a:rPr lang="en-US" sz="2400" dirty="0" smtClean="0"/>
              <a:t>Instantiation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4174532" y="2915392"/>
            <a:ext cx="2228540" cy="556358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CEGQI + reconstruction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107447" y="1761972"/>
            <a:ext cx="2284798" cy="10274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Enumerative</a:t>
            </a:r>
          </a:p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SyGuS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771613" y="1761972"/>
            <a:ext cx="2080249" cy="17097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Enumerative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SyGuS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089623" y="3693227"/>
            <a:ext cx="2287764" cy="17097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Enumerative</a:t>
            </a:r>
          </a:p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SyGuS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(using default restrictions)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836353" y="2789394"/>
            <a:ext cx="1950768" cy="5481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 I/O Symmetry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Breaking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8948507" y="1690690"/>
            <a:ext cx="2009" cy="38141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699893" y="5441391"/>
            <a:ext cx="2219720" cy="14339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Partially Single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Invocation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Conjectures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688348" y="3693227"/>
            <a:ext cx="2121052" cy="1709775"/>
          </a:xfrm>
          <a:prstGeom prst="roundRect">
            <a:avLst/>
          </a:pr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Hybrid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approaches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688348" y="1761972"/>
            <a:ext cx="4689039" cy="17097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Enumerative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</a:rPr>
              <a:t>SyGuS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8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1750663" y="3693227"/>
            <a:ext cx="2153580" cy="168558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CVC4 for </a:t>
            </a:r>
            <a:r>
              <a:rPr lang="en-US" dirty="0" err="1"/>
              <a:t>Sygus</a:t>
            </a:r>
            <a:r>
              <a:rPr lang="en-US" dirty="0"/>
              <a:t> Comp 2017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32142" y="5433525"/>
            <a:ext cx="2067791" cy="14339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Input/Output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Examples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59830" y="5450887"/>
            <a:ext cx="2219720" cy="14339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Single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Invocation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Conjectures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549621" y="5378805"/>
            <a:ext cx="3664527" cy="14339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Other </a:t>
            </a:r>
            <a:r>
              <a:rPr lang="en-US" sz="2400" dirty="0" smtClean="0">
                <a:solidFill>
                  <a:schemeClr val="tx1"/>
                </a:solidFill>
              </a:rPr>
              <a:t>Second-Order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Synthesis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Conjectures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3" idx="1"/>
            <a:endCxn id="3" idx="3"/>
          </p:cNvCxnSpPr>
          <p:nvPr/>
        </p:nvCxnSpPr>
        <p:spPr>
          <a:xfrm>
            <a:off x="1632142" y="3597748"/>
            <a:ext cx="100119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8935" y="2124244"/>
            <a:ext cx="1406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With</a:t>
            </a:r>
          </a:p>
          <a:p>
            <a:pPr algn="ctr"/>
            <a:r>
              <a:rPr lang="en-US" sz="2000" dirty="0" smtClean="0"/>
              <a:t>Syntactic</a:t>
            </a:r>
          </a:p>
          <a:p>
            <a:pPr algn="ctr"/>
            <a:r>
              <a:rPr lang="en-US" sz="2000" dirty="0" smtClean="0"/>
              <a:t>Restrictions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8948" y="4107064"/>
            <a:ext cx="1406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Without</a:t>
            </a:r>
          </a:p>
          <a:p>
            <a:pPr algn="ctr"/>
            <a:r>
              <a:rPr lang="en-US" sz="2000" dirty="0" smtClean="0"/>
              <a:t>Syntactic</a:t>
            </a:r>
          </a:p>
          <a:p>
            <a:pPr algn="ctr"/>
            <a:r>
              <a:rPr lang="en-US" sz="2000" dirty="0" smtClean="0"/>
              <a:t>Restrictions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632142" y="1690688"/>
            <a:ext cx="10011990" cy="3814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4004841" y="1690690"/>
            <a:ext cx="2009" cy="38141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6547232" y="1690690"/>
            <a:ext cx="2009" cy="38141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159829" y="3693227"/>
            <a:ext cx="2219720" cy="168558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74532" y="2915392"/>
            <a:ext cx="2228540" cy="556358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107447" y="1761972"/>
            <a:ext cx="2284798" cy="10274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771613" y="1761972"/>
            <a:ext cx="2080249" cy="17097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089623" y="3693227"/>
            <a:ext cx="2287764" cy="17097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836353" y="2789394"/>
            <a:ext cx="1950768" cy="5481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8948507" y="1690690"/>
            <a:ext cx="2009" cy="38141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699893" y="5441391"/>
            <a:ext cx="2219720" cy="14339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Partially Single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Invocation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Conjectures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688348" y="3693227"/>
            <a:ext cx="2121052" cy="1709775"/>
          </a:xfrm>
          <a:prstGeom prst="roundRect">
            <a:avLst/>
          </a:pr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688348" y="1761972"/>
            <a:ext cx="4689039" cy="17097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85728" y="1690324"/>
            <a:ext cx="10199872" cy="1901098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GENERAL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90639" y="1919593"/>
            <a:ext cx="1847458" cy="1417914"/>
          </a:xfrm>
          <a:prstGeom prst="rect">
            <a:avLst/>
          </a:prstGeom>
          <a:noFill/>
          <a:ln w="635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PBE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59829" y="3727528"/>
            <a:ext cx="7637282" cy="1675473"/>
          </a:xfrm>
          <a:prstGeom prst="rect">
            <a:avLst/>
          </a:prstGeom>
          <a:noFill/>
          <a:ln w="635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CLIA                                 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83400" y="3964541"/>
            <a:ext cx="4341066" cy="1300708"/>
          </a:xfrm>
          <a:prstGeom prst="rect">
            <a:avLst/>
          </a:prstGeom>
          <a:noFill/>
          <a:ln w="635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INV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4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this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2" y="1825625"/>
            <a:ext cx="1098665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enumerative </a:t>
            </a:r>
            <a:r>
              <a:rPr lang="en-US" dirty="0" err="1" smtClean="0"/>
              <a:t>SyGuS</a:t>
            </a:r>
            <a:r>
              <a:rPr lang="en-US" dirty="0" smtClean="0"/>
              <a:t> approach (</a:t>
            </a:r>
            <a:r>
              <a:rPr lang="en-US" b="1" dirty="0" smtClean="0"/>
              <a:t>all tracks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Key </a:t>
            </a:r>
            <a:r>
              <a:rPr lang="en-US" dirty="0" smtClean="0"/>
              <a:t>optimizations </a:t>
            </a:r>
            <a:r>
              <a:rPr lang="en-US" dirty="0" smtClean="0"/>
              <a:t>for the </a:t>
            </a:r>
            <a:r>
              <a:rPr lang="en-US" dirty="0" err="1" smtClean="0"/>
              <a:t>q.f</a:t>
            </a:r>
            <a:r>
              <a:rPr lang="en-US" dirty="0" smtClean="0"/>
              <a:t>. datatypes </a:t>
            </a:r>
            <a:r>
              <a:rPr lang="en-US" dirty="0" smtClean="0"/>
              <a:t>procedure to reduce #terms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mprovements </a:t>
            </a:r>
            <a:r>
              <a:rPr lang="en-US" dirty="0" smtClean="0"/>
              <a:t>to symmetry breaking for search space pruning</a:t>
            </a:r>
          </a:p>
          <a:p>
            <a:r>
              <a:rPr lang="en-US" dirty="0" smtClean="0"/>
              <a:t>For </a:t>
            </a:r>
            <a:r>
              <a:rPr lang="en-US" b="1" dirty="0" smtClean="0"/>
              <a:t>INV track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Custom grammar construction</a:t>
            </a:r>
          </a:p>
          <a:p>
            <a:pPr lvl="2"/>
            <a:r>
              <a:rPr lang="en-US" dirty="0" smtClean="0"/>
              <a:t>E.g. include constants occurring in conjecture into grammar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 smtClean="0"/>
              <a:t>use </a:t>
            </a:r>
            <a:r>
              <a:rPr lang="en-US" dirty="0" smtClean="0"/>
              <a:t>of templates</a:t>
            </a:r>
          </a:p>
          <a:p>
            <a:r>
              <a:rPr lang="en-US" dirty="0" smtClean="0"/>
              <a:t>For </a:t>
            </a:r>
            <a:r>
              <a:rPr lang="en-US" b="1" dirty="0" smtClean="0"/>
              <a:t>PBE track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New approaches to I/O example conjectures inspired by</a:t>
            </a:r>
            <a:r>
              <a:rPr lang="en-US" sz="2000" dirty="0" smtClean="0"/>
              <a:t> </a:t>
            </a:r>
            <a:r>
              <a:rPr lang="en-US" sz="2000" b="1" dirty="0">
                <a:solidFill>
                  <a:srgbClr val="0070C0"/>
                </a:solidFill>
              </a:rPr>
              <a:t>[</a:t>
            </a:r>
            <a:r>
              <a:rPr lang="en-US" sz="2000" b="1" dirty="0" err="1">
                <a:solidFill>
                  <a:srgbClr val="0070C0"/>
                </a:solidFill>
              </a:rPr>
              <a:t>Alur</a:t>
            </a:r>
            <a:r>
              <a:rPr lang="en-US" sz="2000" b="1" dirty="0">
                <a:solidFill>
                  <a:srgbClr val="0070C0"/>
                </a:solidFill>
              </a:rPr>
              <a:t> et al TACAS2017</a:t>
            </a:r>
            <a:r>
              <a:rPr lang="en-US" sz="2000" b="1" dirty="0" smtClean="0">
                <a:solidFill>
                  <a:srgbClr val="0070C0"/>
                </a:solidFill>
              </a:rPr>
              <a:t>]</a:t>
            </a:r>
            <a:endParaRPr lang="en-US" dirty="0" smtClean="0"/>
          </a:p>
          <a:p>
            <a:pPr lvl="2"/>
            <a:r>
              <a:rPr lang="en-US" dirty="0"/>
              <a:t>Decision tree learning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</a:t>
            </a:r>
            <a:r>
              <a:rPr lang="en-US" dirty="0"/>
              <a:t>-solutions for PBE Bit-Vectors</a:t>
            </a:r>
          </a:p>
          <a:p>
            <a:pPr lvl="2"/>
            <a:r>
              <a:rPr lang="en-US" dirty="0"/>
              <a:t>Sequencing algorithm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/>
              <a:t>-solutions for PBE </a:t>
            </a:r>
            <a:r>
              <a:rPr lang="en-US" dirty="0" smtClean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028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PBE Strings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3377044"/>
            <a:ext cx="6878782" cy="2789527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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f.x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x=“Alice”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Dr_Alice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x=“Bob”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Dr_Bob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	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x=“Carl”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Dr_Carl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x=“David”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Dr_David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726" y="2275463"/>
            <a:ext cx="4717474" cy="92333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_”</a:t>
            </a:r>
            <a:r>
              <a:rPr lang="en-US" b="1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substr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fStr,fInt,fInt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0 | 1 | +(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fInt,fInt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dirty="0">
              <a:latin typeface="French Script MT" panose="03020402040607040605" pitchFamily="66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5182" y="1690688"/>
            <a:ext cx="59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French Script MT" panose="03020402040607040605" pitchFamily="66" charset="0"/>
              </a:rPr>
              <a:t>R</a:t>
            </a:r>
            <a:r>
              <a:rPr lang="en-US" sz="3200" dirty="0" smtClean="0"/>
              <a:t>:</a:t>
            </a:r>
            <a:endParaRPr lang="en-US" sz="32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19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PBE Strings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3377044"/>
            <a:ext cx="6878782" cy="2789527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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f.x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x=“Alice”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Dr_Alice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x=“Bob”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Dr_Bob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	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x=“Carl”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Dr_Carl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x=“David”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Dr_David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726" y="2275463"/>
            <a:ext cx="4717474" cy="92333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_”</a:t>
            </a:r>
            <a:r>
              <a:rPr lang="en-US" b="1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substr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fStr,fInt,fInt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0 | 1 | +(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fInt,fInt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dirty="0">
              <a:latin typeface="French Script MT" panose="03020402040607040605" pitchFamily="66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5182" y="1690688"/>
            <a:ext cx="59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French Script MT" panose="03020402040607040605" pitchFamily="66" charset="0"/>
              </a:rPr>
              <a:t>R</a:t>
            </a:r>
            <a:r>
              <a:rPr lang="en-US" sz="3200" dirty="0" smtClean="0"/>
              <a:t>:</a:t>
            </a:r>
            <a:endParaRPr lang="en-US" sz="3200" dirty="0"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992581" y="2419493"/>
            <a:ext cx="1797628" cy="17823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395103" y="3348002"/>
            <a:ext cx="1" cy="40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82695" y="3377044"/>
            <a:ext cx="1330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Enumerate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208450" y="3955405"/>
            <a:ext cx="2373306" cy="230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“_”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(x,0,1)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(x,1,1)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(x,0,2)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(“Dr”,0,1)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73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PBE Strings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3377044"/>
            <a:ext cx="6878782" cy="2789527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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f.x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x=“Alice”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Dr_Alice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x=“Bob”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Dr_Bob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	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x=“Carl”	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Dr_Carl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	</a:t>
            </a:r>
          </a:p>
          <a:p>
            <a:pPr marL="0" indent="0">
              <a:buNone/>
            </a:pPr>
            <a:endParaRPr lang="en-US" sz="2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x=“David”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f(x)=“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Dr_David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726" y="2275463"/>
            <a:ext cx="4717474" cy="92333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_”</a:t>
            </a:r>
            <a:r>
              <a:rPr lang="en-US" b="1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|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++(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fStr,fStr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substr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fStr,fInt,fInt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:=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0 | 1 | +(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fInt,fInt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dirty="0">
              <a:latin typeface="French Script MT" panose="03020402040607040605" pitchFamily="66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5182" y="1690688"/>
            <a:ext cx="59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French Script MT" panose="03020402040607040605" pitchFamily="66" charset="0"/>
              </a:rPr>
              <a:t>R</a:t>
            </a:r>
            <a:r>
              <a:rPr lang="en-US" sz="3200" dirty="0" smtClean="0"/>
              <a:t>:</a:t>
            </a:r>
            <a:endParaRPr lang="en-US" sz="3200" dirty="0"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68258" y="5108654"/>
            <a:ext cx="457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08450" y="3955405"/>
            <a:ext cx="2373306" cy="230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“_”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(x,0,1)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(x,1,1)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(x,0,2)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ubstr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(“Dr”,0,1)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048750" y="3576577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048750" y="4307711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048750" y="4908077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046096" y="5537324"/>
            <a:ext cx="2654" cy="2005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70772" y="4507967"/>
            <a:ext cx="852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Match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041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</TotalTime>
  <Words>1094</Words>
  <Application>Microsoft Office PowerPoint</Application>
  <PresentationFormat>Widescreen</PresentationFormat>
  <Paragraphs>383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French Script MT</vt:lpstr>
      <vt:lpstr>Symbol</vt:lpstr>
      <vt:lpstr>Office Theme</vt:lpstr>
      <vt:lpstr>CVC4 for Sygus Comp 2017</vt:lpstr>
      <vt:lpstr>Refutation-Based Synthesis in SMT</vt:lpstr>
      <vt:lpstr>Refutation-Based Synthesis in SMT</vt:lpstr>
      <vt:lpstr>CVC4 for Sygus Comp 2017</vt:lpstr>
      <vt:lpstr>CVC4 for Sygus Comp 2017</vt:lpstr>
      <vt:lpstr>What’s new this Year</vt:lpstr>
      <vt:lpstr>PBE Strings Algorithm</vt:lpstr>
      <vt:lpstr>PBE Strings Algorithm</vt:lpstr>
      <vt:lpstr>PBE Strings Algorithm</vt:lpstr>
      <vt:lpstr>PBE Strings Algorithm</vt:lpstr>
      <vt:lpstr>PBE Strings Algorithm</vt:lpstr>
      <vt:lpstr>PBE Strings Algorithm</vt:lpstr>
      <vt:lpstr>PBE Strings Algorithm</vt:lpstr>
      <vt:lpstr>PBE Strings Algorithm</vt:lpstr>
      <vt:lpstr>PBE Strings Algorithm</vt:lpstr>
      <vt:lpstr>PBE Strings Algorithm</vt:lpstr>
      <vt:lpstr>PBE Strings Algorithm</vt:lpstr>
      <vt:lpstr>PBE Strings Algorithm</vt:lpstr>
      <vt:lpstr>PBE Strings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192</cp:revision>
  <dcterms:created xsi:type="dcterms:W3CDTF">2015-07-16T20:19:42Z</dcterms:created>
  <dcterms:modified xsi:type="dcterms:W3CDTF">2017-07-22T09:27:01Z</dcterms:modified>
</cp:coreProperties>
</file>