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  <p:sldId id="26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D86FF-6DDA-474D-AFBF-7B9F2E293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754039-0747-426C-AC5A-6362DA605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366FF9-F157-439B-BBF3-D991AFD9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4937-BDEC-4078-AEB3-E2EF8B4C8DEC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4F7A5F-9652-408D-A541-FA37D0BC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837EB6-00D6-41CF-819C-F96C189F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C4E-CAD4-4904-BF35-4670FBACE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8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7355B-9E7F-49E3-8A75-7BFD7769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84D6C8-DBBE-4B27-952F-4E81E8822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3F4B6E-5818-4DF9-BE14-23E91C0B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4937-BDEC-4078-AEB3-E2EF8B4C8DEC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D8E3D1-43C6-4079-953C-7DF69DB0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2D07EE-29B3-4800-A666-20B1252E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C4E-CAD4-4904-BF35-4670FBACE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43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D85A47-01E4-4E5C-814E-DEE38F43F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C6B1C4-FC86-4205-BD26-205776938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C1332B-E581-43DF-BA03-FE0B13E4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4937-BDEC-4078-AEB3-E2EF8B4C8DEC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742B6C-5A3D-48EB-97E9-95BABBB4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D5F7F6-031B-4FA2-A4E6-19AF10B9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C4E-CAD4-4904-BF35-4670FBACE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70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5E0EF-5CB8-49CD-93DD-B1152A4B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DBBDBC-7D65-48E2-BB4A-F1F43C2C2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4828BE-E91A-492E-BAE0-BFB79E9F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4937-BDEC-4078-AEB3-E2EF8B4C8DEC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FCA796-BB57-47B6-AEAE-C7995594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D17E9D-9806-464D-B3CF-A7CD703C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C4E-CAD4-4904-BF35-4670FBACE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60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0871E-2FD6-4BD4-87A8-2DB9CE92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698384-1475-4A58-9648-38F6577C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1EF704-24D3-4419-86A4-F6F030DE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4937-BDEC-4078-AEB3-E2EF8B4C8DEC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71299B-1444-40A7-ACFE-625B842D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98719B-52E7-49B4-8608-572C31BB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C4E-CAD4-4904-BF35-4670FBACE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90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452DF-1160-4A0B-B528-AD539023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CCF886-CB68-4A75-837A-CDC3964E8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ECA7A2-0124-4298-887B-1FE615EE6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086A67-E95A-4841-8A3A-C2B559DB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4937-BDEC-4078-AEB3-E2EF8B4C8DEC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2015E8-8C33-4A73-A9B0-013C856D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626957-CA2D-436A-8FA8-39D491FC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C4E-CAD4-4904-BF35-4670FBACE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25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9B229-11F6-405D-A78E-28A18069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E7E725-B23B-4660-9396-0FDD3AB1F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08B0FD-0394-47F0-9F5B-9DCC2CB8A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1B1890-ED54-422B-9F3B-9CE877986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1C02CC-851B-47A2-9DE6-F53E8B1B3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EA21F6-4B93-4A00-9E9E-837FDAA3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4937-BDEC-4078-AEB3-E2EF8B4C8DEC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5F9B38-E7C5-4E27-89BE-01D73E72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F4593A-A8A2-446F-9972-792AB070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C4E-CAD4-4904-BF35-4670FBACE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63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710DE-5DD4-4C52-95CD-0CCAB48D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B75700-1F6D-4F75-AF44-8FFC27C8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4937-BDEC-4078-AEB3-E2EF8B4C8DEC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40BE82-E900-4865-B3FA-DAFF3D41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C6AEBB-93B6-4D4D-953D-28F23721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C4E-CAD4-4904-BF35-4670FBACE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79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5991F8F-DC82-4F10-BBB5-982C352B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4937-BDEC-4078-AEB3-E2EF8B4C8DEC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9A9847E-FEB9-468D-8956-D42D1A91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534F4D-D603-4190-9781-91A76CB3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C4E-CAD4-4904-BF35-4670FBACE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05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F03C0-0C36-4B1E-BCCA-58D9B11D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886F0C-B1EC-482F-8659-560C231CC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4A5799-38B9-4D58-A872-DA1DC49DE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63F966-2ECB-426D-AB63-49C7C52F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4937-BDEC-4078-AEB3-E2EF8B4C8DEC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94CCBC-A96F-4729-B924-C589320C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BAFEF3-B6F6-4462-823B-DB873050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C4E-CAD4-4904-BF35-4670FBACE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69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0755E-9FD1-4903-B720-0A8FDBB05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413F2B-637F-41F2-8B42-E52421189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A119AE-DA5F-4BB5-88B0-3F59A116E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15A40D-CBD5-447A-8800-5BE4EA12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4937-BDEC-4078-AEB3-E2EF8B4C8DEC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049D1E-6C3D-4E06-87CA-E56211CB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36AD0C-8FEB-48B8-BB66-45A9AFC2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C4E-CAD4-4904-BF35-4670FBACE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55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1C44D-F3B2-4700-AB18-74307075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944406-C419-422F-9404-44C6F953E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E22B5F-83A9-4DA9-82B0-DD2CFFFFD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4937-BDEC-4078-AEB3-E2EF8B4C8DEC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81BFBF-4C90-466F-98F9-304B6D506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E288B6-2B2E-4C37-8B77-F7A50D5C4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E7C4E-CAD4-4904-BF35-4670FBACE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42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98149-81B6-4BD7-B6FF-182971D65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6950"/>
            <a:ext cx="9144000" cy="4318000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Технологии функционального программирования в современных информационных системах</a:t>
            </a:r>
            <a:b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D1769E-CD67-44D8-BA71-24293C17F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14950"/>
            <a:ext cx="9144000" cy="546100"/>
          </a:xfrm>
        </p:spPr>
        <p:txBody>
          <a:bodyPr>
            <a:normAutofit/>
          </a:bodyPr>
          <a:lstStyle/>
          <a:p>
            <a:pPr algn="r"/>
            <a:r>
              <a:rPr lang="ru-RU" sz="2600" dirty="0"/>
              <a:t>Гузанов Даниил, ИТ-12МО</a:t>
            </a:r>
          </a:p>
        </p:txBody>
      </p:sp>
    </p:spTree>
    <p:extLst>
      <p:ext uri="{BB962C8B-B14F-4D97-AF65-F5344CB8AC3E}">
        <p14:creationId xmlns:p14="http://schemas.microsoft.com/office/powerpoint/2010/main" val="251939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EEE34-086F-46BB-B664-9FC2471B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A84AC5-F6BF-4B63-A757-4027ADE4D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Положительные:</a:t>
            </a:r>
          </a:p>
          <a:p>
            <a:r>
              <a:rPr lang="ru-RU" sz="2600" dirty="0"/>
              <a:t>Упростилась структура проекта</a:t>
            </a:r>
          </a:p>
          <a:p>
            <a:r>
              <a:rPr lang="ru-RU" sz="2600" dirty="0"/>
              <a:t>Снизилась сложность отладки кода</a:t>
            </a:r>
          </a:p>
          <a:p>
            <a:r>
              <a:rPr lang="ru-RU" sz="2600" dirty="0"/>
              <a:t>Немного повысилась «читаемость» кода</a:t>
            </a:r>
          </a:p>
          <a:p>
            <a:endParaRPr lang="ru-RU" sz="2600" dirty="0"/>
          </a:p>
          <a:p>
            <a:pPr marL="0" indent="0">
              <a:buNone/>
            </a:pPr>
            <a:r>
              <a:rPr lang="ru-RU" sz="2600" dirty="0"/>
              <a:t>Отрицательные:</a:t>
            </a:r>
          </a:p>
          <a:p>
            <a:r>
              <a:rPr lang="ru-RU" sz="2600" dirty="0"/>
              <a:t>Объем кода практически не сократился (что, возможно, связано с «консольностью» приложения и спецификой задачи)</a:t>
            </a:r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4289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D0C5C-A810-41FC-8B8F-B71E3B4E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B35B5-89BC-4A2A-B267-D6383AD3E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Задача взята из курса изучения языка </a:t>
            </a:r>
            <a:r>
              <a:rPr lang="en-US" dirty="0"/>
              <a:t>ruby</a:t>
            </a:r>
            <a:r>
              <a:rPr lang="ru-RU" dirty="0"/>
              <a:t>, но реализована на языке </a:t>
            </a:r>
            <a:r>
              <a:rPr lang="en-US" dirty="0"/>
              <a:t>Java</a:t>
            </a:r>
            <a:r>
              <a:rPr lang="ru-RU" dirty="0"/>
              <a:t>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111111"/>
                </a:solidFill>
                <a:effectLst/>
              </a:rPr>
              <a:t>Была написана программа, моделирующая обработку заявок на авиабилеты:</a:t>
            </a:r>
          </a:p>
          <a:p>
            <a:pPr algn="l"/>
            <a:r>
              <a:rPr lang="ru-RU" b="0" i="0" dirty="0">
                <a:solidFill>
                  <a:srgbClr val="111111"/>
                </a:solidFill>
                <a:effectLst/>
              </a:rPr>
              <a:t>Сведения о каждом рейсе: номер, пункт отправления, пункт назначения, дату и время вылета, дата и время прибытия, тип самолета, стоимость билета.</a:t>
            </a:r>
          </a:p>
          <a:p>
            <a:pPr algn="l"/>
            <a:r>
              <a:rPr lang="ru-RU" b="0" i="0" dirty="0">
                <a:solidFill>
                  <a:srgbClr val="111111"/>
                </a:solidFill>
                <a:effectLst/>
              </a:rPr>
              <a:t>Сведения о каждой заявке: идентификатор, пункт отправления, пункт назначения, дату и время вылета, фамилию и имя пассажира.</a:t>
            </a:r>
          </a:p>
          <a:p>
            <a:pPr algn="l"/>
            <a:r>
              <a:rPr lang="ru-RU" b="0" i="0" dirty="0">
                <a:solidFill>
                  <a:srgbClr val="111111"/>
                </a:solidFill>
                <a:effectLst/>
              </a:rPr>
              <a:t>Данные о рейсах и заявках загружаются из файла (или из двух файлов).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455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A8713-BAF0-4C0A-801F-081EF7E2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4B244E-3E87-4CF6-9BC8-D08EC0656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111111"/>
                </a:solidFill>
                <a:effectLst/>
              </a:rPr>
              <a:t>С помощью меню необходимо было обеспечить следующие функции:</a:t>
            </a:r>
          </a:p>
          <a:p>
            <a:r>
              <a:rPr lang="ru-RU" b="0" i="0" dirty="0">
                <a:solidFill>
                  <a:srgbClr val="111111"/>
                </a:solidFill>
                <a:effectLst/>
              </a:rPr>
              <a:t> Добавить/удалить рейс</a:t>
            </a:r>
            <a:r>
              <a:rPr lang="en-US" b="0" i="0" dirty="0">
                <a:solidFill>
                  <a:srgbClr val="111111"/>
                </a:solidFill>
                <a:effectLst/>
              </a:rPr>
              <a:t>/</a:t>
            </a:r>
            <a:r>
              <a:rPr lang="ru-RU" b="0" i="0" dirty="0">
                <a:solidFill>
                  <a:srgbClr val="111111"/>
                </a:solidFill>
                <a:effectLst/>
              </a:rPr>
              <a:t>заявку.</a:t>
            </a:r>
          </a:p>
          <a:p>
            <a:r>
              <a:rPr lang="ru-RU" b="0" i="0" dirty="0">
                <a:solidFill>
                  <a:srgbClr val="111111"/>
                </a:solidFill>
                <a:effectLst/>
              </a:rPr>
              <a:t>Удалить все заявки по заданному пункту отправления/назначения.</a:t>
            </a:r>
          </a:p>
          <a:p>
            <a:r>
              <a:rPr lang="ru-RU" b="0" i="0" dirty="0">
                <a:solidFill>
                  <a:srgbClr val="111111"/>
                </a:solidFill>
                <a:effectLst/>
              </a:rPr>
              <a:t>Вывести все рейсы по заданным пунктам отправления и назначения и дню вылета.</a:t>
            </a:r>
          </a:p>
          <a:p>
            <a:r>
              <a:rPr lang="ru-RU" b="0" i="0" dirty="0">
                <a:solidFill>
                  <a:srgbClr val="111111"/>
                </a:solidFill>
                <a:effectLst/>
              </a:rPr>
              <a:t>Вывести все заявки по заданным дате и времени вылета.</a:t>
            </a:r>
          </a:p>
          <a:p>
            <a:r>
              <a:rPr lang="ru-RU" b="0" i="0" dirty="0">
                <a:solidFill>
                  <a:srgbClr val="111111"/>
                </a:solidFill>
                <a:effectLst/>
              </a:rPr>
              <a:t>Для заявки вывести все рейсы с соответствующими пунктами отправления и назначения и отличающиеся по дате вылета не больше, чем на двое суток.</a:t>
            </a:r>
          </a:p>
          <a:p>
            <a:r>
              <a:rPr lang="ru-RU" b="0" i="0" dirty="0">
                <a:solidFill>
                  <a:srgbClr val="111111"/>
                </a:solidFill>
                <a:effectLst/>
              </a:rPr>
              <a:t>Для заявки вывести все пары рейсов, позволяющие добраться из пункта отправления в пункт назначения ровно с одной пересадкой в промежуточном пункте длительностью не более суток.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003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37BDF-31C4-484E-BE09-13D12F44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Неизменяемость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22BCD4-270F-4F47-B4D0-2D04372BC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Был реализован принцип неизменяемости данных за счет создания копии переменной </a:t>
            </a:r>
            <a:r>
              <a:rPr lang="ru-RU" sz="2600" b="0" i="0" dirty="0">
                <a:solidFill>
                  <a:srgbClr val="000000"/>
                </a:solidFill>
                <a:effectLst/>
              </a:rPr>
              <a:t>перед её модификацией во время записи.</a:t>
            </a:r>
          </a:p>
          <a:p>
            <a:pPr marL="0" indent="0">
              <a:buNone/>
            </a:pPr>
            <a:endParaRPr lang="ru-RU" sz="26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B6EC366-686A-4C2B-A622-B901BCA96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28159"/>
            <a:ext cx="2940201" cy="67313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60690B0-5E8B-4E1E-B1C4-7546FD1C0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91883"/>
            <a:ext cx="2578233" cy="64138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C6FA03C-9D7E-4554-BE29-82A4C7880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352" y="3134472"/>
            <a:ext cx="6769448" cy="106050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899B9FF-5A61-4E1A-B40A-0F356C056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4352" y="4698196"/>
            <a:ext cx="6312224" cy="1028753"/>
          </a:xfrm>
          <a:prstGeom prst="rect">
            <a:avLst/>
          </a:prstGeom>
        </p:spPr>
      </p:pic>
      <p:sp>
        <p:nvSpPr>
          <p:cNvPr id="23" name="Стрелка: влево-вправо 22">
            <a:extLst>
              <a:ext uri="{FF2B5EF4-FFF2-40B4-BE49-F238E27FC236}">
                <a16:creationId xmlns:a16="http://schemas.microsoft.com/office/drawing/2014/main" id="{64C4C633-F600-4631-B5B5-4BBA012067E8}"/>
              </a:ext>
            </a:extLst>
          </p:cNvPr>
          <p:cNvSpPr/>
          <p:nvPr/>
        </p:nvSpPr>
        <p:spPr>
          <a:xfrm>
            <a:off x="3882926" y="3493172"/>
            <a:ext cx="596900" cy="343107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лево-вправо 23">
            <a:extLst>
              <a:ext uri="{FF2B5EF4-FFF2-40B4-BE49-F238E27FC236}">
                <a16:creationId xmlns:a16="http://schemas.microsoft.com/office/drawing/2014/main" id="{DED21270-C6FD-4141-83A0-9207A5FEEA72}"/>
              </a:ext>
            </a:extLst>
          </p:cNvPr>
          <p:cNvSpPr/>
          <p:nvPr/>
        </p:nvSpPr>
        <p:spPr>
          <a:xfrm>
            <a:off x="3882926" y="5041020"/>
            <a:ext cx="596900" cy="343107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38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94085-C824-4C46-B747-A5B40C44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Неизменяемость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2B2B5A-EC71-43B8-A90D-AD0676939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11693"/>
            <a:ext cx="2692538" cy="7112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8C02E9-25DE-468D-84E3-E81AAE888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042159" cy="33656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45380E9-59E2-46F5-93AD-B2D053521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79683"/>
            <a:ext cx="3041806" cy="67313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A988DF4-333C-477A-873E-EA238CB06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135" y="2485997"/>
            <a:ext cx="7099665" cy="106050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4B69116-4492-4F16-86E5-64D2BE3016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4135" y="4624358"/>
            <a:ext cx="6572588" cy="1085906"/>
          </a:xfrm>
          <a:prstGeom prst="rect">
            <a:avLst/>
          </a:prstGeom>
        </p:spPr>
      </p:pic>
      <p:sp>
        <p:nvSpPr>
          <p:cNvPr id="16" name="Стрелка: влево-вправо 15">
            <a:extLst>
              <a:ext uri="{FF2B5EF4-FFF2-40B4-BE49-F238E27FC236}">
                <a16:creationId xmlns:a16="http://schemas.microsoft.com/office/drawing/2014/main" id="{5BBE53BE-17CA-4DF2-847E-53E74B4A2503}"/>
              </a:ext>
            </a:extLst>
          </p:cNvPr>
          <p:cNvSpPr/>
          <p:nvPr/>
        </p:nvSpPr>
        <p:spPr>
          <a:xfrm>
            <a:off x="3581556" y="2934372"/>
            <a:ext cx="596900" cy="343107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лево-вправо 16">
            <a:extLst>
              <a:ext uri="{FF2B5EF4-FFF2-40B4-BE49-F238E27FC236}">
                <a16:creationId xmlns:a16="http://schemas.microsoft.com/office/drawing/2014/main" id="{65135E36-53A8-470D-9482-75FD6FCCEF7C}"/>
              </a:ext>
            </a:extLst>
          </p:cNvPr>
          <p:cNvSpPr/>
          <p:nvPr/>
        </p:nvSpPr>
        <p:spPr>
          <a:xfrm>
            <a:off x="3593986" y="4995757"/>
            <a:ext cx="596900" cy="343107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28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B034A-EE92-4C9B-81F0-F1C1DC24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Действия, данные и вычисления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FC8CC5-47A5-4A35-922B-87D7235E8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В результате анализа кода было определено, какие части кода можно отнести к действиям, а какие к данным и вычислениям. Так, например, было определено, что все функции классов </a:t>
            </a:r>
            <a:r>
              <a:rPr lang="en-US" sz="2600" dirty="0" err="1"/>
              <a:t>FlightList</a:t>
            </a:r>
            <a:r>
              <a:rPr lang="en-US" sz="2600" dirty="0"/>
              <a:t> </a:t>
            </a:r>
            <a:r>
              <a:rPr lang="ru-RU" sz="2600" dirty="0"/>
              <a:t>и </a:t>
            </a:r>
            <a:r>
              <a:rPr lang="en-US" sz="2600" dirty="0" err="1"/>
              <a:t>BookingList</a:t>
            </a:r>
            <a:r>
              <a:rPr lang="en-US" sz="2600" dirty="0"/>
              <a:t> </a:t>
            </a:r>
            <a:r>
              <a:rPr lang="ru-RU" sz="2600" dirty="0"/>
              <a:t>являются вычислениями, что позволило несколько изменить структуру проекта и довольно </a:t>
            </a:r>
            <a:r>
              <a:rPr lang="ru-RU" sz="2600" dirty="0" err="1"/>
              <a:t>лекго</a:t>
            </a:r>
            <a:r>
              <a:rPr lang="ru-RU" sz="2600" dirty="0"/>
              <a:t> реализовать неизменяемость данных.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6BE2740-55AC-41FD-8902-8A3CD32E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73517"/>
            <a:ext cx="3886400" cy="124466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9AE23D2-54C7-4908-A9D9-46702994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298" y="4273517"/>
            <a:ext cx="5880402" cy="1238314"/>
          </a:xfrm>
          <a:prstGeom prst="rect">
            <a:avLst/>
          </a:prstGeom>
        </p:spPr>
      </p:pic>
      <p:sp>
        <p:nvSpPr>
          <p:cNvPr id="14" name="Стрелка: влево-вправо 13">
            <a:extLst>
              <a:ext uri="{FF2B5EF4-FFF2-40B4-BE49-F238E27FC236}">
                <a16:creationId xmlns:a16="http://schemas.microsoft.com/office/drawing/2014/main" id="{4DCC923A-4752-4695-BC72-9E174240F9E3}"/>
              </a:ext>
            </a:extLst>
          </p:cNvPr>
          <p:cNvSpPr/>
          <p:nvPr/>
        </p:nvSpPr>
        <p:spPr>
          <a:xfrm>
            <a:off x="4762398" y="4721120"/>
            <a:ext cx="596900" cy="343107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44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F09EE-78B0-4BC4-B893-2CAACECB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Действия, данные и вычисления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115E9F-F725-46BD-A4E9-430064214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Разбиение в классе </a:t>
            </a:r>
            <a:r>
              <a:rPr lang="en-US" sz="2600" dirty="0"/>
              <a:t>Menu </a:t>
            </a:r>
            <a:r>
              <a:rPr lang="ru-RU" sz="2600" dirty="0"/>
              <a:t>было осуществить несколько труднее. Изначально существовало множество функций, отвечающих целиком за соответствующий им раздел меню. При этом в каждой такой функции выполнялись сразу: вывод в консоль, ввод из консоли и обработка данных. Подобная архитектура затрудняла отладку кода.</a:t>
            </a:r>
          </a:p>
          <a:p>
            <a:pPr marL="0" indent="0">
              <a:buNone/>
            </a:pPr>
            <a:endParaRPr lang="ru-RU" sz="2600" dirty="0"/>
          </a:p>
          <a:p>
            <a:pPr marL="0" indent="0">
              <a:buNone/>
            </a:pPr>
            <a:r>
              <a:rPr lang="ru-RU" sz="2600" dirty="0"/>
              <a:t>В итоге все подобные функции были разбиты на «консольную» и «вычислительную» части.</a:t>
            </a:r>
          </a:p>
        </p:txBody>
      </p:sp>
    </p:spTree>
    <p:extLst>
      <p:ext uri="{BB962C8B-B14F-4D97-AF65-F5344CB8AC3E}">
        <p14:creationId xmlns:p14="http://schemas.microsoft.com/office/powerpoint/2010/main" val="2397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FBBFC-29D1-4FA9-AA3B-F038147D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Действия, данные и вычисления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4D6C83F-C092-4451-81AB-6FFC04B2B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9550"/>
            <a:ext cx="3801613" cy="259000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7A9C057-17F1-49A7-95E8-569F101D7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2256539"/>
            <a:ext cx="5905500" cy="3499735"/>
          </a:xfrm>
          <a:prstGeom prst="rect">
            <a:avLst/>
          </a:prstGeom>
        </p:spPr>
      </p:pic>
      <p:sp>
        <p:nvSpPr>
          <p:cNvPr id="19" name="Стрелка: влево-вправо 18">
            <a:extLst>
              <a:ext uri="{FF2B5EF4-FFF2-40B4-BE49-F238E27FC236}">
                <a16:creationId xmlns:a16="http://schemas.microsoft.com/office/drawing/2014/main" id="{1590676B-B755-4F89-AAAD-B5E723E8CE6F}"/>
              </a:ext>
            </a:extLst>
          </p:cNvPr>
          <p:cNvSpPr/>
          <p:nvPr/>
        </p:nvSpPr>
        <p:spPr>
          <a:xfrm>
            <a:off x="4745606" y="3872997"/>
            <a:ext cx="596900" cy="343107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49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3096B-545A-44E9-891A-61D39B08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Действия, данные и вычисления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005F23-409E-43E7-9872-BD934EAA2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Колоссальное число функций-действий проекта было преобразовано в функции-вычисления путем изменения принципа работы: они больше не работают с глобальными переменными, а обрабатывают только те данные, которые подаются в конструктор.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EE1ABD-8EA6-49AE-B1D8-16033B9BF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83045"/>
            <a:ext cx="3918151" cy="122561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D5FA86F-39FA-4F8F-AD5B-7B8850008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74" y="4263994"/>
            <a:ext cx="4407126" cy="1244664"/>
          </a:xfrm>
          <a:prstGeom prst="rect">
            <a:avLst/>
          </a:prstGeom>
        </p:spPr>
      </p:pic>
      <p:sp>
        <p:nvSpPr>
          <p:cNvPr id="14" name="Стрелка: влево-вправо 13">
            <a:extLst>
              <a:ext uri="{FF2B5EF4-FFF2-40B4-BE49-F238E27FC236}">
                <a16:creationId xmlns:a16="http://schemas.microsoft.com/office/drawing/2014/main" id="{3E1BDFDD-390D-473A-BB14-DB63DDAE9772}"/>
              </a:ext>
            </a:extLst>
          </p:cNvPr>
          <p:cNvSpPr/>
          <p:nvPr/>
        </p:nvSpPr>
        <p:spPr>
          <a:xfrm>
            <a:off x="5499100" y="4733823"/>
            <a:ext cx="596900" cy="343107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068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435</Words>
  <Application>Microsoft Office PowerPoint</Application>
  <PresentationFormat>Широкоэкранный</PresentationFormat>
  <Paragraphs>36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Тема Office</vt:lpstr>
      <vt:lpstr>Технологии функционального программирования в современных информационных системах </vt:lpstr>
      <vt:lpstr>Суть проекта</vt:lpstr>
      <vt:lpstr>Суть проекта</vt:lpstr>
      <vt:lpstr>Неизменяемость данных</vt:lpstr>
      <vt:lpstr>Неизменяемость данных</vt:lpstr>
      <vt:lpstr>Действия, данные и вычисления</vt:lpstr>
      <vt:lpstr>Действия, данные и вычисления</vt:lpstr>
      <vt:lpstr>Действия, данные и вычисления</vt:lpstr>
      <vt:lpstr>Действия, данные и вычисления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функционального программирования в современных информационных системах </dc:title>
  <dc:creator>Гузанов Даниил</dc:creator>
  <cp:lastModifiedBy>Гузанов Даниил</cp:lastModifiedBy>
  <cp:revision>17</cp:revision>
  <dcterms:created xsi:type="dcterms:W3CDTF">2024-02-29T07:09:27Z</dcterms:created>
  <dcterms:modified xsi:type="dcterms:W3CDTF">2024-02-29T08:41:33Z</dcterms:modified>
</cp:coreProperties>
</file>