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3" autoAdjust="0"/>
  </p:normalViewPr>
  <p:slideViewPr>
    <p:cSldViewPr snapToGrid="0">
      <p:cViewPr varScale="1">
        <p:scale>
          <a:sx n="100" d="100"/>
          <a:sy n="100" d="100"/>
        </p:scale>
        <p:origin x="4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6FF-6DDA-474D-AFBF-7B9F2E29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754039-0747-426C-AC5A-6362DA60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66FF9-F157-439B-BBF3-D991AFD9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F7A5F-9652-408D-A541-FA37D0BC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37EB6-00D6-41CF-819C-F96C189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7355B-9E7F-49E3-8A75-7BFD7769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84D6C8-DBBE-4B27-952F-4E81E8822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F4B6E-5818-4DF9-BE14-23E91C0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8E3D1-43C6-4079-953C-7DF69DB0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D07EE-29B3-4800-A666-20B1252E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D85A47-01E4-4E5C-814E-DEE38F43F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6B1C4-FC86-4205-BD26-20577693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1332B-E581-43DF-BA03-FE0B13E4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42B6C-5A3D-48EB-97E9-95BABBB4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5F7F6-031B-4FA2-A4E6-19AF10B9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E0EF-5CB8-49CD-93DD-B1152A4B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BBDBC-7D65-48E2-BB4A-F1F43C2C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828BE-E91A-492E-BAE0-BFB79E9F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CA796-BB57-47B6-AEAE-C799559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17E9D-9806-464D-B3CF-A7CD703C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0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0871E-2FD6-4BD4-87A8-2DB9CE9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98384-1475-4A58-9648-38F6577C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EF704-24D3-4419-86A4-F6F030DE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1299B-1444-40A7-ACFE-625B842D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8719B-52E7-49B4-8608-572C31BB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9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52DF-1160-4A0B-B528-AD539023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CF886-CB68-4A75-837A-CDC3964E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ECA7A2-0124-4298-887B-1FE615EE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086A67-E95A-4841-8A3A-C2B559DB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015E8-8C33-4A73-A9B0-013C856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626957-CA2D-436A-8FA8-39D491FC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9B229-11F6-405D-A78E-28A18069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E7E725-B23B-4660-9396-0FDD3AB1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8B0FD-0394-47F0-9F5B-9DCC2CB8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1B1890-ED54-422B-9F3B-9CE8779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C02CC-851B-47A2-9DE6-F53E8B1B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EA21F6-4B93-4A00-9E9E-837FDAA3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5F9B38-E7C5-4E27-89BE-01D73E7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F4593A-A8A2-446F-9972-792AB07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710DE-5DD4-4C52-95CD-0CCAB48D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B75700-1F6D-4F75-AF44-8FFC2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40BE82-E900-4865-B3FA-DAFF3D41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6AEBB-93B6-4D4D-953D-28F23721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991F8F-DC82-4F10-BBB5-982C352B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A9847E-FEB9-468D-8956-D42D1A91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534F4D-D603-4190-9781-91A76CB3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F03C0-0C36-4B1E-BCCA-58D9B11D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86F0C-B1EC-482F-8659-560C231C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A5799-38B9-4D58-A872-DA1DC49D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63F966-2ECB-426D-AB63-49C7C52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CCBC-A96F-4729-B924-C589320C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AFEF3-B6F6-4462-823B-DB873050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755E-9FD1-4903-B720-0A8FDBB0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13F2B-637F-41F2-8B42-E52421189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A119AE-DA5F-4BB5-88B0-3F59A116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15A40D-CBD5-447A-8800-5BE4EA1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49D1E-6C3D-4E06-87CA-E56211C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6AD0C-8FEB-48B8-BB66-45A9AFC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1C44D-F3B2-4700-AB18-74307075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944406-C419-422F-9404-44C6F953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22B5F-83A9-4DA9-82B0-DD2CFFFFD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1BFBF-4C90-466F-98F9-304B6D506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288B6-2B2E-4C37-8B77-F7A50D5C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98149-81B6-4BD7-B6FF-182971D6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6950"/>
            <a:ext cx="9144000" cy="43180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Технологии функционального программирования в современных информационных системах</a:t>
            </a:r>
            <a:b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1769E-CD67-44D8-BA71-24293C17F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4950"/>
            <a:ext cx="9144000" cy="546100"/>
          </a:xfrm>
        </p:spPr>
        <p:txBody>
          <a:bodyPr>
            <a:normAutofit/>
          </a:bodyPr>
          <a:lstStyle/>
          <a:p>
            <a:pPr algn="r"/>
            <a:r>
              <a:rPr lang="ru-RU" sz="2600" dirty="0"/>
              <a:t>Гузанов Даниил, ИТ-12МО</a:t>
            </a:r>
          </a:p>
        </p:txBody>
      </p:sp>
    </p:spTree>
    <p:extLst>
      <p:ext uri="{BB962C8B-B14F-4D97-AF65-F5344CB8AC3E}">
        <p14:creationId xmlns:p14="http://schemas.microsoft.com/office/powerpoint/2010/main" val="251939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Положительные:</a:t>
            </a:r>
          </a:p>
          <a:p>
            <a:r>
              <a:rPr lang="ru-RU" sz="2600" dirty="0"/>
              <a:t>Упростилась структура проекта</a:t>
            </a:r>
          </a:p>
          <a:p>
            <a:r>
              <a:rPr lang="ru-RU" sz="2600" dirty="0"/>
              <a:t>Снизилась сложность отладки кода</a:t>
            </a:r>
          </a:p>
          <a:p>
            <a:r>
              <a:rPr lang="ru-RU" sz="2600" dirty="0"/>
              <a:t>Немного повысилась «читаемость» кода</a:t>
            </a:r>
          </a:p>
          <a:p>
            <a:endParaRPr lang="ru-RU" sz="2600" dirty="0"/>
          </a:p>
          <a:p>
            <a:pPr marL="0" indent="0">
              <a:buNone/>
            </a:pPr>
            <a:r>
              <a:rPr lang="ru-RU" sz="2600" dirty="0"/>
              <a:t>Отрицательные:</a:t>
            </a:r>
          </a:p>
          <a:p>
            <a:r>
              <a:rPr lang="ru-RU" sz="2600" dirty="0"/>
              <a:t>Объем кода практически не сократился (что, возможно, связано с «консольностью» приложения и спецификой задачи)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66164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Задача взята из курса изучения языка </a:t>
            </a:r>
            <a:r>
              <a:rPr lang="en-US" sz="2600" dirty="0"/>
              <a:t>ruby</a:t>
            </a:r>
            <a:r>
              <a:rPr lang="ru-RU" sz="2600" dirty="0"/>
              <a:t>, но реализована на языке </a:t>
            </a:r>
            <a:r>
              <a:rPr lang="en-US" sz="2600" dirty="0"/>
              <a:t>Java</a:t>
            </a:r>
            <a:r>
              <a:rPr lang="ru-RU" sz="2600" dirty="0"/>
              <a:t>.</a:t>
            </a:r>
          </a:p>
          <a:p>
            <a:pPr marL="0" indent="0" algn="l">
              <a:buNone/>
            </a:pPr>
            <a:r>
              <a:rPr lang="ru-RU" sz="2600" b="0" i="0" dirty="0">
                <a:solidFill>
                  <a:srgbClr val="111111"/>
                </a:solidFill>
                <a:effectLst/>
              </a:rPr>
              <a:t>Была написана программа, моделирующая обработку заявок на авиабилеты:</a:t>
            </a:r>
          </a:p>
          <a:p>
            <a:pPr algn="l"/>
            <a:r>
              <a:rPr lang="ru-RU" sz="2600" b="0" i="0" dirty="0">
                <a:solidFill>
                  <a:srgbClr val="111111"/>
                </a:solidFill>
                <a:effectLst/>
              </a:rPr>
              <a:t>Сведения о каждом рейсе: номер, пункт отправления, пункт назначения, дату и время вылета, дата и время прибытия, тип самолета, стоимость билета.</a:t>
            </a:r>
          </a:p>
          <a:p>
            <a:pPr algn="l"/>
            <a:r>
              <a:rPr lang="ru-RU" sz="2600" b="0" i="0" dirty="0">
                <a:solidFill>
                  <a:srgbClr val="111111"/>
                </a:solidFill>
                <a:effectLst/>
              </a:rPr>
              <a:t>Сведения о каждой заявке: идентификатор, пункт отправления, пункт назначения, дату и время вылета, фамилию и имя пассажира.</a:t>
            </a:r>
          </a:p>
          <a:p>
            <a:pPr algn="l"/>
            <a:r>
              <a:rPr lang="ru-RU" sz="2600" b="0" i="0" dirty="0">
                <a:solidFill>
                  <a:srgbClr val="111111"/>
                </a:solidFill>
                <a:effectLst/>
              </a:rPr>
              <a:t>Данные о рейсах и заявках загружаются из файла (или из двух файлов).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5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600" b="0" i="0" dirty="0">
                <a:solidFill>
                  <a:srgbClr val="111111"/>
                </a:solidFill>
                <a:effectLst/>
              </a:rPr>
              <a:t>С помощью меню необходимо было обеспечить следующие функции: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 Добавить/удалить рейс</a:t>
            </a:r>
            <a:r>
              <a:rPr lang="en-US" sz="2600" b="0" i="0" dirty="0">
                <a:solidFill>
                  <a:srgbClr val="111111"/>
                </a:solidFill>
                <a:effectLst/>
              </a:rPr>
              <a:t>/</a:t>
            </a:r>
            <a:r>
              <a:rPr lang="ru-RU" sz="2600" b="0" i="0" dirty="0">
                <a:solidFill>
                  <a:srgbClr val="111111"/>
                </a:solidFill>
                <a:effectLst/>
              </a:rPr>
              <a:t>заявку.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Удалить все заявки по заданному пункту отправления/назначения.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Вывести все рейсы по заданным пунктам отправления и назначения и дню вылета.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Вывести все заявки по заданным дате и времени вылета.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Для заявки вывести все рейсы с соответствующими пунктами отправления и назначения и отличающиеся по дате вылета не больше, чем на двое суток.</a:t>
            </a:r>
          </a:p>
          <a:p>
            <a:r>
              <a:rPr lang="ru-RU" sz="2600" b="0" i="0" dirty="0">
                <a:solidFill>
                  <a:srgbClr val="111111"/>
                </a:solidFill>
                <a:effectLst/>
              </a:rPr>
              <a:t>Для заявки вывести все пары рейсов, позволяющие добраться из пункта отправления в пункт назначения ровно с одной пересадкой в промежуточном пункте длительностью не более суток.</a:t>
            </a:r>
          </a:p>
        </p:txBody>
      </p:sp>
    </p:spTree>
    <p:extLst>
      <p:ext uri="{BB962C8B-B14F-4D97-AF65-F5344CB8AC3E}">
        <p14:creationId xmlns:p14="http://schemas.microsoft.com/office/powerpoint/2010/main" val="360197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Неизменяемость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Был реализован принцип неизменяемости данных за счет создания копии переменной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перед её модификацией во время записи.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14D4C5-BEAB-4BE3-85C2-38302239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9" y="2987234"/>
            <a:ext cx="4065295" cy="9307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3B8F05-1EDE-4640-A607-45CD5C7D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0" y="5162904"/>
            <a:ext cx="3551612" cy="883529"/>
          </a:xfrm>
          <a:prstGeom prst="rect">
            <a:avLst/>
          </a:prstGeom>
        </p:spPr>
      </p:pic>
      <p:sp>
        <p:nvSpPr>
          <p:cNvPr id="8" name="Стрелка: влево-вправо 7">
            <a:extLst>
              <a:ext uri="{FF2B5EF4-FFF2-40B4-BE49-F238E27FC236}">
                <a16:creationId xmlns:a16="http://schemas.microsoft.com/office/drawing/2014/main" id="{8D28833E-0D17-4518-8D78-3341F45B6256}"/>
              </a:ext>
            </a:extLst>
          </p:cNvPr>
          <p:cNvSpPr/>
          <p:nvPr/>
        </p:nvSpPr>
        <p:spPr>
          <a:xfrm>
            <a:off x="5096046" y="3257446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8D1DFAE0-07A6-43F2-9F18-3CC00619E26A}"/>
              </a:ext>
            </a:extLst>
          </p:cNvPr>
          <p:cNvSpPr/>
          <p:nvPr/>
        </p:nvSpPr>
        <p:spPr>
          <a:xfrm>
            <a:off x="5096046" y="5433116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412B5A-F805-4692-9B11-D5D99AA6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5471"/>
            <a:ext cx="5355886" cy="15654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76C981-7C51-42A4-80E1-4A410A59A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4762198"/>
            <a:ext cx="5355886" cy="16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7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Неизменяемость данных</a:t>
            </a:r>
          </a:p>
        </p:txBody>
      </p:sp>
      <p:sp>
        <p:nvSpPr>
          <p:cNvPr id="8" name="Стрелка: влево-вправо 7">
            <a:extLst>
              <a:ext uri="{FF2B5EF4-FFF2-40B4-BE49-F238E27FC236}">
                <a16:creationId xmlns:a16="http://schemas.microsoft.com/office/drawing/2014/main" id="{8D28833E-0D17-4518-8D78-3341F45B6256}"/>
              </a:ext>
            </a:extLst>
          </p:cNvPr>
          <p:cNvSpPr/>
          <p:nvPr/>
        </p:nvSpPr>
        <p:spPr>
          <a:xfrm>
            <a:off x="4916302" y="2765154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8D1DFAE0-07A6-43F2-9F18-3CC00619E26A}"/>
              </a:ext>
            </a:extLst>
          </p:cNvPr>
          <p:cNvSpPr/>
          <p:nvPr/>
        </p:nvSpPr>
        <p:spPr>
          <a:xfrm>
            <a:off x="4916302" y="4788036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5D0718-2D62-4880-BEB3-E9C94B18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94942"/>
            <a:ext cx="3992548" cy="883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BBFD8A-6082-4525-BBEB-05D54C46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475451"/>
            <a:ext cx="3665610" cy="968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4C068D-BB80-4467-BD07-9C4A8AB9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92" y="2130984"/>
            <a:ext cx="5664464" cy="16114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AC6B4E-622E-4E5A-A9A8-DEE8AE228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092" y="4131079"/>
            <a:ext cx="5537464" cy="165701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E979318-D091-429F-889A-F417328DF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1424567"/>
            <a:ext cx="6291272" cy="4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В результате анализа кода было определено, какие части кода можно отнести к действиям, а какие к данным и вычислениям. Так, например, было определено, что все функции классов </a:t>
            </a:r>
            <a:r>
              <a:rPr lang="en-US" sz="2600" dirty="0" err="1"/>
              <a:t>FlightList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 err="1"/>
              <a:t>BookingList</a:t>
            </a:r>
            <a:r>
              <a:rPr lang="en-US" sz="2600" dirty="0"/>
              <a:t> </a:t>
            </a:r>
            <a:r>
              <a:rPr lang="ru-RU" sz="2600" dirty="0"/>
              <a:t>являются вычислениями, что позволило несколько изменить структуру проекта и довольно легко реализовать неизменяемость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8642A-5914-4661-B9D6-7602228C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4087429"/>
            <a:ext cx="4838026" cy="1549433"/>
          </a:xfrm>
          <a:prstGeom prst="rect">
            <a:avLst/>
          </a:prstGeom>
        </p:spPr>
      </p:pic>
      <p:sp>
        <p:nvSpPr>
          <p:cNvPr id="5" name="Стрелка: влево-вправо 4">
            <a:extLst>
              <a:ext uri="{FF2B5EF4-FFF2-40B4-BE49-F238E27FC236}">
                <a16:creationId xmlns:a16="http://schemas.microsoft.com/office/drawing/2014/main" id="{BE358358-C781-48C2-8B49-6F6C1707AB02}"/>
              </a:ext>
            </a:extLst>
          </p:cNvPr>
          <p:cNvSpPr/>
          <p:nvPr/>
        </p:nvSpPr>
        <p:spPr>
          <a:xfrm>
            <a:off x="5622393" y="4690593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8DA517-713C-40BB-9F8E-1BEB3EFD6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74" y="3855639"/>
            <a:ext cx="5189198" cy="19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0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Разбиение в классе </a:t>
            </a:r>
            <a:r>
              <a:rPr lang="en-US" sz="2600" dirty="0"/>
              <a:t>Menu </a:t>
            </a:r>
            <a:r>
              <a:rPr lang="ru-RU" sz="2600" dirty="0"/>
              <a:t>было осуществить несколько труднее. Изначально существовало множество функций, отвечающих целиком за соответствующий им раздел меню. При этом в каждой такой функции выполнялись сразу: вывод в консоль, ввод из консоли и обработка данных. Подобная архитектура затрудняла отладку кода.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/>
              <a:t>В итоге все подобные функции были разбиты на «консольную» и «вычислительную» части.</a:t>
            </a:r>
          </a:p>
        </p:txBody>
      </p:sp>
    </p:spTree>
    <p:extLst>
      <p:ext uri="{BB962C8B-B14F-4D97-AF65-F5344CB8AC3E}">
        <p14:creationId xmlns:p14="http://schemas.microsoft.com/office/powerpoint/2010/main" val="35814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Действия, данные и вычисления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4554C5-4E02-4A69-8087-8AC18E20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9" y="2298379"/>
            <a:ext cx="4743450" cy="3231666"/>
          </a:xfrm>
          <a:prstGeom prst="rect">
            <a:avLst/>
          </a:prstGeom>
        </p:spPr>
      </p:pic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4D81CCB1-7F1B-423F-B5B4-F2E662ED031F}"/>
              </a:ext>
            </a:extLst>
          </p:cNvPr>
          <p:cNvSpPr/>
          <p:nvPr/>
        </p:nvSpPr>
        <p:spPr>
          <a:xfrm>
            <a:off x="5356189" y="3742658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830C8E-04C3-4206-ABB2-7B291A22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75" y="1253330"/>
            <a:ext cx="5600988" cy="2489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DFA2FD-7B33-43C8-BB17-C4A43FAD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75" y="4123658"/>
            <a:ext cx="4902452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253330"/>
            <a:ext cx="11220450" cy="52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Колоссальное число функций-действий проекта было преобразовано в функции-вычисления путем изменения принципа работы: они больше не работают с глобальными переменными, а обрабатывают только те данные, которые подаются в конструктор.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2ED614-C6C4-425C-B3D6-7E723B01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3" y="3900678"/>
            <a:ext cx="4862017" cy="1520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F4395-04EE-452B-BF7E-C3BAEC95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22" y="3855639"/>
            <a:ext cx="5385078" cy="1520858"/>
          </a:xfrm>
          <a:prstGeom prst="rect">
            <a:avLst/>
          </a:prstGeom>
        </p:spPr>
      </p:pic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EC22464C-0CD8-4DE3-AD88-AD82A40AF069}"/>
              </a:ext>
            </a:extLst>
          </p:cNvPr>
          <p:cNvSpPr/>
          <p:nvPr/>
        </p:nvSpPr>
        <p:spPr>
          <a:xfrm>
            <a:off x="5463897" y="4489553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3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444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Технологии функционального программирования в современных информационных системах </vt:lpstr>
      <vt:lpstr>   Суть проекта</vt:lpstr>
      <vt:lpstr>   Суть проекта</vt:lpstr>
      <vt:lpstr>   Неизменяемость данных</vt:lpstr>
      <vt:lpstr>   Неизменяемость данных</vt:lpstr>
      <vt:lpstr>   Действия, данные и вычисления</vt:lpstr>
      <vt:lpstr>   Действия, данные и вычисления</vt:lpstr>
      <vt:lpstr>   Действия, данные и вычисления</vt:lpstr>
      <vt:lpstr>   Действия, данные и вычисления</vt:lpstr>
      <vt:lpstr>  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функционального программирования в современных информационных системах </dc:title>
  <dc:creator>Гузанов Даниил</dc:creator>
  <cp:lastModifiedBy>Гузанов Даниил</cp:lastModifiedBy>
  <cp:revision>26</cp:revision>
  <dcterms:created xsi:type="dcterms:W3CDTF">2024-02-29T07:09:27Z</dcterms:created>
  <dcterms:modified xsi:type="dcterms:W3CDTF">2024-02-29T09:11:07Z</dcterms:modified>
</cp:coreProperties>
</file>