
<file path=[Content_Types].xml><?xml version="1.0" encoding="utf-8"?>
<Types xmlns="http://schemas.openxmlformats.org/package/2006/content-types">
  <Default Extension="mp3" ContentType="audio/mpeg"/>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70" r:id="rId2"/>
    <p:sldId id="502" r:id="rId3"/>
    <p:sldId id="353" r:id="rId4"/>
    <p:sldId id="471" r:id="rId5"/>
    <p:sldId id="484" r:id="rId6"/>
    <p:sldId id="504" r:id="rId7"/>
    <p:sldId id="503" r:id="rId8"/>
    <p:sldId id="498" r:id="rId9"/>
    <p:sldId id="478" r:id="rId10"/>
    <p:sldId id="506" r:id="rId11"/>
    <p:sldId id="505" r:id="rId12"/>
    <p:sldId id="507" r:id="rId13"/>
    <p:sldId id="499" r:id="rId14"/>
    <p:sldId id="508" r:id="rId15"/>
    <p:sldId id="487" r:id="rId16"/>
    <p:sldId id="50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C9BF"/>
    <a:srgbClr val="BC573C"/>
    <a:srgbClr val="88C473"/>
    <a:srgbClr val="E3C18B"/>
    <a:srgbClr val="54B6AC"/>
    <a:srgbClr val="484848"/>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87" d="100"/>
          <a:sy n="87" d="100"/>
        </p:scale>
        <p:origin x="653"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73A6B-BB26-4B12-BFB8-2B873AE12267}" type="datetimeFigureOut">
              <a:rPr lang="zh-CN" altLang="en-US" smtClean="0"/>
              <a:t>2024/5/24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701FA-A99B-4EA7-BD9A-49A04217BC0C}" type="slidenum">
              <a:rPr lang="zh-CN" altLang="en-US" smtClean="0"/>
              <a:t>‹#›</a:t>
            </a:fld>
            <a:endParaRPr lang="zh-CN" altLang="en-US"/>
          </a:p>
        </p:txBody>
      </p:sp>
    </p:spTree>
    <p:extLst>
      <p:ext uri="{BB962C8B-B14F-4D97-AF65-F5344CB8AC3E}">
        <p14:creationId xmlns:p14="http://schemas.microsoft.com/office/powerpoint/2010/main" val="426522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1181032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3099793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414569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210131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1755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99848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3268574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2868119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2181851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1121752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159503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041090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2198853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27682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330459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1602564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1ECB1-5A5B-4C6B-8360-EEF4E78043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BFCC059-4D8E-4C87-A4D1-E4C9E1D59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04FCF4-9A9C-407F-A896-63764D12FEE3}"/>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69A6E786-3F61-4FD7-AF4B-5CAEC066F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126972-3EDC-4D3D-817C-4CCC7969F7B7}"/>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042905"/>
      </p:ext>
    </p:extLst>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17C0B-618B-4B07-8FEE-212F45DF64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6156C6-4F3E-4B26-BEF6-C658183E3C3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B155B-888E-4B42-8139-225B7CE49039}"/>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F0848B8B-A45D-48D2-B95C-C234023486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2847D2-37FF-491E-86F7-2A77B2A5E90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41515817"/>
      </p:ext>
    </p:extLst>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B51B0E-C5ED-4931-852F-A8DA7E1DB9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5174B4-31E8-4BEF-8942-FD3548C70B7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B8F4D3-431E-44CF-A028-C91E2137E9E9}"/>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15D0F09A-E73B-492B-B10B-3218D86A8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BE3E4A-3F9F-4FA6-A0A2-122D22E57CD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554763146"/>
      </p:ext>
    </p:extLst>
  </p:cSld>
  <p:clrMapOvr>
    <a:masterClrMapping/>
  </p:clrMapOvr>
  <p:transition spd="slow" advClick="0" advTm="1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05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A1C3F-F90A-43A4-9ECD-F00719B565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48D4E4-35F0-4517-A710-16EC966268E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82627A-5DA8-42DB-A0E5-883D1EDEEB33}"/>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6709759C-075D-43BD-B60D-906336D33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769EA7-A4C8-47A7-9F4D-3E4EF4FEB31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97920956"/>
      </p:ext>
    </p:extLst>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30536-6B8C-499F-B691-282A56B223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2699D7-1ACB-40EF-8948-18C67F14DC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09C0F2B-275E-4EFF-8736-59FDF652047A}"/>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EC6CBD68-7556-4277-A9CC-0E3698CDD0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52142-513F-4E0A-A832-EC32ABA8CBD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772929136"/>
      </p:ext>
    </p:extLst>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A5A0C-41EF-4EF1-B9B9-E309AF8245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98F9A6-7009-487C-9335-9B2655AF34B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523A4-6D85-4E26-BAD9-B5DED0F0D86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F1B68CC-03DA-4133-9A62-45795BDC56B0}"/>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37433D43-A8D0-4374-ACF8-E247BE39BC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4F08B-6269-48AE-88E7-BDBB0876FDAD}"/>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256417601"/>
      </p:ext>
    </p:extLst>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4134E-0BE5-46C0-929C-F9D4A023FD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2113C5-ADEA-4974-BB14-86DAC381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9390FF6-61F4-44DF-9C58-15C7C9EAC0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84E920-1203-43C5-9836-AEA955263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FAE36B-07A4-4C4E-9A5F-B58F2699821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C6239AA-BEC2-47D5-B295-1C438B9D2A29}"/>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8" name="页脚占位符 7">
            <a:extLst>
              <a:ext uri="{FF2B5EF4-FFF2-40B4-BE49-F238E27FC236}">
                <a16:creationId xmlns:a16="http://schemas.microsoft.com/office/drawing/2014/main" id="{2D37E89F-FD72-4884-A2DC-4121C65FDE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094C68-E649-4A58-B70D-88A20352324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83660699"/>
      </p:ext>
    </p:extLst>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F94A4-B8D7-43C1-80C9-73E124F4F7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84A534-7F72-44DB-AAA0-39763DA8C1E6}"/>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4" name="页脚占位符 3">
            <a:extLst>
              <a:ext uri="{FF2B5EF4-FFF2-40B4-BE49-F238E27FC236}">
                <a16:creationId xmlns:a16="http://schemas.microsoft.com/office/drawing/2014/main" id="{ED8F81B8-2C1B-46DA-9FC4-FA4EA6C314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EF5E0-2338-4BAC-8681-B56466F2D30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143449038"/>
      </p:ext>
    </p:extLst>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AE1E47-1B45-4380-AE38-48F51410E38F}"/>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3" name="页脚占位符 2">
            <a:extLst>
              <a:ext uri="{FF2B5EF4-FFF2-40B4-BE49-F238E27FC236}">
                <a16:creationId xmlns:a16="http://schemas.microsoft.com/office/drawing/2014/main" id="{A5744B09-219A-4BAE-A64A-BA6F51CC35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5B1853-F3A0-4843-A7DD-B071FABAEC7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3980800759"/>
      </p:ext>
    </p:extLst>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A05EE-C361-48B2-881C-5FEDBCF95C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6B7BA2-C07B-486A-AEBA-E8A379FAE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09B8D7-C342-4349-A52B-0F630C496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1A0A05-2E78-4B68-9275-72A6981317F1}"/>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8E8D064B-850C-449A-B16D-36BA1C5A1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919E08-2488-46A8-8B39-E8E3B1A7284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071275376"/>
      </p:ext>
    </p:extLst>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9821D-3169-462D-BDC5-707DAA3731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5970DE-180B-463A-842D-4B948B1E4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048C78-1503-4FD7-8859-990F963DF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4969D1-8A89-4051-A7A3-053E791C47D5}"/>
              </a:ext>
            </a:extLst>
          </p:cNvPr>
          <p:cNvSpPr>
            <a:spLocks noGrp="1"/>
          </p:cNvSpPr>
          <p:nvPr>
            <p:ph type="dt" sz="half" idx="10"/>
          </p:nvPr>
        </p:nvSpPr>
        <p:spPr/>
        <p:txBody>
          <a:bodyPr/>
          <a:lstStyle/>
          <a:p>
            <a:fld id="{F86BAB08-D03A-4FEF-8092-001CB785BBAB}"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F2B7B8CF-C72E-438F-A999-E8DA548268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73A437-B948-459B-B14D-44D796DEEFE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9157962"/>
      </p:ext>
    </p:extLst>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74BBE8-1815-4000-8008-945E8B56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E314DF-819C-4FF1-9C2E-69194E155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A1525E-7C66-46A7-89CD-0A0836A4B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BAB08-D03A-4FEF-8092-001CB785BBAB}"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93269161-46AB-416B-9C71-590B71BBF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47D277-5155-4804-A42E-790F5C4F8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300920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jp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580D1B5-C7AA-4071-AF42-05064E5FB921}"/>
              </a:ext>
            </a:extLst>
          </p:cNvPr>
          <p:cNvGrpSpPr/>
          <p:nvPr/>
        </p:nvGrpSpPr>
        <p:grpSpPr>
          <a:xfrm>
            <a:off x="2205" y="-25964"/>
            <a:ext cx="12187591" cy="6883964"/>
            <a:chOff x="2205" y="-25964"/>
            <a:chExt cx="12187591" cy="6883964"/>
          </a:xfrm>
          <a:solidFill>
            <a:srgbClr val="54B6AC"/>
          </a:solidFill>
        </p:grpSpPr>
        <p:sp>
          <p:nvSpPr>
            <p:cNvPr id="12" name="矩形 11">
              <a:extLst>
                <a:ext uri="{FF2B5EF4-FFF2-40B4-BE49-F238E27FC236}">
                  <a16:creationId xmlns:a16="http://schemas.microsoft.com/office/drawing/2014/main" id="{A0ED3DF9-95CC-4770-BD7B-61C0E4DBA399}"/>
                </a:ext>
              </a:extLst>
            </p:cNvPr>
            <p:cNvSpPr/>
            <p:nvPr/>
          </p:nvSpPr>
          <p:spPr>
            <a:xfrm>
              <a:off x="2205" y="-25964"/>
              <a:ext cx="5890595"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16" name="矩形 15">
              <a:extLst>
                <a:ext uri="{FF2B5EF4-FFF2-40B4-BE49-F238E27FC236}">
                  <a16:creationId xmlns:a16="http://schemas.microsoft.com/office/drawing/2014/main" id="{4A4321EF-D676-446D-A662-59E511B24721}"/>
                </a:ext>
              </a:extLst>
            </p:cNvPr>
            <p:cNvSpPr/>
            <p:nvPr/>
          </p:nvSpPr>
          <p:spPr>
            <a:xfrm>
              <a:off x="5461940" y="-25964"/>
              <a:ext cx="6727856"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2" name="矩形 1">
            <a:extLst>
              <a:ext uri="{FF2B5EF4-FFF2-40B4-BE49-F238E27FC236}">
                <a16:creationId xmlns:a16="http://schemas.microsoft.com/office/drawing/2014/main" id="{01EDC035-66AA-42CC-A97E-3086B7D0A11A}"/>
              </a:ext>
            </a:extLst>
          </p:cNvPr>
          <p:cNvSpPr/>
          <p:nvPr/>
        </p:nvSpPr>
        <p:spPr>
          <a:xfrm>
            <a:off x="348932" y="377371"/>
            <a:ext cx="11513382" cy="6103258"/>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pic>
        <p:nvPicPr>
          <p:cNvPr id="22" name="6-轻音乐-钢琴弦乐铃-欢快可爱配乐-mp3">
            <a:hlinkClick r:id="" action="ppaction://media"/>
            <a:extLst>
              <a:ext uri="{FF2B5EF4-FFF2-40B4-BE49-F238E27FC236}">
                <a16:creationId xmlns:a16="http://schemas.microsoft.com/office/drawing/2014/main" id="{686A7CA9-69A1-4618-BC90-F611961832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2075" y="-1241425"/>
            <a:ext cx="609600" cy="609600"/>
          </a:xfrm>
          <a:prstGeom prst="rect">
            <a:avLst/>
          </a:prstGeom>
        </p:spPr>
      </p:pic>
      <p:sp>
        <p:nvSpPr>
          <p:cNvPr id="23" name="矩形 22">
            <a:extLst>
              <a:ext uri="{FF2B5EF4-FFF2-40B4-BE49-F238E27FC236}">
                <a16:creationId xmlns:a16="http://schemas.microsoft.com/office/drawing/2014/main" id="{0386FC69-E77C-45C0-B46E-7112755825A3}"/>
              </a:ext>
            </a:extLst>
          </p:cNvPr>
          <p:cNvSpPr/>
          <p:nvPr/>
        </p:nvSpPr>
        <p:spPr>
          <a:xfrm>
            <a:off x="329686" y="377371"/>
            <a:ext cx="11532628" cy="610325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1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14" name="Google Shape;464;p1"/>
          <p:cNvSpPr txBox="1">
            <a:spLocks/>
          </p:cNvSpPr>
          <p:nvPr/>
        </p:nvSpPr>
        <p:spPr>
          <a:xfrm>
            <a:off x="356702" y="6193714"/>
            <a:ext cx="2590800" cy="365125"/>
          </a:xfrm>
          <a:prstGeom prst="rect">
            <a:avLst/>
          </a:prstGeom>
          <a:noFill/>
          <a:ln>
            <a:noFill/>
          </a:ln>
        </p:spPr>
        <p:txBody>
          <a:bodyPr spcFirstLastPara="1" vert="horz" wrap="square" lIns="91425" tIns="45700" rIns="91425" bIns="45700" rtlCol="0" anchor="t" anchorCtr="0">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SzPts val="1800"/>
              <a:buFont typeface="Arial"/>
              <a:buNone/>
            </a:pPr>
            <a:r>
              <a:rPr lang="en-US" sz="1800" smtClean="0">
                <a:solidFill>
                  <a:schemeClr val="dk1"/>
                </a:solidFill>
                <a:latin typeface="Arial"/>
                <a:ea typeface="Arial"/>
                <a:cs typeface="Arial"/>
                <a:sym typeface="Arial"/>
              </a:rPr>
              <a:t>Đồ án tốt nghiệp</a:t>
            </a:r>
            <a:endParaRPr lang="en-US" sz="1800">
              <a:solidFill>
                <a:schemeClr val="dk1"/>
              </a:solidFill>
              <a:latin typeface="Arial"/>
              <a:ea typeface="Arial"/>
              <a:cs typeface="Arial"/>
              <a:sym typeface="Arial"/>
            </a:endParaRPr>
          </a:p>
        </p:txBody>
      </p:sp>
      <p:sp>
        <p:nvSpPr>
          <p:cNvPr id="18" name="Google Shape;465;p1"/>
          <p:cNvSpPr txBox="1">
            <a:spLocks/>
          </p:cNvSpPr>
          <p:nvPr/>
        </p:nvSpPr>
        <p:spPr>
          <a:xfrm>
            <a:off x="9090100" y="6208378"/>
            <a:ext cx="3048000" cy="365125"/>
          </a:xfrm>
          <a:prstGeom prst="rect">
            <a:avLst/>
          </a:prstGeom>
          <a:noFill/>
          <a:ln>
            <a:noFill/>
          </a:ln>
        </p:spPr>
        <p:txBody>
          <a:bodyPr spcFirstLastPara="1" vert="horz" wrap="square" lIns="91425" tIns="45700" rIns="91425" bIns="45700" rtlCol="0" anchor="t" anchorCtr="0">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00"/>
              </a:buClr>
              <a:buSzPts val="1800"/>
              <a:buFont typeface="Arial"/>
              <a:buNone/>
            </a:pPr>
            <a:r>
              <a:rPr lang="en-US" sz="1800" smtClean="0">
                <a:solidFill>
                  <a:schemeClr val="dk1"/>
                </a:solidFill>
                <a:latin typeface="Arial"/>
                <a:ea typeface="Arial"/>
                <a:cs typeface="Arial"/>
                <a:sym typeface="Arial"/>
              </a:rPr>
              <a:t>Khoa công nghệ thông tin</a:t>
            </a:r>
            <a:endParaRPr lang="en-US" sz="1800" dirty="0">
              <a:solidFill>
                <a:schemeClr val="dk1"/>
              </a:solidFill>
              <a:latin typeface="Arial"/>
              <a:ea typeface="Arial"/>
              <a:cs typeface="Arial"/>
              <a:sym typeface="Arial"/>
            </a:endParaRPr>
          </a:p>
        </p:txBody>
      </p:sp>
      <p:sp>
        <p:nvSpPr>
          <p:cNvPr id="19" name="Google Shape;466;p1"/>
          <p:cNvSpPr txBox="1"/>
          <p:nvPr/>
        </p:nvSpPr>
        <p:spPr>
          <a:xfrm>
            <a:off x="4242428" y="4457801"/>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MSV</a:t>
            </a:r>
            <a:r>
              <a:rPr lang="en-US" sz="2800" b="1" i="0" u="none" strike="noStrike" cap="none">
                <a:solidFill>
                  <a:schemeClr val="dk1"/>
                </a:solidFill>
                <a:latin typeface="Arial"/>
                <a:ea typeface="Arial"/>
                <a:cs typeface="Arial"/>
                <a:sym typeface="Arial"/>
              </a:rPr>
              <a:t>: </a:t>
            </a:r>
            <a:r>
              <a:rPr lang="en-US" sz="2800" b="1" i="0" u="none" strike="noStrike" cap="none" smtClean="0">
                <a:solidFill>
                  <a:schemeClr val="dk1"/>
                </a:solidFill>
                <a:latin typeface="Arial"/>
                <a:ea typeface="Arial"/>
                <a:cs typeface="Arial"/>
                <a:sym typeface="Arial"/>
              </a:rPr>
              <a:t>2020603147</a:t>
            </a:r>
            <a:endParaRPr sz="2800" b="1" i="0" u="none" strike="noStrike" cap="none" dirty="0">
              <a:solidFill>
                <a:schemeClr val="dk1"/>
              </a:solidFill>
              <a:latin typeface="Arial"/>
              <a:ea typeface="Arial"/>
              <a:cs typeface="Arial"/>
              <a:sym typeface="Arial"/>
            </a:endParaRPr>
          </a:p>
        </p:txBody>
      </p:sp>
      <p:sp>
        <p:nvSpPr>
          <p:cNvPr id="21" name="Google Shape;467;p1"/>
          <p:cNvSpPr txBox="1"/>
          <p:nvPr/>
        </p:nvSpPr>
        <p:spPr>
          <a:xfrm>
            <a:off x="4242428"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err="1">
                <a:solidFill>
                  <a:schemeClr val="dk1"/>
                </a:solidFill>
                <a:latin typeface="Arial"/>
                <a:ea typeface="Arial"/>
                <a:cs typeface="Arial"/>
                <a:sym typeface="Arial"/>
              </a:rPr>
              <a:t>TS.Nguyễn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Văn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Tỉnh</a:t>
            </a:r>
            <a:r>
              <a:rPr lang="en-US" sz="2800" b="1" i="0" u="none" strike="noStrike" cap="none" dirty="0">
                <a:solidFill>
                  <a:schemeClr val="dk1"/>
                </a:solidFill>
                <a:latin typeface="Arial"/>
                <a:ea typeface="Arial"/>
                <a:cs typeface="Arial"/>
                <a:sym typeface="Arial"/>
              </a:rPr>
              <a:t> </a:t>
            </a:r>
            <a:endParaRPr sz="2800" b="1" i="0" u="none" strike="noStrike" cap="none" dirty="0">
              <a:solidFill>
                <a:schemeClr val="dk1"/>
              </a:solidFill>
              <a:latin typeface="Arial"/>
              <a:ea typeface="Arial"/>
              <a:cs typeface="Arial"/>
              <a:sym typeface="Arial"/>
            </a:endParaRPr>
          </a:p>
        </p:txBody>
      </p:sp>
      <p:sp>
        <p:nvSpPr>
          <p:cNvPr id="24" name="Google Shape;468;p1"/>
          <p:cNvSpPr txBox="1"/>
          <p:nvPr/>
        </p:nvSpPr>
        <p:spPr>
          <a:xfrm>
            <a:off x="4212096" y="388308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err="1">
                <a:solidFill>
                  <a:schemeClr val="dk1"/>
                </a:solidFill>
                <a:latin typeface="Arial"/>
                <a:ea typeface="Arial"/>
                <a:cs typeface="Arial"/>
                <a:sym typeface="Arial"/>
              </a:rPr>
              <a:t>Sinh</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a:t>
            </a:r>
            <a:r>
              <a:rPr lang="en-US" sz="2800" b="1" i="0" u="none" strike="noStrike" cap="none" dirty="0">
                <a:solidFill>
                  <a:schemeClr val="dk1"/>
                </a:solidFill>
                <a:latin typeface="Arial"/>
                <a:ea typeface="Arial"/>
                <a:cs typeface="Arial"/>
                <a:sym typeface="Arial"/>
              </a:rPr>
              <a:t>: </a:t>
            </a:r>
            <a:r>
              <a:rPr lang="en-US" sz="2800" b="1" i="0" u="none" strike="noStrike" cap="none" err="1">
                <a:solidFill>
                  <a:schemeClr val="dk1"/>
                </a:solidFill>
                <a:latin typeface="Arial"/>
                <a:ea typeface="Arial"/>
                <a:cs typeface="Arial"/>
                <a:sym typeface="Arial"/>
              </a:rPr>
              <a:t>Nguyễn</a:t>
            </a:r>
            <a:r>
              <a:rPr lang="en-US" sz="2800" b="1" i="0" u="none" strike="noStrike" cap="none">
                <a:solidFill>
                  <a:schemeClr val="dk1"/>
                </a:solidFill>
                <a:latin typeface="Arial"/>
                <a:ea typeface="Arial"/>
                <a:cs typeface="Arial"/>
                <a:sym typeface="Arial"/>
              </a:rPr>
              <a:t> </a:t>
            </a:r>
            <a:r>
              <a:rPr lang="en-US" sz="2800" b="1" i="0" u="none" strike="noStrike" cap="none" smtClean="0">
                <a:solidFill>
                  <a:schemeClr val="dk1"/>
                </a:solidFill>
                <a:latin typeface="Arial"/>
                <a:ea typeface="Arial"/>
                <a:cs typeface="Arial"/>
                <a:sym typeface="Arial"/>
              </a:rPr>
              <a:t>Sỹ Nam Điền</a:t>
            </a:r>
            <a:endParaRPr sz="2800" b="1" i="0" u="none" strike="noStrike" cap="none" dirty="0">
              <a:solidFill>
                <a:schemeClr val="dk1"/>
              </a:solidFill>
              <a:latin typeface="Arial"/>
              <a:ea typeface="Arial"/>
              <a:cs typeface="Arial"/>
              <a:sym typeface="Arial"/>
            </a:endParaRPr>
          </a:p>
        </p:txBody>
      </p:sp>
      <p:sp>
        <p:nvSpPr>
          <p:cNvPr id="25" name="Google Shape;469;p1"/>
          <p:cNvSpPr txBox="1"/>
          <p:nvPr/>
        </p:nvSpPr>
        <p:spPr>
          <a:xfrm>
            <a:off x="4242428" y="6170676"/>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err="1">
                <a:solidFill>
                  <a:srgbClr val="595959"/>
                </a:solidFill>
                <a:latin typeface="Times New Roman"/>
                <a:ea typeface="Times New Roman"/>
                <a:cs typeface="Times New Roman"/>
                <a:sym typeface="Times New Roman"/>
              </a:rPr>
              <a:t>Hà</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25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26" name="Google Shape;470;p1"/>
          <p:cNvSpPr/>
          <p:nvPr/>
        </p:nvSpPr>
        <p:spPr>
          <a:xfrm>
            <a:off x="1083283" y="353413"/>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27"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28" name="Google Shape;472;p1"/>
          <p:cNvPicPr preferRelativeResize="0"/>
          <p:nvPr/>
        </p:nvPicPr>
        <p:blipFill rotWithShape="1">
          <a:blip r:embed="rId6">
            <a:alphaModFix/>
          </a:blip>
          <a:srcRect/>
          <a:stretch/>
        </p:blipFill>
        <p:spPr>
          <a:xfrm>
            <a:off x="396875" y="472170"/>
            <a:ext cx="1676400" cy="1585666"/>
          </a:xfrm>
          <a:prstGeom prst="rect">
            <a:avLst/>
          </a:prstGeom>
          <a:noFill/>
          <a:ln>
            <a:noFill/>
          </a:ln>
        </p:spPr>
      </p:pic>
    </p:spTree>
    <p:extLst>
      <p:ext uri="{BB962C8B-B14F-4D97-AF65-F5344CB8AC3E}">
        <p14:creationId xmlns:p14="http://schemas.microsoft.com/office/powerpoint/2010/main" val="1462424996"/>
      </p:ext>
    </p:extLst>
  </p:cSld>
  <p:clrMapOvr>
    <a:masterClrMapping/>
  </p:clrMapOvr>
  <mc:AlternateContent xmlns:mc="http://schemas.openxmlformats.org/markup-compatibility/2006" xmlns:p14="http://schemas.microsoft.com/office/powerpoint/2010/main">
    <mc:Choice Requires="p14">
      <p:transition spd="slow" p14:dur="900" advClick="0" advTm="1000">
        <p14:warp dir="in"/>
      </p:transition>
    </mc:Choice>
    <mc:Fallback xmlns="">
      <p:transition advClick="0"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par>
                                <p:cTn id="7" presetID="16" presetClass="entr" presetSubtype="21"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arn(inVertical)">
                                      <p:cBhvr>
                                        <p:cTn id="9" dur="500"/>
                                        <p:tgtEl>
                                          <p:spTgt spid="7"/>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16" presetClass="entr" presetSubtype="21" fill="hold" grpId="0" nodeType="afterEffect" nodePh="1">
                                  <p:stCondLst>
                                    <p:cond delay="0"/>
                                  </p:stCondLst>
                                  <p:endCondLst>
                                    <p:cond evt="begin" delay="0">
                                      <p:tn val="15"/>
                                    </p:cond>
                                  </p:endCondLst>
                                  <p:childTnLst>
                                    <p:set>
                                      <p:cBhvr>
                                        <p:cTn id="16" dur="1" fill="hold">
                                          <p:stCondLst>
                                            <p:cond delay="0"/>
                                          </p:stCondLst>
                                        </p:cTn>
                                        <p:tgtEl>
                                          <p:spTgt spid="23"/>
                                        </p:tgtEl>
                                        <p:attrNameLst>
                                          <p:attrName>style.visibility</p:attrName>
                                        </p:attrNameLst>
                                      </p:cBhvr>
                                      <p:to>
                                        <p:strVal val="visible"/>
                                      </p:to>
                                    </p:set>
                                    <p:animEffect transition="in" filter="barn(inVertic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8" repeatCount="indefinite" fill="remove" display="0">
                  <p:stCondLst>
                    <p:cond delay="indefinite"/>
                  </p:stCondLst>
                  <p:endCondLst>
                    <p:cond evt="onStopAudio" delay="0">
                      <p:tgtEl>
                        <p:sldTgt/>
                      </p:tgtEl>
                    </p:cond>
                  </p:endCondLst>
                </p:cTn>
                <p:tgtEl>
                  <p:spTgt spid="22"/>
                </p:tgtEl>
              </p:cMediaNode>
            </p:audio>
          </p:childTnLst>
        </p:cTn>
      </p:par>
    </p:tnLst>
    <p:bldLst>
      <p:bldP spid="2"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a:extLst>
              <a:ext uri="{FF2B5EF4-FFF2-40B4-BE49-F238E27FC236}">
                <a16:creationId xmlns:a16="http://schemas.microsoft.com/office/drawing/2014/main" id="{16CEB9C3-F1C4-4D78-A33A-C19F6591AB84}"/>
              </a:ext>
            </a:extLst>
          </p:cNvPr>
          <p:cNvGrpSpPr/>
          <p:nvPr/>
        </p:nvGrpSpPr>
        <p:grpSpPr>
          <a:xfrm>
            <a:off x="2205" y="-25964"/>
            <a:ext cx="12187591" cy="6883964"/>
            <a:chOff x="2205" y="-25964"/>
            <a:chExt cx="12187591" cy="6883964"/>
          </a:xfrm>
        </p:grpSpPr>
        <p:grpSp>
          <p:nvGrpSpPr>
            <p:cNvPr id="53" name="组合 52">
              <a:extLst>
                <a:ext uri="{FF2B5EF4-FFF2-40B4-BE49-F238E27FC236}">
                  <a16:creationId xmlns:a16="http://schemas.microsoft.com/office/drawing/2014/main" id="{4E5CFB65-D59E-43C8-8743-07A8C0A1DAE8}"/>
                </a:ext>
              </a:extLst>
            </p:cNvPr>
            <p:cNvGrpSpPr/>
            <p:nvPr/>
          </p:nvGrpSpPr>
          <p:grpSpPr>
            <a:xfrm>
              <a:off x="2205" y="-25964"/>
              <a:ext cx="12187591" cy="6883964"/>
              <a:chOff x="2205" y="-25964"/>
              <a:chExt cx="12187591" cy="6883964"/>
            </a:xfrm>
          </p:grpSpPr>
          <p:grpSp>
            <p:nvGrpSpPr>
              <p:cNvPr id="55" name="组合 54">
                <a:extLst>
                  <a:ext uri="{FF2B5EF4-FFF2-40B4-BE49-F238E27FC236}">
                    <a16:creationId xmlns:a16="http://schemas.microsoft.com/office/drawing/2014/main" id="{806E669A-0185-4E4C-A696-F34A961BCDAD}"/>
                  </a:ext>
                </a:extLst>
              </p:cNvPr>
              <p:cNvGrpSpPr/>
              <p:nvPr/>
            </p:nvGrpSpPr>
            <p:grpSpPr>
              <a:xfrm>
                <a:off x="2205" y="-25964"/>
                <a:ext cx="12187591" cy="6883964"/>
                <a:chOff x="2205" y="-25964"/>
                <a:chExt cx="12187591" cy="6883964"/>
              </a:xfrm>
            </p:grpSpPr>
            <p:sp>
              <p:nvSpPr>
                <p:cNvPr id="58" name="矩形 57">
                  <a:extLst>
                    <a:ext uri="{FF2B5EF4-FFF2-40B4-BE49-F238E27FC236}">
                      <a16:creationId xmlns:a16="http://schemas.microsoft.com/office/drawing/2014/main" id="{230C4F89-F802-4C8F-AB4E-CD486597CADD}"/>
                    </a:ext>
                  </a:extLst>
                </p:cNvPr>
                <p:cNvSpPr/>
                <p:nvPr/>
              </p:nvSpPr>
              <p:spPr>
                <a:xfrm>
                  <a:off x="2205" y="-25964"/>
                  <a:ext cx="6076271"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59" name="矩形 58">
                  <a:extLst>
                    <a:ext uri="{FF2B5EF4-FFF2-40B4-BE49-F238E27FC236}">
                      <a16:creationId xmlns:a16="http://schemas.microsoft.com/office/drawing/2014/main" id="{8521AD9D-3761-4251-B932-116893ED187F}"/>
                    </a:ext>
                  </a:extLst>
                </p:cNvPr>
                <p:cNvSpPr/>
                <p:nvPr/>
              </p:nvSpPr>
              <p:spPr>
                <a:xfrm>
                  <a:off x="5461940" y="-25964"/>
                  <a:ext cx="6727856"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56" name="矩形 55">
                <a:extLst>
                  <a:ext uri="{FF2B5EF4-FFF2-40B4-BE49-F238E27FC236}">
                    <a16:creationId xmlns:a16="http://schemas.microsoft.com/office/drawing/2014/main" id="{AE268854-9FB7-4A2A-A15C-22333239E4BB}"/>
                  </a:ext>
                </a:extLst>
              </p:cNvPr>
              <p:cNvSpPr/>
              <p:nvPr/>
            </p:nvSpPr>
            <p:spPr>
              <a:xfrm>
                <a:off x="185676" y="199709"/>
                <a:ext cx="11785600" cy="645858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57" name="TextBox 8">
                <a:extLst>
                  <a:ext uri="{FF2B5EF4-FFF2-40B4-BE49-F238E27FC236}">
                    <a16:creationId xmlns:a16="http://schemas.microsoft.com/office/drawing/2014/main" id="{F5E798CA-87E9-4813-8CA8-BD5FF23E514E}"/>
                  </a:ext>
                </a:extLst>
              </p:cNvPr>
              <p:cNvSpPr txBox="1">
                <a:spLocks noChangeArrowheads="1"/>
              </p:cNvSpPr>
              <p:nvPr/>
            </p:nvSpPr>
            <p:spPr bwMode="auto">
              <a:xfrm>
                <a:off x="3214095" y="553049"/>
                <a:ext cx="59621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lvl="0" algn="dist"/>
                <a:r>
                  <a:rPr lang="en-US" sz="3200" b="1">
                    <a:solidFill>
                      <a:srgbClr val="68C9BF"/>
                    </a:solidFill>
                    <a:latin typeface="Montserrat SemiBold" panose="00000700000000000000" pitchFamily="2" charset="0"/>
                  </a:rPr>
                  <a:t>2</a:t>
                </a:r>
                <a:r>
                  <a:rPr lang="en-US" sz="3200" b="1" i="0" u="none" smtClean="0">
                    <a:solidFill>
                      <a:srgbClr val="68C9BF"/>
                    </a:solidFill>
                    <a:latin typeface="Montserrat SemiBold" panose="00000700000000000000" pitchFamily="2" charset="0"/>
                  </a:rPr>
                  <a:t>.2. Các chức năng chính</a:t>
                </a:r>
                <a:endParaRPr lang="en-US" sz="3200" b="1" i="0" u="none">
                  <a:solidFill>
                    <a:srgbClr val="68C9BF"/>
                  </a:solidFill>
                  <a:latin typeface="Montserrat SemiBold" panose="00000700000000000000" pitchFamily="2" charset="0"/>
                </a:endParaRPr>
              </a:p>
            </p:txBody>
          </p:sp>
        </p:grpSp>
        <p:cxnSp>
          <p:nvCxnSpPr>
            <p:cNvPr id="54" name="直接连接符 53">
              <a:extLst>
                <a:ext uri="{FF2B5EF4-FFF2-40B4-BE49-F238E27FC236}">
                  <a16:creationId xmlns:a16="http://schemas.microsoft.com/office/drawing/2014/main" id="{F362E937-F599-443D-8A2F-4CEC6A52A740}"/>
                </a:ext>
              </a:extLst>
            </p:cNvPr>
            <p:cNvCxnSpPr>
              <a:cxnSpLocks/>
            </p:cNvCxnSpPr>
            <p:nvPr/>
          </p:nvCxnSpPr>
          <p:spPr>
            <a:xfrm>
              <a:off x="2910481" y="1182554"/>
              <a:ext cx="6420207" cy="0"/>
            </a:xfrm>
            <a:prstGeom prst="line">
              <a:avLst/>
            </a:prstGeom>
            <a:ln w="12700">
              <a:solidFill>
                <a:srgbClr val="68C9BF"/>
              </a:solidFill>
              <a:prstDash val="sysDot"/>
            </a:ln>
          </p:spPr>
          <p:style>
            <a:lnRef idx="1">
              <a:schemeClr val="accent1"/>
            </a:lnRef>
            <a:fillRef idx="0">
              <a:schemeClr val="accent1"/>
            </a:fillRef>
            <a:effectRef idx="0">
              <a:schemeClr val="accent1"/>
            </a:effectRef>
            <a:fontRef idx="minor">
              <a:schemeClr val="tx1"/>
            </a:fontRef>
          </p:style>
        </p:cxnSp>
      </p:grpSp>
      <p:sp>
        <p:nvSpPr>
          <p:cNvPr id="43" name="Flowchart: Alternate Process 24">
            <a:extLst>
              <a:ext uri="{FF2B5EF4-FFF2-40B4-BE49-F238E27FC236}">
                <a16:creationId xmlns:a16="http://schemas.microsoft.com/office/drawing/2014/main" id="{3F3C1542-4B41-41D6-B62B-42E69DFAA5D4}"/>
              </a:ext>
            </a:extLst>
          </p:cNvPr>
          <p:cNvSpPr/>
          <p:nvPr/>
        </p:nvSpPr>
        <p:spPr>
          <a:xfrm>
            <a:off x="357230" y="2028336"/>
            <a:ext cx="3763459"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latin typeface="Montserrat SemiBold" panose="00000700000000000000"/>
              </a:rPr>
              <a:t>Về </a:t>
            </a:r>
            <a:r>
              <a:rPr lang="en-US" b="1">
                <a:latin typeface="Montserrat SemiBold" panose="00000700000000000000"/>
              </a:rPr>
              <a:t>phía khách hàng: </a:t>
            </a:r>
            <a:endParaRPr lang="en-US">
              <a:latin typeface="Montserrat SemiBold" panose="00000700000000000000"/>
            </a:endParaRPr>
          </a:p>
          <a:p>
            <a:r>
              <a:rPr lang="en-US">
                <a:latin typeface="Montserrat SemiBold" panose="00000700000000000000"/>
              </a:rPr>
              <a:t>+ Tìm kiếm danh mục các dịch vụ giúp việc nhà.</a:t>
            </a:r>
          </a:p>
          <a:p>
            <a:r>
              <a:rPr lang="en-US">
                <a:latin typeface="Montserrat SemiBold" panose="00000700000000000000"/>
              </a:rPr>
              <a:t>+ Đặt dịch vụ giúp việc nhà, có thể chọn nhân viên mình yêu thích.</a:t>
            </a:r>
          </a:p>
          <a:p>
            <a:r>
              <a:rPr lang="en-US">
                <a:latin typeface="Montserrat SemiBold" panose="00000700000000000000"/>
              </a:rPr>
              <a:t>+ Theo dõi quá trình và chi phí sử dụng dịch vụ.</a:t>
            </a:r>
          </a:p>
          <a:p>
            <a:r>
              <a:rPr lang="en-US">
                <a:latin typeface="Montserrat SemiBold" panose="00000700000000000000"/>
              </a:rPr>
              <a:t>+ Thanh toán, đọc tin tức.</a:t>
            </a:r>
          </a:p>
          <a:p>
            <a:pPr algn="ctr"/>
            <a:endParaRPr lang="en-US" sz="3200" dirty="0">
              <a:latin typeface="Montserrat SemiBold" panose="00000700000000000000" pitchFamily="2" charset="0"/>
            </a:endParaRPr>
          </a:p>
        </p:txBody>
      </p:sp>
      <p:sp>
        <p:nvSpPr>
          <p:cNvPr id="45" name="Flowchart: Alternate Process 24">
            <a:extLst>
              <a:ext uri="{FF2B5EF4-FFF2-40B4-BE49-F238E27FC236}">
                <a16:creationId xmlns:a16="http://schemas.microsoft.com/office/drawing/2014/main" id="{3F3C1542-4B41-41D6-B62B-42E69DFAA5D4}"/>
              </a:ext>
            </a:extLst>
          </p:cNvPr>
          <p:cNvSpPr/>
          <p:nvPr/>
        </p:nvSpPr>
        <p:spPr>
          <a:xfrm>
            <a:off x="4239635" y="2028336"/>
            <a:ext cx="3763459"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Montserrat SemiBold" panose="00000700000000000000"/>
              </a:rPr>
              <a:t>Về phía nhân viên: </a:t>
            </a:r>
            <a:endParaRPr lang="en-US">
              <a:latin typeface="Montserrat SemiBold" panose="00000700000000000000"/>
            </a:endParaRPr>
          </a:p>
          <a:p>
            <a:r>
              <a:rPr lang="en-US">
                <a:latin typeface="Montserrat SemiBold" panose="00000700000000000000"/>
              </a:rPr>
              <a:t>+ Đăng ký nhận việc dựa trên danh sách khách hàng đăng ký.</a:t>
            </a:r>
          </a:p>
          <a:p>
            <a:r>
              <a:rPr lang="en-US">
                <a:latin typeface="Montserrat SemiBold" panose="00000700000000000000"/>
              </a:rPr>
              <a:t>+ Xem lịch làm việc và thu nhập theo ngày, tháng, quý, năm.</a:t>
            </a:r>
          </a:p>
          <a:p>
            <a:pPr algn="ctr"/>
            <a:endParaRPr lang="en-US" sz="3200" dirty="0">
              <a:latin typeface="Montserrat SemiBold" panose="00000700000000000000" pitchFamily="2" charset="0"/>
            </a:endParaRPr>
          </a:p>
        </p:txBody>
      </p:sp>
      <p:sp>
        <p:nvSpPr>
          <p:cNvPr id="46" name="Flowchart: Alternate Process 24">
            <a:extLst>
              <a:ext uri="{FF2B5EF4-FFF2-40B4-BE49-F238E27FC236}">
                <a16:creationId xmlns:a16="http://schemas.microsoft.com/office/drawing/2014/main" id="{3F3C1542-4B41-41D6-B62B-42E69DFAA5D4}"/>
              </a:ext>
            </a:extLst>
          </p:cNvPr>
          <p:cNvSpPr/>
          <p:nvPr/>
        </p:nvSpPr>
        <p:spPr>
          <a:xfrm>
            <a:off x="8122040" y="2028337"/>
            <a:ext cx="3763459"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Montserrat SemiBold" panose="00000700000000000000"/>
              </a:rPr>
              <a:t>Về phía công ty:</a:t>
            </a:r>
            <a:endParaRPr lang="en-US">
              <a:latin typeface="Montserrat SemiBold" panose="00000700000000000000"/>
            </a:endParaRPr>
          </a:p>
          <a:p>
            <a:r>
              <a:rPr lang="en-US">
                <a:latin typeface="Montserrat SemiBold" panose="00000700000000000000"/>
              </a:rPr>
              <a:t>+ Quản lý đơn tuyển, tin tức, nhân viên</a:t>
            </a:r>
          </a:p>
          <a:p>
            <a:r>
              <a:rPr lang="en-US">
                <a:latin typeface="Montserrat SemiBold" panose="00000700000000000000"/>
              </a:rPr>
              <a:t>+ Sắp xếp nhân viên làm việc theo đơn đặt hàng của khách.</a:t>
            </a:r>
          </a:p>
          <a:p>
            <a:r>
              <a:rPr lang="en-US">
                <a:latin typeface="Montserrat SemiBold" panose="00000700000000000000"/>
              </a:rPr>
              <a:t>+ Tính lương nhân viên.</a:t>
            </a:r>
          </a:p>
          <a:p>
            <a:r>
              <a:rPr lang="en-US">
                <a:latin typeface="Montserrat SemiBold" panose="00000700000000000000"/>
              </a:rPr>
              <a:t>+ Thống kê tình hình đặt dịch vụ, nhận việc và thu nhập.</a:t>
            </a:r>
          </a:p>
          <a:p>
            <a:pPr algn="ctr"/>
            <a:endParaRPr lang="en-US" sz="3200" dirty="0">
              <a:latin typeface="Montserrat SemiBold" panose="00000700000000000000" pitchFamily="2" charset="0"/>
            </a:endParaRPr>
          </a:p>
        </p:txBody>
      </p:sp>
    </p:spTree>
    <p:extLst>
      <p:ext uri="{BB962C8B-B14F-4D97-AF65-F5344CB8AC3E}">
        <p14:creationId xmlns:p14="http://schemas.microsoft.com/office/powerpoint/2010/main" val="1699498914"/>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D6EEF89-7CA9-4F0F-8BAE-8A55688D5F5D}"/>
              </a:ext>
            </a:extLst>
          </p:cNvPr>
          <p:cNvGrpSpPr/>
          <p:nvPr/>
        </p:nvGrpSpPr>
        <p:grpSpPr>
          <a:xfrm>
            <a:off x="2205" y="-25964"/>
            <a:ext cx="12187591" cy="6883964"/>
            <a:chOff x="2205" y="-25964"/>
            <a:chExt cx="12187591" cy="6883964"/>
          </a:xfrm>
        </p:grpSpPr>
        <p:grpSp>
          <p:nvGrpSpPr>
            <p:cNvPr id="2" name="组合 1">
              <a:extLst>
                <a:ext uri="{FF2B5EF4-FFF2-40B4-BE49-F238E27FC236}">
                  <a16:creationId xmlns:a16="http://schemas.microsoft.com/office/drawing/2014/main" id="{2164D878-EA2C-4570-BFF5-9AED316EDB93}"/>
                </a:ext>
              </a:extLst>
            </p:cNvPr>
            <p:cNvGrpSpPr/>
            <p:nvPr/>
          </p:nvGrpSpPr>
          <p:grpSpPr>
            <a:xfrm>
              <a:off x="2205" y="-25964"/>
              <a:ext cx="12187591" cy="6883964"/>
              <a:chOff x="2205" y="-25964"/>
              <a:chExt cx="12187591" cy="6883964"/>
            </a:xfrm>
          </p:grpSpPr>
          <p:grpSp>
            <p:nvGrpSpPr>
              <p:cNvPr id="26" name="组合 25">
                <a:extLst>
                  <a:ext uri="{FF2B5EF4-FFF2-40B4-BE49-F238E27FC236}">
                    <a16:creationId xmlns:a16="http://schemas.microsoft.com/office/drawing/2014/main" id="{452BAF39-3D78-4A68-B0ED-FA5529C1CC03}"/>
                  </a:ext>
                </a:extLst>
              </p:cNvPr>
              <p:cNvGrpSpPr/>
              <p:nvPr/>
            </p:nvGrpSpPr>
            <p:grpSpPr>
              <a:xfrm>
                <a:off x="2205" y="-25964"/>
                <a:ext cx="12187591" cy="6883964"/>
                <a:chOff x="2205" y="-25964"/>
                <a:chExt cx="12187591" cy="6883964"/>
              </a:xfrm>
            </p:grpSpPr>
            <p:sp>
              <p:nvSpPr>
                <p:cNvPr id="27" name="矩形 26">
                  <a:extLst>
                    <a:ext uri="{FF2B5EF4-FFF2-40B4-BE49-F238E27FC236}">
                      <a16:creationId xmlns:a16="http://schemas.microsoft.com/office/drawing/2014/main" id="{28D25CD5-2281-4D56-8084-86745A93A189}"/>
                    </a:ext>
                  </a:extLst>
                </p:cNvPr>
                <p:cNvSpPr/>
                <p:nvPr/>
              </p:nvSpPr>
              <p:spPr>
                <a:xfrm>
                  <a:off x="2205" y="-25964"/>
                  <a:ext cx="6076271"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28" name="矩形 27">
                  <a:extLst>
                    <a:ext uri="{FF2B5EF4-FFF2-40B4-BE49-F238E27FC236}">
                      <a16:creationId xmlns:a16="http://schemas.microsoft.com/office/drawing/2014/main" id="{AF0EC61A-9E01-4781-BD79-1457CA43C70B}"/>
                    </a:ext>
                  </a:extLst>
                </p:cNvPr>
                <p:cNvSpPr/>
                <p:nvPr/>
              </p:nvSpPr>
              <p:spPr>
                <a:xfrm>
                  <a:off x="5461940" y="-25964"/>
                  <a:ext cx="6727856"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29" name="矩形 28">
                <a:extLst>
                  <a:ext uri="{FF2B5EF4-FFF2-40B4-BE49-F238E27FC236}">
                    <a16:creationId xmlns:a16="http://schemas.microsoft.com/office/drawing/2014/main" id="{EC0FC1A8-19CB-4A38-9D11-294CEF500C05}"/>
                  </a:ext>
                </a:extLst>
              </p:cNvPr>
              <p:cNvSpPr/>
              <p:nvPr/>
            </p:nvSpPr>
            <p:spPr>
              <a:xfrm>
                <a:off x="185676" y="199709"/>
                <a:ext cx="11785600" cy="645858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4" name="TextBox 8">
                <a:extLst>
                  <a:ext uri="{FF2B5EF4-FFF2-40B4-BE49-F238E27FC236}">
                    <a16:creationId xmlns:a16="http://schemas.microsoft.com/office/drawing/2014/main" id="{C233DE2E-056B-4F5E-9312-987B1B2CC346}"/>
                  </a:ext>
                </a:extLst>
              </p:cNvPr>
              <p:cNvSpPr txBox="1">
                <a:spLocks noChangeArrowheads="1"/>
              </p:cNvSpPr>
              <p:nvPr/>
            </p:nvSpPr>
            <p:spPr bwMode="auto">
              <a:xfrm>
                <a:off x="2692713" y="543746"/>
                <a:ext cx="685574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lvl="0" algn="dist"/>
                <a:r>
                  <a:rPr lang="en-US" sz="3200" b="1" smtClean="0">
                    <a:solidFill>
                      <a:srgbClr val="68C9BF"/>
                    </a:solidFill>
                    <a:latin typeface="Montserrat SemiBold" panose="00000700000000000000" pitchFamily="2" charset="0"/>
                  </a:rPr>
                  <a:t>2</a:t>
                </a:r>
                <a:r>
                  <a:rPr lang="en-US" sz="3200" b="1" i="0" u="none" smtClean="0">
                    <a:solidFill>
                      <a:srgbClr val="68C9BF"/>
                    </a:solidFill>
                    <a:latin typeface="Montserrat SemiBold" panose="00000700000000000000" pitchFamily="2" charset="0"/>
                  </a:rPr>
                  <a:t>.3. Sơ đồ UseCase tổng quát</a:t>
                </a:r>
                <a:endParaRPr lang="en-US" sz="3200" b="1" i="0" u="none" dirty="0">
                  <a:solidFill>
                    <a:srgbClr val="68C9BF"/>
                  </a:solidFill>
                  <a:latin typeface="Montserrat SemiBold" panose="00000700000000000000" pitchFamily="2" charset="0"/>
                </a:endParaRPr>
              </a:p>
            </p:txBody>
          </p:sp>
        </p:grpSp>
        <p:cxnSp>
          <p:nvCxnSpPr>
            <p:cNvPr id="17" name="直接连接符 16">
              <a:extLst>
                <a:ext uri="{FF2B5EF4-FFF2-40B4-BE49-F238E27FC236}">
                  <a16:creationId xmlns:a16="http://schemas.microsoft.com/office/drawing/2014/main" id="{855BFC8D-B98E-4D42-816E-08FFAFF5A119}"/>
                </a:ext>
              </a:extLst>
            </p:cNvPr>
            <p:cNvCxnSpPr>
              <a:cxnSpLocks/>
            </p:cNvCxnSpPr>
            <p:nvPr/>
          </p:nvCxnSpPr>
          <p:spPr>
            <a:xfrm>
              <a:off x="2910481" y="1182554"/>
              <a:ext cx="6420207" cy="0"/>
            </a:xfrm>
            <a:prstGeom prst="line">
              <a:avLst/>
            </a:prstGeom>
            <a:ln w="12700">
              <a:solidFill>
                <a:srgbClr val="68C9BF"/>
              </a:solidFill>
              <a:prstDash val="sysDot"/>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r="23792" b="23207"/>
          <a:stretch>
            <a:fillRect/>
          </a:stretch>
        </p:blipFill>
        <p:spPr bwMode="auto">
          <a:xfrm>
            <a:off x="2101362" y="914400"/>
            <a:ext cx="7614137" cy="570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9721735"/>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D6EEF89-7CA9-4F0F-8BAE-8A55688D5F5D}"/>
              </a:ext>
            </a:extLst>
          </p:cNvPr>
          <p:cNvGrpSpPr/>
          <p:nvPr/>
        </p:nvGrpSpPr>
        <p:grpSpPr>
          <a:xfrm>
            <a:off x="2205" y="-25964"/>
            <a:ext cx="12187591" cy="6883964"/>
            <a:chOff x="2205" y="-25964"/>
            <a:chExt cx="12187591" cy="6883964"/>
          </a:xfrm>
        </p:grpSpPr>
        <p:grpSp>
          <p:nvGrpSpPr>
            <p:cNvPr id="2" name="组合 1">
              <a:extLst>
                <a:ext uri="{FF2B5EF4-FFF2-40B4-BE49-F238E27FC236}">
                  <a16:creationId xmlns:a16="http://schemas.microsoft.com/office/drawing/2014/main" id="{2164D878-EA2C-4570-BFF5-9AED316EDB93}"/>
                </a:ext>
              </a:extLst>
            </p:cNvPr>
            <p:cNvGrpSpPr/>
            <p:nvPr/>
          </p:nvGrpSpPr>
          <p:grpSpPr>
            <a:xfrm>
              <a:off x="2205" y="-25964"/>
              <a:ext cx="12187591" cy="6883964"/>
              <a:chOff x="2205" y="-25964"/>
              <a:chExt cx="12187591" cy="6883964"/>
            </a:xfrm>
          </p:grpSpPr>
          <p:grpSp>
            <p:nvGrpSpPr>
              <p:cNvPr id="26" name="组合 25">
                <a:extLst>
                  <a:ext uri="{FF2B5EF4-FFF2-40B4-BE49-F238E27FC236}">
                    <a16:creationId xmlns:a16="http://schemas.microsoft.com/office/drawing/2014/main" id="{452BAF39-3D78-4A68-B0ED-FA5529C1CC03}"/>
                  </a:ext>
                </a:extLst>
              </p:cNvPr>
              <p:cNvGrpSpPr/>
              <p:nvPr/>
            </p:nvGrpSpPr>
            <p:grpSpPr>
              <a:xfrm>
                <a:off x="2205" y="-25964"/>
                <a:ext cx="12187591" cy="6883964"/>
                <a:chOff x="2205" y="-25964"/>
                <a:chExt cx="12187591" cy="6883964"/>
              </a:xfrm>
            </p:grpSpPr>
            <p:sp>
              <p:nvSpPr>
                <p:cNvPr id="27" name="矩形 26">
                  <a:extLst>
                    <a:ext uri="{FF2B5EF4-FFF2-40B4-BE49-F238E27FC236}">
                      <a16:creationId xmlns:a16="http://schemas.microsoft.com/office/drawing/2014/main" id="{28D25CD5-2281-4D56-8084-86745A93A189}"/>
                    </a:ext>
                  </a:extLst>
                </p:cNvPr>
                <p:cNvSpPr/>
                <p:nvPr/>
              </p:nvSpPr>
              <p:spPr>
                <a:xfrm>
                  <a:off x="2205" y="-25964"/>
                  <a:ext cx="6076271"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28" name="矩形 27">
                  <a:extLst>
                    <a:ext uri="{FF2B5EF4-FFF2-40B4-BE49-F238E27FC236}">
                      <a16:creationId xmlns:a16="http://schemas.microsoft.com/office/drawing/2014/main" id="{AF0EC61A-9E01-4781-BD79-1457CA43C70B}"/>
                    </a:ext>
                  </a:extLst>
                </p:cNvPr>
                <p:cNvSpPr/>
                <p:nvPr/>
              </p:nvSpPr>
              <p:spPr>
                <a:xfrm>
                  <a:off x="5461940" y="-25964"/>
                  <a:ext cx="6727856"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29" name="矩形 28">
                <a:extLst>
                  <a:ext uri="{FF2B5EF4-FFF2-40B4-BE49-F238E27FC236}">
                    <a16:creationId xmlns:a16="http://schemas.microsoft.com/office/drawing/2014/main" id="{EC0FC1A8-19CB-4A38-9D11-294CEF500C05}"/>
                  </a:ext>
                </a:extLst>
              </p:cNvPr>
              <p:cNvSpPr/>
              <p:nvPr/>
            </p:nvSpPr>
            <p:spPr>
              <a:xfrm>
                <a:off x="185676" y="199709"/>
                <a:ext cx="11785600" cy="645858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4" name="TextBox 8">
                <a:extLst>
                  <a:ext uri="{FF2B5EF4-FFF2-40B4-BE49-F238E27FC236}">
                    <a16:creationId xmlns:a16="http://schemas.microsoft.com/office/drawing/2014/main" id="{C233DE2E-056B-4F5E-9312-987B1B2CC346}"/>
                  </a:ext>
                </a:extLst>
              </p:cNvPr>
              <p:cNvSpPr txBox="1">
                <a:spLocks noChangeArrowheads="1"/>
              </p:cNvSpPr>
              <p:nvPr/>
            </p:nvSpPr>
            <p:spPr bwMode="auto">
              <a:xfrm>
                <a:off x="2692713" y="543746"/>
                <a:ext cx="685574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lvl="0" algn="dist"/>
                <a:r>
                  <a:rPr lang="en-US" sz="3200" b="1" smtClean="0">
                    <a:solidFill>
                      <a:srgbClr val="68C9BF"/>
                    </a:solidFill>
                    <a:latin typeface="Montserrat SemiBold" panose="00000700000000000000" pitchFamily="2" charset="0"/>
                  </a:rPr>
                  <a:t>2</a:t>
                </a:r>
                <a:r>
                  <a:rPr lang="en-US" sz="3200" b="1" i="0" u="none" smtClean="0">
                    <a:solidFill>
                      <a:srgbClr val="68C9BF"/>
                    </a:solidFill>
                    <a:latin typeface="Montserrat SemiBold" panose="00000700000000000000" pitchFamily="2" charset="0"/>
                  </a:rPr>
                  <a:t>.4. Thiết kế cơ sở dữ liệu</a:t>
                </a:r>
                <a:endParaRPr lang="en-US" sz="3200" b="1" i="0" u="none" dirty="0">
                  <a:solidFill>
                    <a:srgbClr val="68C9BF"/>
                  </a:solidFill>
                  <a:latin typeface="Montserrat SemiBold" panose="00000700000000000000" pitchFamily="2" charset="0"/>
                </a:endParaRPr>
              </a:p>
            </p:txBody>
          </p:sp>
        </p:grpSp>
        <p:cxnSp>
          <p:nvCxnSpPr>
            <p:cNvPr id="17" name="直接连接符 16">
              <a:extLst>
                <a:ext uri="{FF2B5EF4-FFF2-40B4-BE49-F238E27FC236}">
                  <a16:creationId xmlns:a16="http://schemas.microsoft.com/office/drawing/2014/main" id="{855BFC8D-B98E-4D42-816E-08FFAFF5A119}"/>
                </a:ext>
              </a:extLst>
            </p:cNvPr>
            <p:cNvCxnSpPr>
              <a:cxnSpLocks/>
            </p:cNvCxnSpPr>
            <p:nvPr/>
          </p:nvCxnSpPr>
          <p:spPr>
            <a:xfrm>
              <a:off x="2910481" y="1182554"/>
              <a:ext cx="6420207" cy="0"/>
            </a:xfrm>
            <a:prstGeom prst="line">
              <a:avLst/>
            </a:prstGeom>
            <a:ln w="12700">
              <a:solidFill>
                <a:srgbClr val="68C9BF"/>
              </a:solidFill>
              <a:prstDash val="sysDot"/>
            </a:ln>
          </p:spPr>
          <p:style>
            <a:lnRef idx="1">
              <a:schemeClr val="accent1"/>
            </a:lnRef>
            <a:fillRef idx="0">
              <a:schemeClr val="accent1"/>
            </a:fillRef>
            <a:effectRef idx="0">
              <a:schemeClr val="accent1"/>
            </a:effectRef>
            <a:fontRef idx="minor">
              <a:schemeClr val="tx1"/>
            </a:fontRef>
          </p:style>
        </p:cxnSp>
      </p:grpSp>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049" y="1199959"/>
            <a:ext cx="7310437" cy="514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103148"/>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CB7C2662-1FB8-4BDA-8426-A2DA3C992DCC}"/>
              </a:ext>
            </a:extLst>
          </p:cNvPr>
          <p:cNvGrpSpPr/>
          <p:nvPr/>
        </p:nvGrpSpPr>
        <p:grpSpPr>
          <a:xfrm>
            <a:off x="2205" y="-25964"/>
            <a:ext cx="12187591" cy="6883964"/>
            <a:chOff x="2205" y="-25964"/>
            <a:chExt cx="12187591" cy="6883964"/>
          </a:xfrm>
          <a:solidFill>
            <a:srgbClr val="68C9BF"/>
          </a:solidFill>
        </p:grpSpPr>
        <p:sp>
          <p:nvSpPr>
            <p:cNvPr id="22" name="矩形 21">
              <a:extLst>
                <a:ext uri="{FF2B5EF4-FFF2-40B4-BE49-F238E27FC236}">
                  <a16:creationId xmlns:a16="http://schemas.microsoft.com/office/drawing/2014/main" id="{A0832973-CB77-42AE-8864-458FFCC37784}"/>
                </a:ext>
              </a:extLst>
            </p:cNvPr>
            <p:cNvSpPr/>
            <p:nvPr/>
          </p:nvSpPr>
          <p:spPr>
            <a:xfrm>
              <a:off x="2205" y="-25964"/>
              <a:ext cx="6155278"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23" name="矩形 22">
              <a:extLst>
                <a:ext uri="{FF2B5EF4-FFF2-40B4-BE49-F238E27FC236}">
                  <a16:creationId xmlns:a16="http://schemas.microsoft.com/office/drawing/2014/main" id="{87B3DAEF-62F9-46CE-BAEF-60B9CBD4BEC4}"/>
                </a:ext>
              </a:extLst>
            </p:cNvPr>
            <p:cNvSpPr/>
            <p:nvPr/>
          </p:nvSpPr>
          <p:spPr>
            <a:xfrm>
              <a:off x="5461940" y="-25964"/>
              <a:ext cx="6727856"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16" name="矩形 15">
            <a:extLst>
              <a:ext uri="{FF2B5EF4-FFF2-40B4-BE49-F238E27FC236}">
                <a16:creationId xmlns:a16="http://schemas.microsoft.com/office/drawing/2014/main" id="{F1CFE54B-C00C-4D65-8E16-0F8590FF2FBC}"/>
              </a:ext>
            </a:extLst>
          </p:cNvPr>
          <p:cNvSpPr/>
          <p:nvPr/>
        </p:nvSpPr>
        <p:spPr>
          <a:xfrm>
            <a:off x="276641" y="951422"/>
            <a:ext cx="5666959" cy="5006014"/>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grpSp>
        <p:nvGrpSpPr>
          <p:cNvPr id="2" name="组合 1">
            <a:extLst>
              <a:ext uri="{FF2B5EF4-FFF2-40B4-BE49-F238E27FC236}">
                <a16:creationId xmlns:a16="http://schemas.microsoft.com/office/drawing/2014/main" id="{3717A489-3063-4662-9048-457931D34211}"/>
              </a:ext>
            </a:extLst>
          </p:cNvPr>
          <p:cNvGrpSpPr/>
          <p:nvPr/>
        </p:nvGrpSpPr>
        <p:grpSpPr>
          <a:xfrm>
            <a:off x="742027" y="1743842"/>
            <a:ext cx="4736188" cy="3461898"/>
            <a:chOff x="742027" y="1401629"/>
            <a:chExt cx="4736188" cy="3461898"/>
          </a:xfrm>
        </p:grpSpPr>
        <p:sp>
          <p:nvSpPr>
            <p:cNvPr id="30" name="矩形 29">
              <a:extLst>
                <a:ext uri="{FF2B5EF4-FFF2-40B4-BE49-F238E27FC236}">
                  <a16:creationId xmlns:a16="http://schemas.microsoft.com/office/drawing/2014/main" id="{AFA1C3F8-597D-411F-996D-F547D8C73BAC}"/>
                </a:ext>
              </a:extLst>
            </p:cNvPr>
            <p:cNvSpPr/>
            <p:nvPr/>
          </p:nvSpPr>
          <p:spPr>
            <a:xfrm>
              <a:off x="742027" y="3293867"/>
              <a:ext cx="4736188" cy="1569660"/>
            </a:xfrm>
            <a:prstGeom prst="rect">
              <a:avLst/>
            </a:prstGeom>
          </p:spPr>
          <p:txBody>
            <a:bodyPr wrap="square">
              <a:spAutoFit/>
            </a:bodyPr>
            <a:lstStyle/>
            <a:p>
              <a:pPr marL="0" lvl="0" algn="ctr"/>
              <a:r>
                <a:rPr lang="en-US" sz="4800" b="1" i="0" u="none" smtClean="0">
                  <a:solidFill>
                    <a:srgbClr val="68C9BF"/>
                  </a:solidFill>
                  <a:latin typeface="Montserrat SemiBold" panose="00000700000000000000" pitchFamily="2" charset="0"/>
                </a:rPr>
                <a:t>Demo sản phẩm</a:t>
              </a:r>
              <a:endParaRPr lang="en-US" sz="4800" b="1" i="0" u="none" dirty="0">
                <a:solidFill>
                  <a:srgbClr val="68C9BF"/>
                </a:solidFill>
                <a:latin typeface="Montserrat SemiBold" panose="00000700000000000000" pitchFamily="2" charset="0"/>
              </a:endParaRPr>
            </a:p>
          </p:txBody>
        </p:sp>
        <p:sp>
          <p:nvSpPr>
            <p:cNvPr id="15" name="菱形 14">
              <a:extLst>
                <a:ext uri="{FF2B5EF4-FFF2-40B4-BE49-F238E27FC236}">
                  <a16:creationId xmlns:a16="http://schemas.microsoft.com/office/drawing/2014/main" id="{A38BBC32-EE11-4761-AB10-5C639CEE629C}"/>
                </a:ext>
              </a:extLst>
            </p:cNvPr>
            <p:cNvSpPr/>
            <p:nvPr/>
          </p:nvSpPr>
          <p:spPr>
            <a:xfrm>
              <a:off x="2256499" y="1401629"/>
              <a:ext cx="1707244" cy="1707244"/>
            </a:xfrm>
            <a:prstGeom prst="diamond">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solidFill>
                  <a:latin typeface="Montserrat SemiBold" panose="00000700000000000000" pitchFamily="2" charset="0"/>
                  <a:ea typeface="字魂35号-经典雅黑" panose="02000000000000000000" pitchFamily="2" charset="-122"/>
                </a:rPr>
                <a:t>3</a:t>
              </a:r>
              <a:endParaRPr lang="zh-CN" altLang="en-US" sz="4800" dirty="0">
                <a:solidFill>
                  <a:schemeClr val="bg1"/>
                </a:solidFill>
                <a:latin typeface="Montserrat SemiBold" panose="00000700000000000000" pitchFamily="2" charset="0"/>
                <a:ea typeface="字魂35号-经典雅黑" panose="02000000000000000000" pitchFamily="2" charset="-122"/>
              </a:endParaRPr>
            </a:p>
          </p:txBody>
        </p:sp>
      </p:grpSp>
      <p:sp>
        <p:nvSpPr>
          <p:cNvPr id="19" name="矩形 18">
            <a:extLst>
              <a:ext uri="{FF2B5EF4-FFF2-40B4-BE49-F238E27FC236}">
                <a16:creationId xmlns:a16="http://schemas.microsoft.com/office/drawing/2014/main" id="{5F4EF375-198E-4299-8046-786B8C1149D9}"/>
              </a:ext>
            </a:extLst>
          </p:cNvPr>
          <p:cNvSpPr/>
          <p:nvPr/>
        </p:nvSpPr>
        <p:spPr>
          <a:xfrm>
            <a:off x="312057" y="286991"/>
            <a:ext cx="11567886" cy="633487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pic>
        <p:nvPicPr>
          <p:cNvPr id="12" name="图片 11">
            <a:extLst>
              <a:ext uri="{FF2B5EF4-FFF2-40B4-BE49-F238E27FC236}">
                <a16:creationId xmlns:a16="http://schemas.microsoft.com/office/drawing/2014/main" id="{848F9D90-7762-41A0-8B72-89B968F0588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363338" y="1086555"/>
            <a:ext cx="6799943" cy="4684890"/>
          </a:xfrm>
          <a:prstGeom prst="rect">
            <a:avLst/>
          </a:prstGeom>
        </p:spPr>
      </p:pic>
    </p:spTree>
    <p:extLst>
      <p:ext uri="{BB962C8B-B14F-4D97-AF65-F5344CB8AC3E}">
        <p14:creationId xmlns:p14="http://schemas.microsoft.com/office/powerpoint/2010/main" val="3416058444"/>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CB7C2662-1FB8-4BDA-8426-A2DA3C992DCC}"/>
              </a:ext>
            </a:extLst>
          </p:cNvPr>
          <p:cNvGrpSpPr/>
          <p:nvPr/>
        </p:nvGrpSpPr>
        <p:grpSpPr>
          <a:xfrm>
            <a:off x="2205" y="-25964"/>
            <a:ext cx="12187591" cy="6883964"/>
            <a:chOff x="2205" y="-25964"/>
            <a:chExt cx="12187591" cy="6883964"/>
          </a:xfrm>
          <a:solidFill>
            <a:srgbClr val="68C9BF"/>
          </a:solidFill>
        </p:grpSpPr>
        <p:sp>
          <p:nvSpPr>
            <p:cNvPr id="22" name="矩形 21">
              <a:extLst>
                <a:ext uri="{FF2B5EF4-FFF2-40B4-BE49-F238E27FC236}">
                  <a16:creationId xmlns:a16="http://schemas.microsoft.com/office/drawing/2014/main" id="{A0832973-CB77-42AE-8864-458FFCC37784}"/>
                </a:ext>
              </a:extLst>
            </p:cNvPr>
            <p:cNvSpPr/>
            <p:nvPr/>
          </p:nvSpPr>
          <p:spPr>
            <a:xfrm>
              <a:off x="2205" y="-25964"/>
              <a:ext cx="6155278"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23" name="矩形 22">
              <a:extLst>
                <a:ext uri="{FF2B5EF4-FFF2-40B4-BE49-F238E27FC236}">
                  <a16:creationId xmlns:a16="http://schemas.microsoft.com/office/drawing/2014/main" id="{87B3DAEF-62F9-46CE-BAEF-60B9CBD4BEC4}"/>
                </a:ext>
              </a:extLst>
            </p:cNvPr>
            <p:cNvSpPr/>
            <p:nvPr/>
          </p:nvSpPr>
          <p:spPr>
            <a:xfrm>
              <a:off x="5461940" y="-25964"/>
              <a:ext cx="6727856"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16" name="矩形 15">
            <a:extLst>
              <a:ext uri="{FF2B5EF4-FFF2-40B4-BE49-F238E27FC236}">
                <a16:creationId xmlns:a16="http://schemas.microsoft.com/office/drawing/2014/main" id="{F1CFE54B-C00C-4D65-8E16-0F8590FF2FBC}"/>
              </a:ext>
            </a:extLst>
          </p:cNvPr>
          <p:cNvSpPr/>
          <p:nvPr/>
        </p:nvSpPr>
        <p:spPr>
          <a:xfrm>
            <a:off x="276641" y="951422"/>
            <a:ext cx="5666959" cy="5006014"/>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grpSp>
        <p:nvGrpSpPr>
          <p:cNvPr id="2" name="组合 1">
            <a:extLst>
              <a:ext uri="{FF2B5EF4-FFF2-40B4-BE49-F238E27FC236}">
                <a16:creationId xmlns:a16="http://schemas.microsoft.com/office/drawing/2014/main" id="{3717A489-3063-4662-9048-457931D34211}"/>
              </a:ext>
            </a:extLst>
          </p:cNvPr>
          <p:cNvGrpSpPr/>
          <p:nvPr/>
        </p:nvGrpSpPr>
        <p:grpSpPr>
          <a:xfrm>
            <a:off x="742027" y="1743842"/>
            <a:ext cx="4736188" cy="3461898"/>
            <a:chOff x="742027" y="1401629"/>
            <a:chExt cx="4736188" cy="3461898"/>
          </a:xfrm>
        </p:grpSpPr>
        <p:sp>
          <p:nvSpPr>
            <p:cNvPr id="30" name="矩形 29">
              <a:extLst>
                <a:ext uri="{FF2B5EF4-FFF2-40B4-BE49-F238E27FC236}">
                  <a16:creationId xmlns:a16="http://schemas.microsoft.com/office/drawing/2014/main" id="{AFA1C3F8-597D-411F-996D-F547D8C73BAC}"/>
                </a:ext>
              </a:extLst>
            </p:cNvPr>
            <p:cNvSpPr/>
            <p:nvPr/>
          </p:nvSpPr>
          <p:spPr>
            <a:xfrm>
              <a:off x="742027" y="3293867"/>
              <a:ext cx="4736188" cy="1569660"/>
            </a:xfrm>
            <a:prstGeom prst="rect">
              <a:avLst/>
            </a:prstGeom>
          </p:spPr>
          <p:txBody>
            <a:bodyPr wrap="square">
              <a:spAutoFit/>
            </a:bodyPr>
            <a:lstStyle/>
            <a:p>
              <a:pPr marL="0" lvl="0" algn="ctr"/>
              <a:r>
                <a:rPr lang="en-US" sz="4800" b="1" i="0" u="none" smtClean="0">
                  <a:solidFill>
                    <a:srgbClr val="68C9BF"/>
                  </a:solidFill>
                  <a:latin typeface="Montserrat SemiBold" panose="00000700000000000000" pitchFamily="2" charset="0"/>
                </a:rPr>
                <a:t>Hướng phát triển</a:t>
              </a:r>
              <a:endParaRPr lang="en-US" sz="4800" b="1" i="0" u="none" dirty="0">
                <a:solidFill>
                  <a:srgbClr val="68C9BF"/>
                </a:solidFill>
                <a:latin typeface="Montserrat SemiBold" panose="00000700000000000000" pitchFamily="2" charset="0"/>
              </a:endParaRPr>
            </a:p>
          </p:txBody>
        </p:sp>
        <p:sp>
          <p:nvSpPr>
            <p:cNvPr id="15" name="菱形 14">
              <a:extLst>
                <a:ext uri="{FF2B5EF4-FFF2-40B4-BE49-F238E27FC236}">
                  <a16:creationId xmlns:a16="http://schemas.microsoft.com/office/drawing/2014/main" id="{A38BBC32-EE11-4761-AB10-5C639CEE629C}"/>
                </a:ext>
              </a:extLst>
            </p:cNvPr>
            <p:cNvSpPr/>
            <p:nvPr/>
          </p:nvSpPr>
          <p:spPr>
            <a:xfrm>
              <a:off x="2256499" y="1401629"/>
              <a:ext cx="1707244" cy="1707244"/>
            </a:xfrm>
            <a:prstGeom prst="diamond">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solidFill>
                  <a:latin typeface="Montserrat SemiBold" panose="00000700000000000000" pitchFamily="2" charset="0"/>
                  <a:ea typeface="字魂35号-经典雅黑" panose="02000000000000000000" pitchFamily="2" charset="-122"/>
                </a:rPr>
                <a:t>4</a:t>
              </a:r>
              <a:endParaRPr lang="zh-CN" altLang="en-US" sz="4800" dirty="0">
                <a:solidFill>
                  <a:schemeClr val="bg1"/>
                </a:solidFill>
                <a:latin typeface="Montserrat SemiBold" panose="00000700000000000000" pitchFamily="2" charset="0"/>
                <a:ea typeface="字魂35号-经典雅黑" panose="02000000000000000000" pitchFamily="2" charset="-122"/>
              </a:endParaRPr>
            </a:p>
          </p:txBody>
        </p:sp>
      </p:grpSp>
      <p:sp>
        <p:nvSpPr>
          <p:cNvPr id="19" name="矩形 18">
            <a:extLst>
              <a:ext uri="{FF2B5EF4-FFF2-40B4-BE49-F238E27FC236}">
                <a16:creationId xmlns:a16="http://schemas.microsoft.com/office/drawing/2014/main" id="{5F4EF375-198E-4299-8046-786B8C1149D9}"/>
              </a:ext>
            </a:extLst>
          </p:cNvPr>
          <p:cNvSpPr/>
          <p:nvPr/>
        </p:nvSpPr>
        <p:spPr>
          <a:xfrm>
            <a:off x="312057" y="286991"/>
            <a:ext cx="11567886" cy="633487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pic>
        <p:nvPicPr>
          <p:cNvPr id="12" name="图片 11">
            <a:extLst>
              <a:ext uri="{FF2B5EF4-FFF2-40B4-BE49-F238E27FC236}">
                <a16:creationId xmlns:a16="http://schemas.microsoft.com/office/drawing/2014/main" id="{848F9D90-7762-41A0-8B72-89B968F0588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363338" y="1086555"/>
            <a:ext cx="6799943" cy="4684890"/>
          </a:xfrm>
          <a:prstGeom prst="rect">
            <a:avLst/>
          </a:prstGeom>
        </p:spPr>
      </p:pic>
    </p:spTree>
    <p:extLst>
      <p:ext uri="{BB962C8B-B14F-4D97-AF65-F5344CB8AC3E}">
        <p14:creationId xmlns:p14="http://schemas.microsoft.com/office/powerpoint/2010/main" val="452012244"/>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AEC293EB-CDE7-450B-91BF-1C51D6FD85FA}"/>
              </a:ext>
            </a:extLst>
          </p:cNvPr>
          <p:cNvGrpSpPr/>
          <p:nvPr/>
        </p:nvGrpSpPr>
        <p:grpSpPr>
          <a:xfrm>
            <a:off x="2205" y="-25964"/>
            <a:ext cx="12187591" cy="6883964"/>
            <a:chOff x="2205" y="-25964"/>
            <a:chExt cx="12187591" cy="6883964"/>
          </a:xfrm>
        </p:grpSpPr>
        <p:grpSp>
          <p:nvGrpSpPr>
            <p:cNvPr id="54" name="组合 53">
              <a:extLst>
                <a:ext uri="{FF2B5EF4-FFF2-40B4-BE49-F238E27FC236}">
                  <a16:creationId xmlns:a16="http://schemas.microsoft.com/office/drawing/2014/main" id="{05783E62-682B-4C70-A506-526705E7C1FE}"/>
                </a:ext>
              </a:extLst>
            </p:cNvPr>
            <p:cNvGrpSpPr/>
            <p:nvPr/>
          </p:nvGrpSpPr>
          <p:grpSpPr>
            <a:xfrm>
              <a:off x="2205" y="-25964"/>
              <a:ext cx="12187591" cy="6883964"/>
              <a:chOff x="2205" y="-25964"/>
              <a:chExt cx="12187591" cy="6883964"/>
            </a:xfrm>
          </p:grpSpPr>
          <p:grpSp>
            <p:nvGrpSpPr>
              <p:cNvPr id="56" name="组合 55">
                <a:extLst>
                  <a:ext uri="{FF2B5EF4-FFF2-40B4-BE49-F238E27FC236}">
                    <a16:creationId xmlns:a16="http://schemas.microsoft.com/office/drawing/2014/main" id="{F7A7E3BD-4D14-4D04-9E1F-BA228D9DF559}"/>
                  </a:ext>
                </a:extLst>
              </p:cNvPr>
              <p:cNvGrpSpPr/>
              <p:nvPr/>
            </p:nvGrpSpPr>
            <p:grpSpPr>
              <a:xfrm>
                <a:off x="2205" y="-25964"/>
                <a:ext cx="12187591" cy="6883964"/>
                <a:chOff x="2205" y="-25964"/>
                <a:chExt cx="12187591" cy="6883964"/>
              </a:xfrm>
            </p:grpSpPr>
            <p:sp>
              <p:nvSpPr>
                <p:cNvPr id="59" name="矩形 58">
                  <a:extLst>
                    <a:ext uri="{FF2B5EF4-FFF2-40B4-BE49-F238E27FC236}">
                      <a16:creationId xmlns:a16="http://schemas.microsoft.com/office/drawing/2014/main" id="{A21E52CB-D113-4F09-A141-2B203AE76205}"/>
                    </a:ext>
                  </a:extLst>
                </p:cNvPr>
                <p:cNvSpPr/>
                <p:nvPr/>
              </p:nvSpPr>
              <p:spPr>
                <a:xfrm>
                  <a:off x="2205" y="-25964"/>
                  <a:ext cx="6076271"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60" name="矩形 59">
                  <a:extLst>
                    <a:ext uri="{FF2B5EF4-FFF2-40B4-BE49-F238E27FC236}">
                      <a16:creationId xmlns:a16="http://schemas.microsoft.com/office/drawing/2014/main" id="{A249A048-841A-4FCD-811D-7829AFF7AA4D}"/>
                    </a:ext>
                  </a:extLst>
                </p:cNvPr>
                <p:cNvSpPr/>
                <p:nvPr/>
              </p:nvSpPr>
              <p:spPr>
                <a:xfrm>
                  <a:off x="5461940" y="-25964"/>
                  <a:ext cx="6727856"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57" name="矩形 56">
                <a:extLst>
                  <a:ext uri="{FF2B5EF4-FFF2-40B4-BE49-F238E27FC236}">
                    <a16:creationId xmlns:a16="http://schemas.microsoft.com/office/drawing/2014/main" id="{9BA9E9B8-0A0F-4FAB-AE56-8DF5AB38F110}"/>
                  </a:ext>
                </a:extLst>
              </p:cNvPr>
              <p:cNvSpPr/>
              <p:nvPr/>
            </p:nvSpPr>
            <p:spPr>
              <a:xfrm>
                <a:off x="185676" y="199709"/>
                <a:ext cx="11785600" cy="645858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58" name="TextBox 8">
                <a:extLst>
                  <a:ext uri="{FF2B5EF4-FFF2-40B4-BE49-F238E27FC236}">
                    <a16:creationId xmlns:a16="http://schemas.microsoft.com/office/drawing/2014/main" id="{0C4A45C0-6B14-4543-86BE-8F6AAB3ACBA5}"/>
                  </a:ext>
                </a:extLst>
              </p:cNvPr>
              <p:cNvSpPr txBox="1">
                <a:spLocks noChangeArrowheads="1"/>
              </p:cNvSpPr>
              <p:nvPr/>
            </p:nvSpPr>
            <p:spPr bwMode="auto">
              <a:xfrm>
                <a:off x="3268888" y="487364"/>
                <a:ext cx="56191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lvl="0" algn="dist"/>
                <a:r>
                  <a:rPr lang="en-US" sz="3200" b="1" i="0" u="none" smtClean="0">
                    <a:solidFill>
                      <a:srgbClr val="68C9BF"/>
                    </a:solidFill>
                    <a:latin typeface="Montserrat SemiBold" panose="00000700000000000000" pitchFamily="2" charset="0"/>
                  </a:rPr>
                  <a:t>4. Hướng phát triển</a:t>
                </a:r>
                <a:endParaRPr lang="en-US" sz="3200" b="1" i="0" u="none">
                  <a:solidFill>
                    <a:srgbClr val="68C9BF"/>
                  </a:solidFill>
                  <a:latin typeface="Montserrat SemiBold" panose="00000700000000000000" pitchFamily="2" charset="0"/>
                </a:endParaRPr>
              </a:p>
            </p:txBody>
          </p:sp>
        </p:grpSp>
        <p:cxnSp>
          <p:nvCxnSpPr>
            <p:cNvPr id="55" name="直接连接符 54">
              <a:extLst>
                <a:ext uri="{FF2B5EF4-FFF2-40B4-BE49-F238E27FC236}">
                  <a16:creationId xmlns:a16="http://schemas.microsoft.com/office/drawing/2014/main" id="{189C6A13-D519-48FB-954F-3E1471669212}"/>
                </a:ext>
              </a:extLst>
            </p:cNvPr>
            <p:cNvCxnSpPr>
              <a:cxnSpLocks/>
            </p:cNvCxnSpPr>
            <p:nvPr/>
          </p:nvCxnSpPr>
          <p:spPr>
            <a:xfrm>
              <a:off x="2910481" y="1182554"/>
              <a:ext cx="6420207" cy="0"/>
            </a:xfrm>
            <a:prstGeom prst="line">
              <a:avLst/>
            </a:prstGeom>
            <a:ln w="12700">
              <a:solidFill>
                <a:srgbClr val="68C9BF"/>
              </a:solidFill>
              <a:prstDash val="sysDot"/>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B8E125A8-27CB-47E6-9D77-D308869E8685}"/>
              </a:ext>
            </a:extLst>
          </p:cNvPr>
          <p:cNvGrpSpPr/>
          <p:nvPr/>
        </p:nvGrpSpPr>
        <p:grpSpPr>
          <a:xfrm>
            <a:off x="4802863" y="1865467"/>
            <a:ext cx="2580877" cy="4196391"/>
            <a:chOff x="2706522" y="2073564"/>
            <a:chExt cx="2580877" cy="4196391"/>
          </a:xfrm>
          <a:solidFill>
            <a:srgbClr val="68C9BF"/>
          </a:solidFill>
        </p:grpSpPr>
        <p:sp>
          <p:nvSpPr>
            <p:cNvPr id="13" name="Freeform 13">
              <a:extLst>
                <a:ext uri="{FF2B5EF4-FFF2-40B4-BE49-F238E27FC236}">
                  <a16:creationId xmlns:a16="http://schemas.microsoft.com/office/drawing/2014/main" id="{B40CC5FA-5010-40B3-A493-B3CDC547053A}"/>
                </a:ext>
              </a:extLst>
            </p:cNvPr>
            <p:cNvSpPr>
              <a:spLocks noEditPoints="1"/>
            </p:cNvSpPr>
            <p:nvPr/>
          </p:nvSpPr>
          <p:spPr bwMode="auto">
            <a:xfrm>
              <a:off x="2706522" y="2073564"/>
              <a:ext cx="2580877" cy="3051270"/>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grp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id-ID" sz="800" dirty="0">
                <a:solidFill>
                  <a:schemeClr val="bg1">
                    <a:lumMod val="50000"/>
                  </a:schemeClr>
                </a:solidFill>
                <a:latin typeface="Montserrat SemiBold" panose="00000700000000000000" pitchFamily="2" charset="0"/>
                <a:ea typeface="字魂35号-经典雅黑" panose="02000000000000000000" pitchFamily="2" charset="-122"/>
                <a:cs typeface="+mn-ea"/>
                <a:sym typeface="Arial" panose="020B0604020202020204" pitchFamily="34" charset="0"/>
              </a:endParaRPr>
            </a:p>
          </p:txBody>
        </p:sp>
        <p:sp>
          <p:nvSpPr>
            <p:cNvPr id="14" name="Freeform 16">
              <a:extLst>
                <a:ext uri="{FF2B5EF4-FFF2-40B4-BE49-F238E27FC236}">
                  <a16:creationId xmlns:a16="http://schemas.microsoft.com/office/drawing/2014/main" id="{9FE0E89F-5B38-42EC-AD67-F82035504E73}"/>
                </a:ext>
              </a:extLst>
            </p:cNvPr>
            <p:cNvSpPr>
              <a:spLocks noEditPoints="1"/>
            </p:cNvSpPr>
            <p:nvPr/>
          </p:nvSpPr>
          <p:spPr bwMode="auto">
            <a:xfrm>
              <a:off x="3337434" y="5211921"/>
              <a:ext cx="1319053" cy="1058034"/>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grpFill/>
            <a:ln>
              <a:noFill/>
            </a:ln>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id-ID" sz="800" dirty="0">
                <a:solidFill>
                  <a:schemeClr val="bg1">
                    <a:lumMod val="50000"/>
                  </a:schemeClr>
                </a:solidFill>
                <a:latin typeface="Montserrat SemiBold" panose="00000700000000000000" pitchFamily="2" charset="0"/>
                <a:ea typeface="字魂35号-经典雅黑" panose="02000000000000000000" pitchFamily="2" charset="-122"/>
                <a:cs typeface="+mn-ea"/>
                <a:sym typeface="Arial" panose="020B0604020202020204" pitchFamily="34" charset="0"/>
              </a:endParaRPr>
            </a:p>
          </p:txBody>
        </p:sp>
        <p:grpSp>
          <p:nvGrpSpPr>
            <p:cNvPr id="15" name="Group 12">
              <a:extLst>
                <a:ext uri="{FF2B5EF4-FFF2-40B4-BE49-F238E27FC236}">
                  <a16:creationId xmlns:a16="http://schemas.microsoft.com/office/drawing/2014/main" id="{95242B56-996D-439B-89C0-B8C86C7E9468}"/>
                </a:ext>
              </a:extLst>
            </p:cNvPr>
            <p:cNvGrpSpPr/>
            <p:nvPr/>
          </p:nvGrpSpPr>
          <p:grpSpPr>
            <a:xfrm>
              <a:off x="2930110" y="2275783"/>
              <a:ext cx="2133701" cy="1909762"/>
              <a:chOff x="8169276" y="952501"/>
              <a:chExt cx="3781424" cy="3384550"/>
            </a:xfrm>
            <a:grpFill/>
          </p:grpSpPr>
          <p:sp>
            <p:nvSpPr>
              <p:cNvPr id="16" name="Freeform 10">
                <a:extLst>
                  <a:ext uri="{FF2B5EF4-FFF2-40B4-BE49-F238E27FC236}">
                    <a16:creationId xmlns:a16="http://schemas.microsoft.com/office/drawing/2014/main" id="{6A8E11D7-0D50-4A9E-87D5-72B853A66044}"/>
                  </a:ext>
                </a:extLst>
              </p:cNvPr>
              <p:cNvSpPr>
                <a:spLocks/>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id-ID" sz="800" dirty="0">
                  <a:solidFill>
                    <a:schemeClr val="bg1">
                      <a:lumMod val="50000"/>
                    </a:schemeClr>
                  </a:solidFill>
                  <a:latin typeface="Montserrat SemiBold" panose="00000700000000000000" pitchFamily="2" charset="0"/>
                  <a:ea typeface="字魂35号-经典雅黑" panose="02000000000000000000" pitchFamily="2" charset="-122"/>
                  <a:cs typeface="+mn-ea"/>
                  <a:sym typeface="Arial" panose="020B0604020202020204" pitchFamily="34" charset="0"/>
                </a:endParaRPr>
              </a:p>
            </p:txBody>
          </p:sp>
          <p:sp>
            <p:nvSpPr>
              <p:cNvPr id="17" name="Freeform 11">
                <a:extLst>
                  <a:ext uri="{FF2B5EF4-FFF2-40B4-BE49-F238E27FC236}">
                    <a16:creationId xmlns:a16="http://schemas.microsoft.com/office/drawing/2014/main" id="{70B74031-EB24-426C-9D77-C3AF61DD5AB3}"/>
                  </a:ext>
                </a:extLst>
              </p:cNvPr>
              <p:cNvSpPr>
                <a:spLocks/>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id-ID" sz="800" dirty="0">
                  <a:solidFill>
                    <a:schemeClr val="bg1">
                      <a:lumMod val="50000"/>
                    </a:schemeClr>
                  </a:solidFill>
                  <a:latin typeface="Montserrat SemiBold" panose="00000700000000000000" pitchFamily="2" charset="0"/>
                  <a:ea typeface="字魂35号-经典雅黑" panose="02000000000000000000" pitchFamily="2" charset="-122"/>
                  <a:cs typeface="+mn-ea"/>
                  <a:sym typeface="Arial" panose="020B0604020202020204" pitchFamily="34" charset="0"/>
                </a:endParaRPr>
              </a:p>
            </p:txBody>
          </p:sp>
        </p:grpSp>
      </p:grpSp>
      <p:sp>
        <p:nvSpPr>
          <p:cNvPr id="22" name="矩形 21">
            <a:extLst>
              <a:ext uri="{FF2B5EF4-FFF2-40B4-BE49-F238E27FC236}">
                <a16:creationId xmlns:a16="http://schemas.microsoft.com/office/drawing/2014/main" id="{18EDE792-FCA4-42E0-AB97-43444A78C626}"/>
              </a:ext>
            </a:extLst>
          </p:cNvPr>
          <p:cNvSpPr/>
          <p:nvPr/>
        </p:nvSpPr>
        <p:spPr>
          <a:xfrm>
            <a:off x="8244477" y="2286562"/>
            <a:ext cx="2207832" cy="1631216"/>
          </a:xfrm>
          <a:prstGeom prst="rect">
            <a:avLst/>
          </a:prstGeom>
        </p:spPr>
        <p:txBody>
          <a:bodyPr wrap="square">
            <a:spAutoFit/>
          </a:bodyPr>
          <a:lstStyle/>
          <a:p>
            <a:r>
              <a:rPr lang="en-US" sz="2000" smtClean="0"/>
              <a:t>Kết </a:t>
            </a:r>
            <a:r>
              <a:rPr lang="en-US" sz="2000"/>
              <a:t>hợp truyền thông online và website để tăng tương tác cho trang web.</a:t>
            </a:r>
            <a:endParaRPr lang="en-US" sz="2000"/>
          </a:p>
        </p:txBody>
      </p:sp>
      <p:sp>
        <p:nvSpPr>
          <p:cNvPr id="38" name="矩形 37">
            <a:extLst>
              <a:ext uri="{FF2B5EF4-FFF2-40B4-BE49-F238E27FC236}">
                <a16:creationId xmlns:a16="http://schemas.microsoft.com/office/drawing/2014/main" id="{797B379E-0FE0-4E91-A238-433263A7969E}"/>
              </a:ext>
            </a:extLst>
          </p:cNvPr>
          <p:cNvSpPr/>
          <p:nvPr/>
        </p:nvSpPr>
        <p:spPr>
          <a:xfrm>
            <a:off x="1622968" y="2249548"/>
            <a:ext cx="2207832" cy="2477601"/>
          </a:xfrm>
          <a:prstGeom prst="rect">
            <a:avLst/>
          </a:prstGeom>
        </p:spPr>
        <p:txBody>
          <a:bodyPr wrap="square">
            <a:spAutoFit/>
          </a:bodyPr>
          <a:lstStyle/>
          <a:p>
            <a:r>
              <a:rPr lang="en-US" smtClean="0"/>
              <a:t>Tiếp </a:t>
            </a:r>
            <a:r>
              <a:rPr lang="en-US"/>
              <a:t>tục tìm hiểu để hoàn thiện các chức </a:t>
            </a:r>
            <a:r>
              <a:rPr lang="en-US"/>
              <a:t>năng </a:t>
            </a:r>
            <a:r>
              <a:rPr lang="en-US" smtClean="0"/>
              <a:t>mơi như: Thanh toán online, tích hợp đại chỉ làm việc trên bản đồ,... </a:t>
            </a:r>
            <a:r>
              <a:rPr lang="en-US"/>
              <a:t>Và phát triển nhiều hơn các chắc năng.</a:t>
            </a:r>
          </a:p>
          <a:p>
            <a:pPr marL="0" lvl="0" algn="r"/>
            <a:endParaRPr lang="en-US" sz="1100" b="0" i="0" u="none" dirty="0">
              <a:solidFill>
                <a:srgbClr val="808080"/>
              </a:solidFill>
              <a:latin typeface="Montserrat SemiBold" panose="00000700000000000000" pitchFamily="2" charset="0"/>
            </a:endParaRPr>
          </a:p>
        </p:txBody>
      </p:sp>
    </p:spTree>
    <p:extLst>
      <p:ext uri="{BB962C8B-B14F-4D97-AF65-F5344CB8AC3E}">
        <p14:creationId xmlns:p14="http://schemas.microsoft.com/office/powerpoint/2010/main" val="98149343"/>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580D1B5-C7AA-4071-AF42-05064E5FB921}"/>
              </a:ext>
            </a:extLst>
          </p:cNvPr>
          <p:cNvGrpSpPr/>
          <p:nvPr/>
        </p:nvGrpSpPr>
        <p:grpSpPr>
          <a:xfrm>
            <a:off x="2205" y="-25964"/>
            <a:ext cx="12187591" cy="6883964"/>
            <a:chOff x="2205" y="-25964"/>
            <a:chExt cx="12187591" cy="6883964"/>
          </a:xfrm>
          <a:solidFill>
            <a:srgbClr val="54B6AC"/>
          </a:solidFill>
        </p:grpSpPr>
        <p:sp>
          <p:nvSpPr>
            <p:cNvPr id="12" name="矩形 11">
              <a:extLst>
                <a:ext uri="{FF2B5EF4-FFF2-40B4-BE49-F238E27FC236}">
                  <a16:creationId xmlns:a16="http://schemas.microsoft.com/office/drawing/2014/main" id="{A0ED3DF9-95CC-4770-BD7B-61C0E4DBA399}"/>
                </a:ext>
              </a:extLst>
            </p:cNvPr>
            <p:cNvSpPr/>
            <p:nvPr/>
          </p:nvSpPr>
          <p:spPr>
            <a:xfrm>
              <a:off x="2205" y="-25964"/>
              <a:ext cx="5890595"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16" name="矩形 15">
              <a:extLst>
                <a:ext uri="{FF2B5EF4-FFF2-40B4-BE49-F238E27FC236}">
                  <a16:creationId xmlns:a16="http://schemas.microsoft.com/office/drawing/2014/main" id="{4A4321EF-D676-446D-A662-59E511B24721}"/>
                </a:ext>
              </a:extLst>
            </p:cNvPr>
            <p:cNvSpPr/>
            <p:nvPr/>
          </p:nvSpPr>
          <p:spPr>
            <a:xfrm>
              <a:off x="5461940" y="-25964"/>
              <a:ext cx="6727856"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2" name="矩形 1">
            <a:extLst>
              <a:ext uri="{FF2B5EF4-FFF2-40B4-BE49-F238E27FC236}">
                <a16:creationId xmlns:a16="http://schemas.microsoft.com/office/drawing/2014/main" id="{01EDC035-66AA-42CC-A97E-3086B7D0A11A}"/>
              </a:ext>
            </a:extLst>
          </p:cNvPr>
          <p:cNvSpPr/>
          <p:nvPr/>
        </p:nvSpPr>
        <p:spPr>
          <a:xfrm>
            <a:off x="5079089" y="997132"/>
            <a:ext cx="6799943" cy="4837772"/>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cxnSp>
        <p:nvCxnSpPr>
          <p:cNvPr id="20" name="直接连接符 19">
            <a:extLst>
              <a:ext uri="{FF2B5EF4-FFF2-40B4-BE49-F238E27FC236}">
                <a16:creationId xmlns:a16="http://schemas.microsoft.com/office/drawing/2014/main" id="{DA91F951-4FAF-4470-A375-D4082F68B555}"/>
              </a:ext>
            </a:extLst>
          </p:cNvPr>
          <p:cNvCxnSpPr>
            <a:cxnSpLocks/>
          </p:cNvCxnSpPr>
          <p:nvPr/>
        </p:nvCxnSpPr>
        <p:spPr>
          <a:xfrm>
            <a:off x="5445222" y="3608254"/>
            <a:ext cx="6420207" cy="0"/>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2" name="6-轻音乐-钢琴弦乐铃-欢快可爱配乐-mp3">
            <a:hlinkClick r:id="" action="ppaction://media"/>
            <a:extLst>
              <a:ext uri="{FF2B5EF4-FFF2-40B4-BE49-F238E27FC236}">
                <a16:creationId xmlns:a16="http://schemas.microsoft.com/office/drawing/2014/main" id="{686A7CA9-69A1-4618-BC90-F611961832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2075" y="-1241425"/>
            <a:ext cx="609600" cy="609600"/>
          </a:xfrm>
          <a:prstGeom prst="rect">
            <a:avLst/>
          </a:prstGeom>
        </p:spPr>
      </p:pic>
      <p:pic>
        <p:nvPicPr>
          <p:cNvPr id="4" name="图片 3">
            <a:extLst>
              <a:ext uri="{FF2B5EF4-FFF2-40B4-BE49-F238E27FC236}">
                <a16:creationId xmlns:a16="http://schemas.microsoft.com/office/drawing/2014/main" id="{6C80FD35-2559-4E98-AD15-23EA774308F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45144" y="1023096"/>
            <a:ext cx="6799943" cy="4684890"/>
          </a:xfrm>
          <a:prstGeom prst="rect">
            <a:avLst/>
          </a:prstGeom>
        </p:spPr>
      </p:pic>
      <p:sp>
        <p:nvSpPr>
          <p:cNvPr id="23" name="矩形 22">
            <a:extLst>
              <a:ext uri="{FF2B5EF4-FFF2-40B4-BE49-F238E27FC236}">
                <a16:creationId xmlns:a16="http://schemas.microsoft.com/office/drawing/2014/main" id="{0386FC69-E77C-45C0-B46E-7112755825A3}"/>
              </a:ext>
            </a:extLst>
          </p:cNvPr>
          <p:cNvSpPr/>
          <p:nvPr/>
        </p:nvSpPr>
        <p:spPr>
          <a:xfrm>
            <a:off x="329686" y="377371"/>
            <a:ext cx="11532628" cy="610325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15" name="文本框 14">
            <a:extLst>
              <a:ext uri="{FF2B5EF4-FFF2-40B4-BE49-F238E27FC236}">
                <a16:creationId xmlns:a16="http://schemas.microsoft.com/office/drawing/2014/main" id="{0EA30657-FE2A-4A86-AB26-5CB52EC2F3CD}"/>
              </a:ext>
            </a:extLst>
          </p:cNvPr>
          <p:cNvSpPr txBox="1"/>
          <p:nvPr/>
        </p:nvSpPr>
        <p:spPr>
          <a:xfrm>
            <a:off x="4976446" y="1103383"/>
            <a:ext cx="6919304" cy="4524315"/>
          </a:xfrm>
          <a:prstGeom prst="rect">
            <a:avLst/>
          </a:prstGeom>
          <a:noFill/>
        </p:spPr>
        <p:txBody>
          <a:bodyPr wrap="square" rtlCol="0">
            <a:spAutoFit/>
          </a:bodyPr>
          <a:lstStyle/>
          <a:p>
            <a:pPr marL="0" lvl="0" algn="ctr"/>
            <a:r>
              <a:rPr lang="en-US" sz="9600" b="1" i="0" u="none" smtClean="0">
                <a:solidFill>
                  <a:srgbClr val="54B6AC"/>
                </a:solidFill>
                <a:latin typeface="Montserrat SemiBold" panose="00000700000000000000" pitchFamily="2" charset="0"/>
              </a:rPr>
              <a:t>THANKS for watching!</a:t>
            </a:r>
            <a:endParaRPr lang="en-US" sz="9600" b="1" i="0" u="none" dirty="0">
              <a:solidFill>
                <a:srgbClr val="54B6AC"/>
              </a:solidFill>
              <a:latin typeface="Montserrat SemiBold" panose="00000700000000000000" pitchFamily="2" charset="0"/>
            </a:endParaRPr>
          </a:p>
        </p:txBody>
      </p:sp>
    </p:spTree>
    <p:extLst>
      <p:ext uri="{BB962C8B-B14F-4D97-AF65-F5344CB8AC3E}">
        <p14:creationId xmlns:p14="http://schemas.microsoft.com/office/powerpoint/2010/main" val="2966788651"/>
      </p:ext>
    </p:extLst>
  </p:cSld>
  <p:clrMapOvr>
    <a:masterClrMapping/>
  </p:clrMapOvr>
  <mc:AlternateContent xmlns:mc="http://schemas.openxmlformats.org/markup-compatibility/2006" xmlns:p14="http://schemas.microsoft.com/office/powerpoint/2010/main">
    <mc:Choice Requires="p14">
      <p:transition spd="slow" p14:dur="900" advClick="0" advTm="1000">
        <p14:warp dir="in"/>
      </p:transition>
    </mc:Choice>
    <mc:Fallback xmlns="">
      <p:transition advClick="0"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par>
                                <p:cTn id="7" presetID="16" presetClass="entr" presetSubtype="21"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arn(inVertical)">
                                      <p:cBhvr>
                                        <p:cTn id="9" dur="500"/>
                                        <p:tgtEl>
                                          <p:spTgt spid="7"/>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16" presetClass="entr" presetSubtype="21" fill="hold" grpId="0" nodeType="afterEffect" nodePh="1">
                                  <p:stCondLst>
                                    <p:cond delay="0"/>
                                  </p:stCondLst>
                                  <p:endCondLst>
                                    <p:cond evt="begin" delay="0">
                                      <p:tn val="15"/>
                                    </p:cond>
                                  </p:endCondLst>
                                  <p:childTnLst>
                                    <p:set>
                                      <p:cBhvr>
                                        <p:cTn id="16" dur="1" fill="hold">
                                          <p:stCondLst>
                                            <p:cond delay="0"/>
                                          </p:stCondLst>
                                        </p:cTn>
                                        <p:tgtEl>
                                          <p:spTgt spid="23"/>
                                        </p:tgtEl>
                                        <p:attrNameLst>
                                          <p:attrName>style.visibility</p:attrName>
                                        </p:attrNameLst>
                                      </p:cBhvr>
                                      <p:to>
                                        <p:strVal val="visible"/>
                                      </p:to>
                                    </p:set>
                                    <p:animEffect transition="in" filter="barn(inVertical)">
                                      <p:cBhvr>
                                        <p:cTn id="17" dur="500"/>
                                        <p:tgtEl>
                                          <p:spTgt spid="23"/>
                                        </p:tgtEl>
                                      </p:cBhvr>
                                    </p:animEffect>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0-#ppt_w/2"/>
                                          </p:val>
                                        </p:tav>
                                        <p:tav tm="100000">
                                          <p:val>
                                            <p:strVal val="#ppt_x"/>
                                          </p:val>
                                        </p:tav>
                                      </p:tavLst>
                                    </p:anim>
                                    <p:anim calcmode="lin" valueType="num">
                                      <p:cBhvr additive="base">
                                        <p:cTn id="2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8" repeatCount="indefinite" fill="remove" display="0">
                  <p:stCondLst>
                    <p:cond delay="indefinite"/>
                  </p:stCondLst>
                  <p:endCondLst>
                    <p:cond evt="onStopAudio" delay="0">
                      <p:tgtEl>
                        <p:sldTgt/>
                      </p:tgtEl>
                    </p:cond>
                  </p:endCondLst>
                </p:cTn>
                <p:tgtEl>
                  <p:spTgt spid="22"/>
                </p:tgtEl>
              </p:cMediaNode>
            </p:audio>
          </p:childTnLst>
        </p:cTn>
      </p:par>
    </p:tnLst>
    <p:bldLst>
      <p:bldP spid="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580D1B5-C7AA-4071-AF42-05064E5FB921}"/>
              </a:ext>
            </a:extLst>
          </p:cNvPr>
          <p:cNvGrpSpPr/>
          <p:nvPr/>
        </p:nvGrpSpPr>
        <p:grpSpPr>
          <a:xfrm>
            <a:off x="2205" y="-25964"/>
            <a:ext cx="12187591" cy="6883964"/>
            <a:chOff x="2205" y="-25964"/>
            <a:chExt cx="12187591" cy="6883964"/>
          </a:xfrm>
          <a:solidFill>
            <a:srgbClr val="54B6AC"/>
          </a:solidFill>
        </p:grpSpPr>
        <p:sp>
          <p:nvSpPr>
            <p:cNvPr id="12" name="矩形 11">
              <a:extLst>
                <a:ext uri="{FF2B5EF4-FFF2-40B4-BE49-F238E27FC236}">
                  <a16:creationId xmlns:a16="http://schemas.microsoft.com/office/drawing/2014/main" id="{A0ED3DF9-95CC-4770-BD7B-61C0E4DBA399}"/>
                </a:ext>
              </a:extLst>
            </p:cNvPr>
            <p:cNvSpPr/>
            <p:nvPr/>
          </p:nvSpPr>
          <p:spPr>
            <a:xfrm>
              <a:off x="2205" y="-25964"/>
              <a:ext cx="5890595"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16" name="矩形 15">
              <a:extLst>
                <a:ext uri="{FF2B5EF4-FFF2-40B4-BE49-F238E27FC236}">
                  <a16:creationId xmlns:a16="http://schemas.microsoft.com/office/drawing/2014/main" id="{4A4321EF-D676-446D-A662-59E511B24721}"/>
                </a:ext>
              </a:extLst>
            </p:cNvPr>
            <p:cNvSpPr/>
            <p:nvPr/>
          </p:nvSpPr>
          <p:spPr>
            <a:xfrm>
              <a:off x="5461940" y="-25964"/>
              <a:ext cx="6727856"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2" name="矩形 1">
            <a:extLst>
              <a:ext uri="{FF2B5EF4-FFF2-40B4-BE49-F238E27FC236}">
                <a16:creationId xmlns:a16="http://schemas.microsoft.com/office/drawing/2014/main" id="{01EDC035-66AA-42CC-A97E-3086B7D0A11A}"/>
              </a:ext>
            </a:extLst>
          </p:cNvPr>
          <p:cNvSpPr/>
          <p:nvPr/>
        </p:nvSpPr>
        <p:spPr>
          <a:xfrm>
            <a:off x="348932" y="377371"/>
            <a:ext cx="11513382" cy="6103258"/>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pic>
        <p:nvPicPr>
          <p:cNvPr id="22" name="6-轻音乐-钢琴弦乐铃-欢快可爱配乐-mp3">
            <a:hlinkClick r:id="" action="ppaction://media"/>
            <a:extLst>
              <a:ext uri="{FF2B5EF4-FFF2-40B4-BE49-F238E27FC236}">
                <a16:creationId xmlns:a16="http://schemas.microsoft.com/office/drawing/2014/main" id="{686A7CA9-69A1-4618-BC90-F611961832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2075" y="-1241425"/>
            <a:ext cx="609600" cy="609600"/>
          </a:xfrm>
          <a:prstGeom prst="rect">
            <a:avLst/>
          </a:prstGeom>
        </p:spPr>
      </p:pic>
      <p:sp>
        <p:nvSpPr>
          <p:cNvPr id="23" name="矩形 22">
            <a:extLst>
              <a:ext uri="{FF2B5EF4-FFF2-40B4-BE49-F238E27FC236}">
                <a16:creationId xmlns:a16="http://schemas.microsoft.com/office/drawing/2014/main" id="{0386FC69-E77C-45C0-B46E-7112755825A3}"/>
              </a:ext>
            </a:extLst>
          </p:cNvPr>
          <p:cNvSpPr/>
          <p:nvPr/>
        </p:nvSpPr>
        <p:spPr>
          <a:xfrm>
            <a:off x="329686" y="377371"/>
            <a:ext cx="11532628" cy="610325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36" name="Google Shape;479;p2"/>
          <p:cNvSpPr txBox="1">
            <a:spLocks/>
          </p:cNvSpPr>
          <p:nvPr/>
        </p:nvSpPr>
        <p:spPr>
          <a:xfrm>
            <a:off x="381000" y="6234261"/>
            <a:ext cx="2590800" cy="365125"/>
          </a:xfrm>
          <a:prstGeom prst="rect">
            <a:avLst/>
          </a:prstGeom>
          <a:noFill/>
          <a:ln>
            <a:noFill/>
          </a:ln>
        </p:spPr>
        <p:txBody>
          <a:bodyPr spcFirstLastPara="1" vert="horz" wrap="square" lIns="91425" tIns="45700" rIns="91425" bIns="45700" rtlCol="0" anchor="t" anchorCtr="0">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rgbClr val="000000"/>
              </a:buClr>
              <a:buSzPts val="1800"/>
              <a:buFont typeface="Arial"/>
              <a:buNone/>
            </a:pPr>
            <a:r>
              <a:rPr lang="en-US" sz="1800" smtClean="0">
                <a:solidFill>
                  <a:schemeClr val="dk1"/>
                </a:solidFill>
                <a:latin typeface="Arial"/>
                <a:ea typeface="Arial"/>
                <a:cs typeface="Arial"/>
                <a:sym typeface="Arial"/>
              </a:rPr>
              <a:t>Đồ án tốt nghiệp</a:t>
            </a:r>
            <a:endParaRPr lang="en-US" sz="1800">
              <a:solidFill>
                <a:schemeClr val="dk1"/>
              </a:solidFill>
              <a:latin typeface="Arial"/>
              <a:ea typeface="Arial"/>
              <a:cs typeface="Arial"/>
              <a:sym typeface="Arial"/>
            </a:endParaRPr>
          </a:p>
        </p:txBody>
      </p:sp>
      <p:sp>
        <p:nvSpPr>
          <p:cNvPr id="37" name="Google Shape;480;p2"/>
          <p:cNvSpPr txBox="1">
            <a:spLocks/>
          </p:cNvSpPr>
          <p:nvPr/>
        </p:nvSpPr>
        <p:spPr>
          <a:xfrm>
            <a:off x="9137166" y="6196598"/>
            <a:ext cx="3048000" cy="365125"/>
          </a:xfrm>
          <a:prstGeom prst="rect">
            <a:avLst/>
          </a:prstGeom>
          <a:noFill/>
          <a:ln>
            <a:noFill/>
          </a:ln>
        </p:spPr>
        <p:txBody>
          <a:bodyPr spcFirstLastPara="1" vert="horz" wrap="square" lIns="91425" tIns="45700" rIns="91425" bIns="45700" rtlCol="0" anchor="t" anchorCtr="0">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00"/>
              </a:buClr>
              <a:buSzPts val="1800"/>
              <a:buFont typeface="Arial"/>
              <a:buNone/>
            </a:pPr>
            <a:r>
              <a:rPr lang="en-US" sz="1800" smtClean="0">
                <a:solidFill>
                  <a:schemeClr val="dk1"/>
                </a:solidFill>
                <a:latin typeface="Arial"/>
                <a:ea typeface="Arial"/>
                <a:cs typeface="Arial"/>
                <a:sym typeface="Arial"/>
              </a:rPr>
              <a:t>Khoa công nghệ thông tin</a:t>
            </a:r>
            <a:endParaRPr lang="en-US" sz="1800">
              <a:solidFill>
                <a:schemeClr val="dk1"/>
              </a:solidFill>
              <a:latin typeface="Arial"/>
              <a:ea typeface="Arial"/>
              <a:cs typeface="Arial"/>
              <a:sym typeface="Arial"/>
            </a:endParaRPr>
          </a:p>
        </p:txBody>
      </p:sp>
      <p:sp>
        <p:nvSpPr>
          <p:cNvPr id="38" name="Google Shape;481;p2"/>
          <p:cNvSpPr txBox="1"/>
          <p:nvPr/>
        </p:nvSpPr>
        <p:spPr>
          <a:xfrm>
            <a:off x="4038393" y="6170676"/>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err="1">
                <a:solidFill>
                  <a:srgbClr val="595959"/>
                </a:solidFill>
                <a:latin typeface="Times New Roman"/>
                <a:ea typeface="Times New Roman"/>
                <a:cs typeface="Times New Roman"/>
                <a:sym typeface="Times New Roman"/>
              </a:rPr>
              <a:t>Hà</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25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39" name="Google Shape;482;p2"/>
          <p:cNvSpPr/>
          <p:nvPr/>
        </p:nvSpPr>
        <p:spPr>
          <a:xfrm>
            <a:off x="2868045" y="454949"/>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0" name="Google Shape;483;p2"/>
          <p:cNvSpPr/>
          <p:nvPr/>
        </p:nvSpPr>
        <p:spPr>
          <a:xfrm>
            <a:off x="4227645" y="1093120"/>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1" name="Google Shape;484;p2"/>
          <p:cNvPicPr preferRelativeResize="0"/>
          <p:nvPr/>
        </p:nvPicPr>
        <p:blipFill rotWithShape="1">
          <a:blip r:embed="rId6">
            <a:alphaModFix/>
          </a:blip>
          <a:srcRect/>
          <a:stretch/>
        </p:blipFill>
        <p:spPr>
          <a:xfrm>
            <a:off x="492921" y="562338"/>
            <a:ext cx="1691766" cy="1600200"/>
          </a:xfrm>
          <a:prstGeom prst="rect">
            <a:avLst/>
          </a:prstGeom>
          <a:noFill/>
          <a:ln>
            <a:noFill/>
          </a:ln>
        </p:spPr>
      </p:pic>
      <p:sp>
        <p:nvSpPr>
          <p:cNvPr id="42" name="Google Shape;485;p2"/>
          <p:cNvSpPr txBox="1"/>
          <p:nvPr/>
        </p:nvSpPr>
        <p:spPr>
          <a:xfrm>
            <a:off x="314423" y="2485173"/>
            <a:ext cx="115824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ĐỀ TÀI: XÂY DỰNG </a:t>
            </a:r>
            <a:r>
              <a:rPr lang="en-US" sz="3600" b="1" i="0" u="none" strike="noStrike" cap="none">
                <a:solidFill>
                  <a:srgbClr val="ED1C2A"/>
                </a:solidFill>
                <a:latin typeface="Calibri"/>
                <a:ea typeface="Calibri"/>
                <a:cs typeface="Calibri"/>
                <a:sym typeface="Calibri"/>
              </a:rPr>
              <a:t>WEBSITE </a:t>
            </a:r>
            <a:r>
              <a:rPr lang="en-US" sz="3600" b="1" smtClean="0">
                <a:solidFill>
                  <a:srgbClr val="ED1C2A"/>
                </a:solidFill>
                <a:latin typeface="Calibri"/>
                <a:ea typeface="Calibri"/>
                <a:cs typeface="Calibri"/>
                <a:sym typeface="Calibri"/>
              </a:rPr>
              <a:t>CUNG CẤP DỊCH VỤ GIÚP VIỆC</a:t>
            </a:r>
            <a:br>
              <a:rPr lang="en-US" sz="3600" b="1" smtClean="0">
                <a:solidFill>
                  <a:srgbClr val="ED1C2A"/>
                </a:solidFill>
                <a:latin typeface="Calibri"/>
                <a:ea typeface="Calibri"/>
                <a:cs typeface="Calibri"/>
                <a:sym typeface="Calibri"/>
              </a:rPr>
            </a:br>
            <a:r>
              <a:rPr lang="en-US" sz="3600" b="1" smtClean="0">
                <a:solidFill>
                  <a:srgbClr val="ED1C2A"/>
                </a:solidFill>
                <a:latin typeface="Calibri"/>
                <a:ea typeface="Calibri"/>
                <a:cs typeface="Calibri"/>
                <a:sym typeface="Calibri"/>
              </a:rPr>
              <a:t>HOMECARE</a:t>
            </a:r>
            <a:endParaRPr lang="en-US" sz="3600" b="1" i="0" u="none" strike="noStrike" cap="none" dirty="0">
              <a:solidFill>
                <a:srgbClr val="ED1C2A"/>
              </a:solidFill>
              <a:latin typeface="Calibri"/>
              <a:ea typeface="Calibri"/>
              <a:cs typeface="Calibri"/>
              <a:sym typeface="Calibri"/>
            </a:endParaRPr>
          </a:p>
        </p:txBody>
      </p:sp>
    </p:spTree>
    <p:extLst>
      <p:ext uri="{BB962C8B-B14F-4D97-AF65-F5344CB8AC3E}">
        <p14:creationId xmlns:p14="http://schemas.microsoft.com/office/powerpoint/2010/main" val="1012816224"/>
      </p:ext>
    </p:extLst>
  </p:cSld>
  <p:clrMapOvr>
    <a:masterClrMapping/>
  </p:clrMapOvr>
  <mc:AlternateContent xmlns:mc="http://schemas.openxmlformats.org/markup-compatibility/2006" xmlns:p14="http://schemas.microsoft.com/office/powerpoint/2010/main">
    <mc:Choice Requires="p14">
      <p:transition spd="slow" p14:dur="900" advClick="0" advTm="1000">
        <p14:warp dir="in"/>
      </p:transition>
    </mc:Choice>
    <mc:Fallback xmlns="">
      <p:transition advClick="0"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par>
                                <p:cTn id="7" presetID="16" presetClass="entr" presetSubtype="21"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arn(inVertical)">
                                      <p:cBhvr>
                                        <p:cTn id="9" dur="500"/>
                                        <p:tgtEl>
                                          <p:spTgt spid="7"/>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16" presetClass="entr" presetSubtype="21" fill="hold" grpId="0" nodeType="afterEffect" nodePh="1">
                                  <p:stCondLst>
                                    <p:cond delay="0"/>
                                  </p:stCondLst>
                                  <p:endCondLst>
                                    <p:cond evt="begin" delay="0">
                                      <p:tn val="15"/>
                                    </p:cond>
                                  </p:endCondLst>
                                  <p:childTnLst>
                                    <p:set>
                                      <p:cBhvr>
                                        <p:cTn id="16" dur="1" fill="hold">
                                          <p:stCondLst>
                                            <p:cond delay="0"/>
                                          </p:stCondLst>
                                        </p:cTn>
                                        <p:tgtEl>
                                          <p:spTgt spid="23"/>
                                        </p:tgtEl>
                                        <p:attrNameLst>
                                          <p:attrName>style.visibility</p:attrName>
                                        </p:attrNameLst>
                                      </p:cBhvr>
                                      <p:to>
                                        <p:strVal val="visible"/>
                                      </p:to>
                                    </p:set>
                                    <p:animEffect transition="in" filter="barn(inVertic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8" repeatCount="indefinite" fill="remove" display="0">
                  <p:stCondLst>
                    <p:cond delay="indefinite"/>
                  </p:stCondLst>
                  <p:endCondLst>
                    <p:cond evt="onStopAudio" delay="0">
                      <p:tgtEl>
                        <p:sldTgt/>
                      </p:tgtEl>
                    </p:cond>
                  </p:endCondLst>
                </p:cTn>
                <p:tgtEl>
                  <p:spTgt spid="22"/>
                </p:tgtEl>
              </p:cMediaNode>
            </p:audio>
          </p:childTnLst>
        </p:cTn>
      </p:par>
    </p:tnLst>
    <p:bldLst>
      <p:bldP spid="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822F8007-9051-44CF-A183-4B7FCD188452}"/>
              </a:ext>
            </a:extLst>
          </p:cNvPr>
          <p:cNvGrpSpPr/>
          <p:nvPr/>
        </p:nvGrpSpPr>
        <p:grpSpPr>
          <a:xfrm>
            <a:off x="2205" y="-25964"/>
            <a:ext cx="12187591" cy="6883964"/>
            <a:chOff x="2205" y="-25964"/>
            <a:chExt cx="12187591" cy="6883964"/>
          </a:xfrm>
          <a:solidFill>
            <a:srgbClr val="68C9BF"/>
          </a:solidFill>
        </p:grpSpPr>
        <p:sp>
          <p:nvSpPr>
            <p:cNvPr id="23" name="矩形 22">
              <a:extLst>
                <a:ext uri="{FF2B5EF4-FFF2-40B4-BE49-F238E27FC236}">
                  <a16:creationId xmlns:a16="http://schemas.microsoft.com/office/drawing/2014/main" id="{0EC81794-5696-448D-B83E-E2C7692B30DC}"/>
                </a:ext>
              </a:extLst>
            </p:cNvPr>
            <p:cNvSpPr/>
            <p:nvPr/>
          </p:nvSpPr>
          <p:spPr>
            <a:xfrm>
              <a:off x="2205" y="-25964"/>
              <a:ext cx="6076271"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24" name="矩形 23">
              <a:extLst>
                <a:ext uri="{FF2B5EF4-FFF2-40B4-BE49-F238E27FC236}">
                  <a16:creationId xmlns:a16="http://schemas.microsoft.com/office/drawing/2014/main" id="{0C5CB6E0-4268-4B9D-A130-D8431254F661}"/>
                </a:ext>
              </a:extLst>
            </p:cNvPr>
            <p:cNvSpPr/>
            <p:nvPr/>
          </p:nvSpPr>
          <p:spPr>
            <a:xfrm>
              <a:off x="5461940" y="-25964"/>
              <a:ext cx="6727856"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25" name="矩形 24">
            <a:extLst>
              <a:ext uri="{FF2B5EF4-FFF2-40B4-BE49-F238E27FC236}">
                <a16:creationId xmlns:a16="http://schemas.microsoft.com/office/drawing/2014/main" id="{A72DCD19-C338-4D16-9962-3A0B6E7B9A21}"/>
              </a:ext>
            </a:extLst>
          </p:cNvPr>
          <p:cNvSpPr/>
          <p:nvPr/>
        </p:nvSpPr>
        <p:spPr>
          <a:xfrm>
            <a:off x="312057" y="286991"/>
            <a:ext cx="11567886" cy="633487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28" name="矩形 27">
            <a:extLst>
              <a:ext uri="{FF2B5EF4-FFF2-40B4-BE49-F238E27FC236}">
                <a16:creationId xmlns:a16="http://schemas.microsoft.com/office/drawing/2014/main" id="{9541323E-D611-456E-B334-D8E1E91CC1EC}"/>
              </a:ext>
            </a:extLst>
          </p:cNvPr>
          <p:cNvSpPr/>
          <p:nvPr/>
        </p:nvSpPr>
        <p:spPr>
          <a:xfrm>
            <a:off x="413238" y="1243867"/>
            <a:ext cx="11377248" cy="5271234"/>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34" name="TextBox 59">
            <a:extLst>
              <a:ext uri="{FF2B5EF4-FFF2-40B4-BE49-F238E27FC236}">
                <a16:creationId xmlns:a16="http://schemas.microsoft.com/office/drawing/2014/main" id="{D23AA0C7-8D83-4C81-829F-FE2749E8BB34}"/>
              </a:ext>
            </a:extLst>
          </p:cNvPr>
          <p:cNvSpPr txBox="1">
            <a:spLocks noChangeArrowheads="1"/>
          </p:cNvSpPr>
          <p:nvPr/>
        </p:nvSpPr>
        <p:spPr bwMode="auto">
          <a:xfrm>
            <a:off x="3130722" y="435988"/>
            <a:ext cx="5848487" cy="807879"/>
          </a:xfrm>
          <a:prstGeom prst="rect">
            <a:avLst/>
          </a:prstGeom>
          <a:noFill/>
          <a:ln>
            <a:noFill/>
          </a:ln>
        </p:spPr>
        <p:txBody>
          <a:bodyPr wrap="square" lIns="68546" tIns="34273" rIns="68546" bIns="34273">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0"/>
            <a:r>
              <a:rPr lang="en-US" sz="4800" smtClean="0">
                <a:solidFill>
                  <a:srgbClr val="FFFFFF"/>
                </a:solidFill>
                <a:latin typeface="Montserrat SemiBold" panose="00000700000000000000" pitchFamily="2" charset="0"/>
              </a:rPr>
              <a:t>NỘI DUNG CHÍNH</a:t>
            </a:r>
            <a:endParaRPr lang="en-US" sz="4800" b="0" i="0" u="none" dirty="0">
              <a:solidFill>
                <a:srgbClr val="FFFFFF"/>
              </a:solidFill>
              <a:latin typeface="Montserrat SemiBold" panose="00000700000000000000" pitchFamily="2" charset="0"/>
            </a:endParaRPr>
          </a:p>
        </p:txBody>
      </p:sp>
      <p:sp>
        <p:nvSpPr>
          <p:cNvPr id="48" name="菱形 47">
            <a:extLst>
              <a:ext uri="{FF2B5EF4-FFF2-40B4-BE49-F238E27FC236}">
                <a16:creationId xmlns:a16="http://schemas.microsoft.com/office/drawing/2014/main" id="{43B95994-3520-4192-9773-D6A6DE896C65}"/>
              </a:ext>
            </a:extLst>
          </p:cNvPr>
          <p:cNvSpPr/>
          <p:nvPr/>
        </p:nvSpPr>
        <p:spPr>
          <a:xfrm>
            <a:off x="1231573" y="1561506"/>
            <a:ext cx="1301390" cy="1301390"/>
          </a:xfrm>
          <a:prstGeom prst="diamond">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Montserrat SemiBold" panose="00000700000000000000" pitchFamily="2" charset="0"/>
                <a:ea typeface="字魂35号-经典雅黑" panose="02000000000000000000" pitchFamily="2" charset="-122"/>
              </a:rPr>
              <a:t>1</a:t>
            </a:r>
            <a:endParaRPr lang="zh-CN" altLang="en-US" sz="3200" dirty="0">
              <a:solidFill>
                <a:schemeClr val="bg1"/>
              </a:solidFill>
              <a:latin typeface="Montserrat SemiBold" panose="00000700000000000000" pitchFamily="2" charset="0"/>
              <a:ea typeface="字魂35号-经典雅黑" panose="02000000000000000000" pitchFamily="2" charset="-122"/>
            </a:endParaRPr>
          </a:p>
        </p:txBody>
      </p:sp>
      <p:sp>
        <p:nvSpPr>
          <p:cNvPr id="49" name="菱形 48">
            <a:extLst>
              <a:ext uri="{FF2B5EF4-FFF2-40B4-BE49-F238E27FC236}">
                <a16:creationId xmlns:a16="http://schemas.microsoft.com/office/drawing/2014/main" id="{25BFD2B2-1D5D-4862-B322-B5C9818E7948}"/>
              </a:ext>
            </a:extLst>
          </p:cNvPr>
          <p:cNvSpPr/>
          <p:nvPr/>
        </p:nvSpPr>
        <p:spPr>
          <a:xfrm>
            <a:off x="3991528" y="1523422"/>
            <a:ext cx="1301390" cy="1301390"/>
          </a:xfrm>
          <a:prstGeom prst="diamond">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Montserrat SemiBold" panose="00000700000000000000" pitchFamily="2" charset="0"/>
                <a:ea typeface="字魂35号-经典雅黑" panose="02000000000000000000" pitchFamily="2" charset="-122"/>
              </a:rPr>
              <a:t>2</a:t>
            </a:r>
            <a:endParaRPr lang="zh-CN" altLang="en-US" sz="3200" dirty="0">
              <a:solidFill>
                <a:schemeClr val="bg1"/>
              </a:solidFill>
              <a:latin typeface="Montserrat SemiBold" panose="00000700000000000000" pitchFamily="2" charset="0"/>
              <a:ea typeface="字魂35号-经典雅黑" panose="02000000000000000000" pitchFamily="2" charset="-122"/>
            </a:endParaRPr>
          </a:p>
        </p:txBody>
      </p:sp>
      <p:sp>
        <p:nvSpPr>
          <p:cNvPr id="50" name="菱形 49">
            <a:extLst>
              <a:ext uri="{FF2B5EF4-FFF2-40B4-BE49-F238E27FC236}">
                <a16:creationId xmlns:a16="http://schemas.microsoft.com/office/drawing/2014/main" id="{B1E6B46A-698A-423B-BA7B-7491DC4C73B9}"/>
              </a:ext>
            </a:extLst>
          </p:cNvPr>
          <p:cNvSpPr/>
          <p:nvPr/>
        </p:nvSpPr>
        <p:spPr>
          <a:xfrm>
            <a:off x="6868019" y="1550048"/>
            <a:ext cx="1301390" cy="1301390"/>
          </a:xfrm>
          <a:prstGeom prst="diamond">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Montserrat SemiBold" panose="00000700000000000000" pitchFamily="2" charset="0"/>
                <a:ea typeface="字魂35号-经典雅黑" panose="02000000000000000000" pitchFamily="2" charset="-122"/>
              </a:rPr>
              <a:t>3</a:t>
            </a:r>
            <a:endParaRPr lang="zh-CN" altLang="en-US" sz="3200" dirty="0">
              <a:solidFill>
                <a:schemeClr val="bg1"/>
              </a:solidFill>
              <a:latin typeface="Montserrat SemiBold" panose="00000700000000000000" pitchFamily="2" charset="0"/>
              <a:ea typeface="字魂35号-经典雅黑" panose="02000000000000000000" pitchFamily="2" charset="-122"/>
            </a:endParaRPr>
          </a:p>
        </p:txBody>
      </p:sp>
      <p:sp>
        <p:nvSpPr>
          <p:cNvPr id="51" name="菱形 50">
            <a:extLst>
              <a:ext uri="{FF2B5EF4-FFF2-40B4-BE49-F238E27FC236}">
                <a16:creationId xmlns:a16="http://schemas.microsoft.com/office/drawing/2014/main" id="{A5D890B3-4702-44CF-8EBA-93861B3387BF}"/>
              </a:ext>
            </a:extLst>
          </p:cNvPr>
          <p:cNvSpPr/>
          <p:nvPr/>
        </p:nvSpPr>
        <p:spPr>
          <a:xfrm>
            <a:off x="9447105" y="1523422"/>
            <a:ext cx="1301390" cy="1301390"/>
          </a:xfrm>
          <a:prstGeom prst="diamond">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Montserrat SemiBold" panose="00000700000000000000" pitchFamily="2" charset="0"/>
                <a:ea typeface="字魂35号-经典雅黑" panose="02000000000000000000" pitchFamily="2" charset="-122"/>
              </a:rPr>
              <a:t>4</a:t>
            </a:r>
            <a:endParaRPr lang="zh-CN" altLang="en-US" sz="3200" dirty="0">
              <a:solidFill>
                <a:schemeClr val="bg1"/>
              </a:solidFill>
              <a:latin typeface="Montserrat SemiBold" panose="00000700000000000000" pitchFamily="2" charset="0"/>
              <a:ea typeface="字魂35号-经典雅黑" panose="02000000000000000000" pitchFamily="2" charset="-122"/>
            </a:endParaRPr>
          </a:p>
        </p:txBody>
      </p:sp>
      <p:sp>
        <p:nvSpPr>
          <p:cNvPr id="53" name="文本框 52">
            <a:extLst>
              <a:ext uri="{FF2B5EF4-FFF2-40B4-BE49-F238E27FC236}">
                <a16:creationId xmlns:a16="http://schemas.microsoft.com/office/drawing/2014/main" id="{983723EB-74CE-4B24-B679-16FDADD69341}"/>
              </a:ext>
            </a:extLst>
          </p:cNvPr>
          <p:cNvSpPr txBox="1"/>
          <p:nvPr/>
        </p:nvSpPr>
        <p:spPr>
          <a:xfrm>
            <a:off x="855798" y="3221933"/>
            <a:ext cx="2010156" cy="830997"/>
          </a:xfrm>
          <a:prstGeom prst="rect">
            <a:avLst/>
          </a:prstGeom>
          <a:noFill/>
        </p:spPr>
        <p:txBody>
          <a:bodyPr wrap="square" rtlCol="0">
            <a:spAutoFit/>
            <a:scene3d>
              <a:camera prst="orthographicFront"/>
              <a:lightRig rig="threePt" dir="t"/>
            </a:scene3d>
            <a:sp3d contourW="12700"/>
          </a:bodyPr>
          <a:lstStyle/>
          <a:p>
            <a:pPr marL="0" lvl="0" algn="ctr"/>
            <a:r>
              <a:rPr lang="en-US" sz="2400" b="1" i="0" u="none" smtClean="0">
                <a:solidFill>
                  <a:srgbClr val="68C9BF"/>
                </a:solidFill>
                <a:latin typeface="Montserrat SemiBold" panose="00000700000000000000" pitchFamily="2" charset="0"/>
              </a:rPr>
              <a:t>Tổng quan về đề tài</a:t>
            </a:r>
            <a:endParaRPr lang="en-US" sz="2400" b="1" i="0" u="none" dirty="0">
              <a:solidFill>
                <a:srgbClr val="68C9BF"/>
              </a:solidFill>
              <a:latin typeface="Montserrat SemiBold" panose="00000700000000000000" pitchFamily="2" charset="0"/>
            </a:endParaRPr>
          </a:p>
        </p:txBody>
      </p:sp>
      <p:sp>
        <p:nvSpPr>
          <p:cNvPr id="59" name="文本框 58">
            <a:extLst>
              <a:ext uri="{FF2B5EF4-FFF2-40B4-BE49-F238E27FC236}">
                <a16:creationId xmlns:a16="http://schemas.microsoft.com/office/drawing/2014/main" id="{A651682D-A98B-480F-9C72-CA66DE7F7193}"/>
              </a:ext>
            </a:extLst>
          </p:cNvPr>
          <p:cNvSpPr txBox="1"/>
          <p:nvPr/>
        </p:nvSpPr>
        <p:spPr>
          <a:xfrm>
            <a:off x="3731317" y="3252308"/>
            <a:ext cx="1909436" cy="1569660"/>
          </a:xfrm>
          <a:prstGeom prst="rect">
            <a:avLst/>
          </a:prstGeom>
          <a:noFill/>
        </p:spPr>
        <p:txBody>
          <a:bodyPr wrap="square" rtlCol="0">
            <a:spAutoFit/>
            <a:scene3d>
              <a:camera prst="orthographicFront"/>
              <a:lightRig rig="threePt" dir="t"/>
            </a:scene3d>
            <a:sp3d contourW="12700"/>
          </a:bodyPr>
          <a:lstStyle/>
          <a:p>
            <a:pPr marL="0" lvl="0" algn="ctr"/>
            <a:r>
              <a:rPr lang="en-US" sz="2400" b="1" i="0" u="none" smtClean="0">
                <a:solidFill>
                  <a:srgbClr val="68C9BF"/>
                </a:solidFill>
                <a:latin typeface="Montserrat SemiBold" panose="00000700000000000000" pitchFamily="2" charset="0"/>
              </a:rPr>
              <a:t>Phân tích và thiết kế hệ thống</a:t>
            </a:r>
            <a:endParaRPr lang="en-US" sz="2400" b="1" i="0" u="none" dirty="0">
              <a:solidFill>
                <a:srgbClr val="68C9BF"/>
              </a:solidFill>
              <a:latin typeface="Montserrat SemiBold" panose="00000700000000000000" pitchFamily="2" charset="0"/>
            </a:endParaRPr>
          </a:p>
        </p:txBody>
      </p:sp>
      <p:sp>
        <p:nvSpPr>
          <p:cNvPr id="62" name="文本框 61">
            <a:extLst>
              <a:ext uri="{FF2B5EF4-FFF2-40B4-BE49-F238E27FC236}">
                <a16:creationId xmlns:a16="http://schemas.microsoft.com/office/drawing/2014/main" id="{3E41D7B2-2794-4FEB-85EA-F4C1F35B9241}"/>
              </a:ext>
            </a:extLst>
          </p:cNvPr>
          <p:cNvSpPr txBox="1"/>
          <p:nvPr/>
        </p:nvSpPr>
        <p:spPr>
          <a:xfrm>
            <a:off x="6539315" y="3214087"/>
            <a:ext cx="2135147" cy="830997"/>
          </a:xfrm>
          <a:prstGeom prst="rect">
            <a:avLst/>
          </a:prstGeom>
          <a:noFill/>
        </p:spPr>
        <p:txBody>
          <a:bodyPr wrap="square" rtlCol="0">
            <a:spAutoFit/>
            <a:scene3d>
              <a:camera prst="orthographicFront"/>
              <a:lightRig rig="threePt" dir="t"/>
            </a:scene3d>
            <a:sp3d contourW="12700"/>
          </a:bodyPr>
          <a:lstStyle/>
          <a:p>
            <a:pPr marL="0" lvl="0" algn="ctr"/>
            <a:r>
              <a:rPr lang="en-US" sz="2400" b="1" i="0" u="none" smtClean="0">
                <a:solidFill>
                  <a:srgbClr val="68C9BF"/>
                </a:solidFill>
                <a:latin typeface="Montserrat SemiBold" panose="00000700000000000000" pitchFamily="2" charset="0"/>
              </a:rPr>
              <a:t>Demo sản phầm</a:t>
            </a:r>
            <a:endParaRPr lang="en-US" sz="2400" b="1" i="0" u="none" dirty="0">
              <a:solidFill>
                <a:srgbClr val="68C9BF"/>
              </a:solidFill>
              <a:latin typeface="Montserrat SemiBold" panose="00000700000000000000" pitchFamily="2" charset="0"/>
            </a:endParaRPr>
          </a:p>
        </p:txBody>
      </p:sp>
      <p:sp>
        <p:nvSpPr>
          <p:cNvPr id="29" name="文本框 61">
            <a:extLst>
              <a:ext uri="{FF2B5EF4-FFF2-40B4-BE49-F238E27FC236}">
                <a16:creationId xmlns:a16="http://schemas.microsoft.com/office/drawing/2014/main" id="{3E41D7B2-2794-4FEB-85EA-F4C1F35B9241}"/>
              </a:ext>
            </a:extLst>
          </p:cNvPr>
          <p:cNvSpPr txBox="1"/>
          <p:nvPr/>
        </p:nvSpPr>
        <p:spPr>
          <a:xfrm>
            <a:off x="9038605" y="3210189"/>
            <a:ext cx="2135147" cy="1569660"/>
          </a:xfrm>
          <a:prstGeom prst="rect">
            <a:avLst/>
          </a:prstGeom>
          <a:noFill/>
        </p:spPr>
        <p:txBody>
          <a:bodyPr wrap="square" rtlCol="0">
            <a:spAutoFit/>
            <a:scene3d>
              <a:camera prst="orthographicFront"/>
              <a:lightRig rig="threePt" dir="t"/>
            </a:scene3d>
            <a:sp3d contourW="12700"/>
          </a:bodyPr>
          <a:lstStyle/>
          <a:p>
            <a:pPr marL="0" lvl="0" algn="ctr"/>
            <a:r>
              <a:rPr lang="en-US" sz="2400" b="1" i="0" u="none" smtClean="0">
                <a:solidFill>
                  <a:srgbClr val="68C9BF"/>
                </a:solidFill>
                <a:latin typeface="Montserrat SemiBold" panose="00000700000000000000" pitchFamily="2" charset="0"/>
              </a:rPr>
              <a:t>Hướng phát triển trong tương lai</a:t>
            </a:r>
            <a:endParaRPr lang="en-US" sz="2400" b="1" i="0" u="none" dirty="0">
              <a:solidFill>
                <a:srgbClr val="68C9BF"/>
              </a:solidFill>
              <a:latin typeface="Montserrat SemiBold" panose="00000700000000000000" pitchFamily="2" charset="0"/>
            </a:endParaRPr>
          </a:p>
        </p:txBody>
      </p:sp>
    </p:spTree>
    <p:extLst>
      <p:ext uri="{BB962C8B-B14F-4D97-AF65-F5344CB8AC3E}">
        <p14:creationId xmlns:p14="http://schemas.microsoft.com/office/powerpoint/2010/main" val="751631942"/>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inVertical)">
                                      <p:cBhvr>
                                        <p:cTn id="15" dur="500"/>
                                        <p:tgtEl>
                                          <p:spTgt spid="28"/>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p:cTn id="24" dur="500" fill="hold"/>
                                        <p:tgtEl>
                                          <p:spTgt spid="48"/>
                                        </p:tgtEl>
                                        <p:attrNameLst>
                                          <p:attrName>ppt_w</p:attrName>
                                        </p:attrNameLst>
                                      </p:cBhvr>
                                      <p:tavLst>
                                        <p:tav tm="0">
                                          <p:val>
                                            <p:fltVal val="0"/>
                                          </p:val>
                                        </p:tav>
                                        <p:tav tm="100000">
                                          <p:val>
                                            <p:strVal val="#ppt_w"/>
                                          </p:val>
                                        </p:tav>
                                      </p:tavLst>
                                    </p:anim>
                                    <p:anim calcmode="lin" valueType="num">
                                      <p:cBhvr>
                                        <p:cTn id="25" dur="500" fill="hold"/>
                                        <p:tgtEl>
                                          <p:spTgt spid="48"/>
                                        </p:tgtEl>
                                        <p:attrNameLst>
                                          <p:attrName>ppt_h</p:attrName>
                                        </p:attrNameLst>
                                      </p:cBhvr>
                                      <p:tavLst>
                                        <p:tav tm="0">
                                          <p:val>
                                            <p:fltVal val="0"/>
                                          </p:val>
                                        </p:tav>
                                        <p:tav tm="100000">
                                          <p:val>
                                            <p:strVal val="#ppt_h"/>
                                          </p:val>
                                        </p:tav>
                                      </p:tavLst>
                                    </p:anim>
                                    <p:animEffect transition="in" filter="fade">
                                      <p:cBhvr>
                                        <p:cTn id="26" dur="500"/>
                                        <p:tgtEl>
                                          <p:spTgt spid="4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p:cTn id="29" dur="500" fill="hold"/>
                                        <p:tgtEl>
                                          <p:spTgt spid="49"/>
                                        </p:tgtEl>
                                        <p:attrNameLst>
                                          <p:attrName>ppt_w</p:attrName>
                                        </p:attrNameLst>
                                      </p:cBhvr>
                                      <p:tavLst>
                                        <p:tav tm="0">
                                          <p:val>
                                            <p:fltVal val="0"/>
                                          </p:val>
                                        </p:tav>
                                        <p:tav tm="100000">
                                          <p:val>
                                            <p:strVal val="#ppt_w"/>
                                          </p:val>
                                        </p:tav>
                                      </p:tavLst>
                                    </p:anim>
                                    <p:anim calcmode="lin" valueType="num">
                                      <p:cBhvr>
                                        <p:cTn id="30" dur="500" fill="hold"/>
                                        <p:tgtEl>
                                          <p:spTgt spid="49"/>
                                        </p:tgtEl>
                                        <p:attrNameLst>
                                          <p:attrName>ppt_h</p:attrName>
                                        </p:attrNameLst>
                                      </p:cBhvr>
                                      <p:tavLst>
                                        <p:tav tm="0">
                                          <p:val>
                                            <p:fltVal val="0"/>
                                          </p:val>
                                        </p:tav>
                                        <p:tav tm="100000">
                                          <p:val>
                                            <p:strVal val="#ppt_h"/>
                                          </p:val>
                                        </p:tav>
                                      </p:tavLst>
                                    </p:anim>
                                    <p:animEffect transition="in" filter="fade">
                                      <p:cBhvr>
                                        <p:cTn id="31" dur="500"/>
                                        <p:tgtEl>
                                          <p:spTgt spid="4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p:cTn id="34" dur="500" fill="hold"/>
                                        <p:tgtEl>
                                          <p:spTgt spid="50"/>
                                        </p:tgtEl>
                                        <p:attrNameLst>
                                          <p:attrName>ppt_w</p:attrName>
                                        </p:attrNameLst>
                                      </p:cBhvr>
                                      <p:tavLst>
                                        <p:tav tm="0">
                                          <p:val>
                                            <p:fltVal val="0"/>
                                          </p:val>
                                        </p:tav>
                                        <p:tav tm="100000">
                                          <p:val>
                                            <p:strVal val="#ppt_w"/>
                                          </p:val>
                                        </p:tav>
                                      </p:tavLst>
                                    </p:anim>
                                    <p:anim calcmode="lin" valueType="num">
                                      <p:cBhvr>
                                        <p:cTn id="35" dur="500" fill="hold"/>
                                        <p:tgtEl>
                                          <p:spTgt spid="50"/>
                                        </p:tgtEl>
                                        <p:attrNameLst>
                                          <p:attrName>ppt_h</p:attrName>
                                        </p:attrNameLst>
                                      </p:cBhvr>
                                      <p:tavLst>
                                        <p:tav tm="0">
                                          <p:val>
                                            <p:fltVal val="0"/>
                                          </p:val>
                                        </p:tav>
                                        <p:tav tm="100000">
                                          <p:val>
                                            <p:strVal val="#ppt_h"/>
                                          </p:val>
                                        </p:tav>
                                      </p:tavLst>
                                    </p:anim>
                                    <p:animEffect transition="in" filter="fade">
                                      <p:cBhvr>
                                        <p:cTn id="36" dur="500"/>
                                        <p:tgtEl>
                                          <p:spTgt spid="5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4" grpId="0"/>
      <p:bldP spid="48" grpId="0" animBg="1"/>
      <p:bldP spid="49" grpId="0" animBg="1"/>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CB7C2662-1FB8-4BDA-8426-A2DA3C992DCC}"/>
              </a:ext>
            </a:extLst>
          </p:cNvPr>
          <p:cNvGrpSpPr/>
          <p:nvPr/>
        </p:nvGrpSpPr>
        <p:grpSpPr>
          <a:xfrm>
            <a:off x="2205" y="-25964"/>
            <a:ext cx="12187591" cy="6883964"/>
            <a:chOff x="2205" y="-25964"/>
            <a:chExt cx="12187591" cy="6883964"/>
          </a:xfrm>
          <a:solidFill>
            <a:srgbClr val="68C9BF"/>
          </a:solidFill>
        </p:grpSpPr>
        <p:sp>
          <p:nvSpPr>
            <p:cNvPr id="22" name="矩形 21">
              <a:extLst>
                <a:ext uri="{FF2B5EF4-FFF2-40B4-BE49-F238E27FC236}">
                  <a16:creationId xmlns:a16="http://schemas.microsoft.com/office/drawing/2014/main" id="{A0832973-CB77-42AE-8864-458FFCC37784}"/>
                </a:ext>
              </a:extLst>
            </p:cNvPr>
            <p:cNvSpPr/>
            <p:nvPr/>
          </p:nvSpPr>
          <p:spPr>
            <a:xfrm>
              <a:off x="2205" y="-25964"/>
              <a:ext cx="6155278"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23" name="矩形 22">
              <a:extLst>
                <a:ext uri="{FF2B5EF4-FFF2-40B4-BE49-F238E27FC236}">
                  <a16:creationId xmlns:a16="http://schemas.microsoft.com/office/drawing/2014/main" id="{87B3DAEF-62F9-46CE-BAEF-60B9CBD4BEC4}"/>
                </a:ext>
              </a:extLst>
            </p:cNvPr>
            <p:cNvSpPr/>
            <p:nvPr/>
          </p:nvSpPr>
          <p:spPr>
            <a:xfrm>
              <a:off x="5461940" y="-25964"/>
              <a:ext cx="6727856"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16" name="矩形 15">
            <a:extLst>
              <a:ext uri="{FF2B5EF4-FFF2-40B4-BE49-F238E27FC236}">
                <a16:creationId xmlns:a16="http://schemas.microsoft.com/office/drawing/2014/main" id="{F1CFE54B-C00C-4D65-8E16-0F8590FF2FBC}"/>
              </a:ext>
            </a:extLst>
          </p:cNvPr>
          <p:cNvSpPr/>
          <p:nvPr/>
        </p:nvSpPr>
        <p:spPr>
          <a:xfrm>
            <a:off x="276641" y="951422"/>
            <a:ext cx="5666959" cy="5006014"/>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grpSp>
        <p:nvGrpSpPr>
          <p:cNvPr id="2" name="组合 1">
            <a:extLst>
              <a:ext uri="{FF2B5EF4-FFF2-40B4-BE49-F238E27FC236}">
                <a16:creationId xmlns:a16="http://schemas.microsoft.com/office/drawing/2014/main" id="{3717A489-3063-4662-9048-457931D34211}"/>
              </a:ext>
            </a:extLst>
          </p:cNvPr>
          <p:cNvGrpSpPr/>
          <p:nvPr/>
        </p:nvGrpSpPr>
        <p:grpSpPr>
          <a:xfrm>
            <a:off x="742027" y="1743842"/>
            <a:ext cx="4736188" cy="3461898"/>
            <a:chOff x="742027" y="1401629"/>
            <a:chExt cx="4736188" cy="3461898"/>
          </a:xfrm>
        </p:grpSpPr>
        <p:grpSp>
          <p:nvGrpSpPr>
            <p:cNvPr id="29" name="组合 28">
              <a:extLst>
                <a:ext uri="{FF2B5EF4-FFF2-40B4-BE49-F238E27FC236}">
                  <a16:creationId xmlns:a16="http://schemas.microsoft.com/office/drawing/2014/main" id="{94684677-3C7A-46E6-8B84-5707648AA527}"/>
                </a:ext>
              </a:extLst>
            </p:cNvPr>
            <p:cNvGrpSpPr/>
            <p:nvPr/>
          </p:nvGrpSpPr>
          <p:grpSpPr>
            <a:xfrm>
              <a:off x="742027" y="3293867"/>
              <a:ext cx="4736188" cy="1569660"/>
              <a:chOff x="5287575" y="2562715"/>
              <a:chExt cx="4738382" cy="1570390"/>
            </a:xfrm>
          </p:grpSpPr>
          <p:sp>
            <p:nvSpPr>
              <p:cNvPr id="30" name="矩形 29">
                <a:extLst>
                  <a:ext uri="{FF2B5EF4-FFF2-40B4-BE49-F238E27FC236}">
                    <a16:creationId xmlns:a16="http://schemas.microsoft.com/office/drawing/2014/main" id="{AFA1C3F8-597D-411F-996D-F547D8C73BAC}"/>
                  </a:ext>
                </a:extLst>
              </p:cNvPr>
              <p:cNvSpPr/>
              <p:nvPr/>
            </p:nvSpPr>
            <p:spPr>
              <a:xfrm>
                <a:off x="5287575" y="2562715"/>
                <a:ext cx="4738382" cy="1570390"/>
              </a:xfrm>
              <a:prstGeom prst="rect">
                <a:avLst/>
              </a:prstGeom>
            </p:spPr>
            <p:txBody>
              <a:bodyPr wrap="square">
                <a:spAutoFit/>
              </a:bodyPr>
              <a:lstStyle/>
              <a:p>
                <a:pPr marL="0" lvl="0" algn="ctr"/>
                <a:r>
                  <a:rPr lang="en-US" sz="4800" b="1" i="0" u="none" smtClean="0">
                    <a:solidFill>
                      <a:srgbClr val="68C9BF"/>
                    </a:solidFill>
                    <a:latin typeface="Montserrat SemiBold" panose="00000700000000000000" pitchFamily="2" charset="0"/>
                  </a:rPr>
                  <a:t>Tổng quan về đề tài</a:t>
                </a:r>
                <a:endParaRPr lang="en-US" sz="4800" b="1" i="0" u="none" dirty="0">
                  <a:solidFill>
                    <a:srgbClr val="68C9BF"/>
                  </a:solidFill>
                  <a:latin typeface="Montserrat SemiBold" panose="00000700000000000000" pitchFamily="2" charset="0"/>
                </a:endParaRPr>
              </a:p>
            </p:txBody>
          </p:sp>
          <p:sp>
            <p:nvSpPr>
              <p:cNvPr id="31" name="矩形 30">
                <a:extLst>
                  <a:ext uri="{FF2B5EF4-FFF2-40B4-BE49-F238E27FC236}">
                    <a16:creationId xmlns:a16="http://schemas.microsoft.com/office/drawing/2014/main" id="{78F1D35F-169B-4164-BA1F-EB70D42C5CB2}"/>
                  </a:ext>
                </a:extLst>
              </p:cNvPr>
              <p:cNvSpPr/>
              <p:nvPr/>
            </p:nvSpPr>
            <p:spPr>
              <a:xfrm>
                <a:off x="5412972" y="3441583"/>
                <a:ext cx="4487587" cy="338711"/>
              </a:xfrm>
              <a:prstGeom prst="rect">
                <a:avLst/>
              </a:prstGeom>
            </p:spPr>
            <p:txBody>
              <a:bodyPr wrap="square">
                <a:spAutoFit/>
              </a:bodyPr>
              <a:lstStyle/>
              <a:p>
                <a:pPr marL="0" lvl="0" algn="ctr"/>
                <a:r>
                  <a:rPr lang="en-US" sz="1600" b="0" i="0" u="none" smtClean="0">
                    <a:solidFill>
                      <a:srgbClr val="808080"/>
                    </a:solidFill>
                    <a:latin typeface="Montserrat SemiBold" panose="00000700000000000000" pitchFamily="2" charset="0"/>
                  </a:rPr>
                  <a:t>=</a:t>
                </a:r>
                <a:endParaRPr lang="en-US" sz="1600" b="0" i="0" u="none" dirty="0">
                  <a:solidFill>
                    <a:srgbClr val="808080"/>
                  </a:solidFill>
                  <a:latin typeface="Montserrat SemiBold" panose="00000700000000000000" pitchFamily="2" charset="0"/>
                </a:endParaRPr>
              </a:p>
            </p:txBody>
          </p:sp>
        </p:grpSp>
        <p:sp>
          <p:nvSpPr>
            <p:cNvPr id="15" name="菱形 14">
              <a:extLst>
                <a:ext uri="{FF2B5EF4-FFF2-40B4-BE49-F238E27FC236}">
                  <a16:creationId xmlns:a16="http://schemas.microsoft.com/office/drawing/2014/main" id="{A38BBC32-EE11-4761-AB10-5C639CEE629C}"/>
                </a:ext>
              </a:extLst>
            </p:cNvPr>
            <p:cNvSpPr/>
            <p:nvPr/>
          </p:nvSpPr>
          <p:spPr>
            <a:xfrm>
              <a:off x="2256499" y="1401629"/>
              <a:ext cx="1707244" cy="1707244"/>
            </a:xfrm>
            <a:prstGeom prst="diamond">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solidFill>
                  <a:latin typeface="Montserrat SemiBold" panose="00000700000000000000" pitchFamily="2" charset="0"/>
                  <a:ea typeface="字魂35号-经典雅黑" panose="02000000000000000000" pitchFamily="2" charset="-122"/>
                </a:rPr>
                <a:t>1</a:t>
              </a:r>
              <a:endParaRPr lang="zh-CN" altLang="en-US" sz="4800" dirty="0">
                <a:solidFill>
                  <a:schemeClr val="bg1"/>
                </a:solidFill>
                <a:latin typeface="Montserrat SemiBold" panose="00000700000000000000" pitchFamily="2" charset="0"/>
                <a:ea typeface="字魂35号-经典雅黑" panose="02000000000000000000" pitchFamily="2" charset="-122"/>
              </a:endParaRPr>
            </a:p>
          </p:txBody>
        </p:sp>
      </p:grpSp>
      <p:sp>
        <p:nvSpPr>
          <p:cNvPr id="19" name="矩形 18">
            <a:extLst>
              <a:ext uri="{FF2B5EF4-FFF2-40B4-BE49-F238E27FC236}">
                <a16:creationId xmlns:a16="http://schemas.microsoft.com/office/drawing/2014/main" id="{5F4EF375-198E-4299-8046-786B8C1149D9}"/>
              </a:ext>
            </a:extLst>
          </p:cNvPr>
          <p:cNvSpPr/>
          <p:nvPr/>
        </p:nvSpPr>
        <p:spPr>
          <a:xfrm>
            <a:off x="312057" y="286991"/>
            <a:ext cx="11567886" cy="633487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pic>
        <p:nvPicPr>
          <p:cNvPr id="12" name="图片 11">
            <a:extLst>
              <a:ext uri="{FF2B5EF4-FFF2-40B4-BE49-F238E27FC236}">
                <a16:creationId xmlns:a16="http://schemas.microsoft.com/office/drawing/2014/main" id="{848F9D90-7762-41A0-8B72-89B968F0588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363338" y="1086555"/>
            <a:ext cx="6799943" cy="4684890"/>
          </a:xfrm>
          <a:prstGeom prst="rect">
            <a:avLst/>
          </a:prstGeom>
        </p:spPr>
      </p:pic>
    </p:spTree>
    <p:extLst>
      <p:ext uri="{BB962C8B-B14F-4D97-AF65-F5344CB8AC3E}">
        <p14:creationId xmlns:p14="http://schemas.microsoft.com/office/powerpoint/2010/main" val="804804066"/>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a:extLst>
              <a:ext uri="{FF2B5EF4-FFF2-40B4-BE49-F238E27FC236}">
                <a16:creationId xmlns:a16="http://schemas.microsoft.com/office/drawing/2014/main" id="{16CEB9C3-F1C4-4D78-A33A-C19F6591AB84}"/>
              </a:ext>
            </a:extLst>
          </p:cNvPr>
          <p:cNvGrpSpPr/>
          <p:nvPr/>
        </p:nvGrpSpPr>
        <p:grpSpPr>
          <a:xfrm>
            <a:off x="2205" y="-25964"/>
            <a:ext cx="12187591" cy="6883964"/>
            <a:chOff x="2205" y="-25964"/>
            <a:chExt cx="12187591" cy="6883964"/>
          </a:xfrm>
        </p:grpSpPr>
        <p:grpSp>
          <p:nvGrpSpPr>
            <p:cNvPr id="53" name="组合 52">
              <a:extLst>
                <a:ext uri="{FF2B5EF4-FFF2-40B4-BE49-F238E27FC236}">
                  <a16:creationId xmlns:a16="http://schemas.microsoft.com/office/drawing/2014/main" id="{4E5CFB65-D59E-43C8-8743-07A8C0A1DAE8}"/>
                </a:ext>
              </a:extLst>
            </p:cNvPr>
            <p:cNvGrpSpPr/>
            <p:nvPr/>
          </p:nvGrpSpPr>
          <p:grpSpPr>
            <a:xfrm>
              <a:off x="2205" y="-25964"/>
              <a:ext cx="12187591" cy="6883964"/>
              <a:chOff x="2205" y="-25964"/>
              <a:chExt cx="12187591" cy="6883964"/>
            </a:xfrm>
          </p:grpSpPr>
          <p:grpSp>
            <p:nvGrpSpPr>
              <p:cNvPr id="55" name="组合 54">
                <a:extLst>
                  <a:ext uri="{FF2B5EF4-FFF2-40B4-BE49-F238E27FC236}">
                    <a16:creationId xmlns:a16="http://schemas.microsoft.com/office/drawing/2014/main" id="{806E669A-0185-4E4C-A696-F34A961BCDAD}"/>
                  </a:ext>
                </a:extLst>
              </p:cNvPr>
              <p:cNvGrpSpPr/>
              <p:nvPr/>
            </p:nvGrpSpPr>
            <p:grpSpPr>
              <a:xfrm>
                <a:off x="2205" y="-25964"/>
                <a:ext cx="12187591" cy="6883964"/>
                <a:chOff x="2205" y="-25964"/>
                <a:chExt cx="12187591" cy="6883964"/>
              </a:xfrm>
            </p:grpSpPr>
            <p:sp>
              <p:nvSpPr>
                <p:cNvPr id="58" name="矩形 57">
                  <a:extLst>
                    <a:ext uri="{FF2B5EF4-FFF2-40B4-BE49-F238E27FC236}">
                      <a16:creationId xmlns:a16="http://schemas.microsoft.com/office/drawing/2014/main" id="{230C4F89-F802-4C8F-AB4E-CD486597CADD}"/>
                    </a:ext>
                  </a:extLst>
                </p:cNvPr>
                <p:cNvSpPr/>
                <p:nvPr/>
              </p:nvSpPr>
              <p:spPr>
                <a:xfrm>
                  <a:off x="2205" y="-25964"/>
                  <a:ext cx="6076271"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59" name="矩形 58">
                  <a:extLst>
                    <a:ext uri="{FF2B5EF4-FFF2-40B4-BE49-F238E27FC236}">
                      <a16:creationId xmlns:a16="http://schemas.microsoft.com/office/drawing/2014/main" id="{8521AD9D-3761-4251-B932-116893ED187F}"/>
                    </a:ext>
                  </a:extLst>
                </p:cNvPr>
                <p:cNvSpPr/>
                <p:nvPr/>
              </p:nvSpPr>
              <p:spPr>
                <a:xfrm>
                  <a:off x="5461940" y="-25964"/>
                  <a:ext cx="6727856"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56" name="矩形 55">
                <a:extLst>
                  <a:ext uri="{FF2B5EF4-FFF2-40B4-BE49-F238E27FC236}">
                    <a16:creationId xmlns:a16="http://schemas.microsoft.com/office/drawing/2014/main" id="{AE268854-9FB7-4A2A-A15C-22333239E4BB}"/>
                  </a:ext>
                </a:extLst>
              </p:cNvPr>
              <p:cNvSpPr/>
              <p:nvPr/>
            </p:nvSpPr>
            <p:spPr>
              <a:xfrm>
                <a:off x="185676" y="199709"/>
                <a:ext cx="11785600" cy="645858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57" name="TextBox 8">
                <a:extLst>
                  <a:ext uri="{FF2B5EF4-FFF2-40B4-BE49-F238E27FC236}">
                    <a16:creationId xmlns:a16="http://schemas.microsoft.com/office/drawing/2014/main" id="{F5E798CA-87E9-4813-8CA8-BD5FF23E514E}"/>
                  </a:ext>
                </a:extLst>
              </p:cNvPr>
              <p:cNvSpPr txBox="1">
                <a:spLocks noChangeArrowheads="1"/>
              </p:cNvSpPr>
              <p:nvPr/>
            </p:nvSpPr>
            <p:spPr bwMode="auto">
              <a:xfrm>
                <a:off x="3214095" y="553049"/>
                <a:ext cx="59621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lvl="0" algn="dist"/>
                <a:r>
                  <a:rPr lang="en-US" sz="3200" b="1" i="0" u="none" smtClean="0">
                    <a:solidFill>
                      <a:srgbClr val="68C9BF"/>
                    </a:solidFill>
                    <a:latin typeface="Montserrat SemiBold" panose="00000700000000000000" pitchFamily="2" charset="0"/>
                  </a:rPr>
                  <a:t>1.2. Mục đích của đề tài</a:t>
                </a:r>
                <a:endParaRPr lang="en-US" sz="3200" b="1" i="0" u="none">
                  <a:solidFill>
                    <a:srgbClr val="68C9BF"/>
                  </a:solidFill>
                  <a:latin typeface="Montserrat SemiBold" panose="00000700000000000000" pitchFamily="2" charset="0"/>
                </a:endParaRPr>
              </a:p>
            </p:txBody>
          </p:sp>
        </p:grpSp>
        <p:cxnSp>
          <p:nvCxnSpPr>
            <p:cNvPr id="54" name="直接连接符 53">
              <a:extLst>
                <a:ext uri="{FF2B5EF4-FFF2-40B4-BE49-F238E27FC236}">
                  <a16:creationId xmlns:a16="http://schemas.microsoft.com/office/drawing/2014/main" id="{F362E937-F599-443D-8A2F-4CEC6A52A740}"/>
                </a:ext>
              </a:extLst>
            </p:cNvPr>
            <p:cNvCxnSpPr>
              <a:cxnSpLocks/>
            </p:cNvCxnSpPr>
            <p:nvPr/>
          </p:nvCxnSpPr>
          <p:spPr>
            <a:xfrm>
              <a:off x="2910481" y="1182554"/>
              <a:ext cx="6420207" cy="0"/>
            </a:xfrm>
            <a:prstGeom prst="line">
              <a:avLst/>
            </a:prstGeom>
            <a:ln w="12700">
              <a:solidFill>
                <a:srgbClr val="68C9BF"/>
              </a:solidFill>
              <a:prstDash val="sysDot"/>
            </a:ln>
          </p:spPr>
          <p:style>
            <a:lnRef idx="1">
              <a:schemeClr val="accent1"/>
            </a:lnRef>
            <a:fillRef idx="0">
              <a:schemeClr val="accent1"/>
            </a:fillRef>
            <a:effectRef idx="0">
              <a:schemeClr val="accent1"/>
            </a:effectRef>
            <a:fontRef idx="minor">
              <a:schemeClr val="tx1"/>
            </a:fontRef>
          </p:style>
        </p:cxnSp>
      </p:grpSp>
      <p:sp>
        <p:nvSpPr>
          <p:cNvPr id="43" name="Flowchart: Alternate Process 24">
            <a:extLst>
              <a:ext uri="{FF2B5EF4-FFF2-40B4-BE49-F238E27FC236}">
                <a16:creationId xmlns:a16="http://schemas.microsoft.com/office/drawing/2014/main" id="{3F3C1542-4B41-41D6-B62B-42E69DFAA5D4}"/>
              </a:ext>
            </a:extLst>
          </p:cNvPr>
          <p:cNvSpPr/>
          <p:nvPr/>
        </p:nvSpPr>
        <p:spPr>
          <a:xfrm>
            <a:off x="357230" y="2028336"/>
            <a:ext cx="3763459"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Montserrat SemiBold" panose="00000700000000000000"/>
              </a:rPr>
              <a:t>Tạo ra một nền tảng trực tuyến giúp việc dễ dàng tiếp cận và sử dụng dịch vụ giúp việc tại nhà.</a:t>
            </a:r>
          </a:p>
          <a:p>
            <a:pPr algn="ctr"/>
            <a:endParaRPr lang="en-US" sz="3200" dirty="0">
              <a:latin typeface="Montserrat SemiBold" panose="00000700000000000000" pitchFamily="2" charset="0"/>
            </a:endParaRPr>
          </a:p>
        </p:txBody>
      </p:sp>
      <p:sp>
        <p:nvSpPr>
          <p:cNvPr id="45" name="Flowchart: Alternate Process 24">
            <a:extLst>
              <a:ext uri="{FF2B5EF4-FFF2-40B4-BE49-F238E27FC236}">
                <a16:creationId xmlns:a16="http://schemas.microsoft.com/office/drawing/2014/main" id="{3F3C1542-4B41-41D6-B62B-42E69DFAA5D4}"/>
              </a:ext>
            </a:extLst>
          </p:cNvPr>
          <p:cNvSpPr/>
          <p:nvPr/>
        </p:nvSpPr>
        <p:spPr>
          <a:xfrm>
            <a:off x="4239635" y="2028336"/>
            <a:ext cx="3763459"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Montserrat SemiBold" panose="00000700000000000000"/>
              </a:rPr>
              <a:t>Tăng tính tiện lợi và minh bạch trong quá trình tìm kiếm và lựa chọn người giúp việc phù hợp.</a:t>
            </a:r>
          </a:p>
          <a:p>
            <a:pPr algn="ctr"/>
            <a:endParaRPr lang="en-US" sz="3200" dirty="0">
              <a:latin typeface="Montserrat SemiBold" panose="00000700000000000000" pitchFamily="2" charset="0"/>
            </a:endParaRPr>
          </a:p>
        </p:txBody>
      </p:sp>
      <p:sp>
        <p:nvSpPr>
          <p:cNvPr id="46" name="Flowchart: Alternate Process 24">
            <a:extLst>
              <a:ext uri="{FF2B5EF4-FFF2-40B4-BE49-F238E27FC236}">
                <a16:creationId xmlns:a16="http://schemas.microsoft.com/office/drawing/2014/main" id="{3F3C1542-4B41-41D6-B62B-42E69DFAA5D4}"/>
              </a:ext>
            </a:extLst>
          </p:cNvPr>
          <p:cNvSpPr/>
          <p:nvPr/>
        </p:nvSpPr>
        <p:spPr>
          <a:xfrm>
            <a:off x="8122040" y="2028337"/>
            <a:ext cx="3763459"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Montserrat SemiBold" panose="00000700000000000000"/>
              </a:rPr>
              <a:t>Cung cấp thông tin chi tiết và đánh giá về các người giúp việc để người dùng có thể đưa ra quyết định thông minh.</a:t>
            </a:r>
          </a:p>
          <a:p>
            <a:pPr algn="ctr"/>
            <a:endParaRPr lang="en-US" sz="3200" dirty="0">
              <a:latin typeface="Montserrat SemiBold" panose="00000700000000000000" pitchFamily="2" charset="0"/>
            </a:endParaRPr>
          </a:p>
        </p:txBody>
      </p:sp>
    </p:spTree>
    <p:extLst>
      <p:ext uri="{BB962C8B-B14F-4D97-AF65-F5344CB8AC3E}">
        <p14:creationId xmlns:p14="http://schemas.microsoft.com/office/powerpoint/2010/main" val="1335855914"/>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a:extLst>
              <a:ext uri="{FF2B5EF4-FFF2-40B4-BE49-F238E27FC236}">
                <a16:creationId xmlns:a16="http://schemas.microsoft.com/office/drawing/2014/main" id="{16CEB9C3-F1C4-4D78-A33A-C19F6591AB84}"/>
              </a:ext>
            </a:extLst>
          </p:cNvPr>
          <p:cNvGrpSpPr/>
          <p:nvPr/>
        </p:nvGrpSpPr>
        <p:grpSpPr>
          <a:xfrm>
            <a:off x="0" y="-25964"/>
            <a:ext cx="12187591" cy="6883964"/>
            <a:chOff x="2205" y="-25964"/>
            <a:chExt cx="12187591" cy="6883964"/>
          </a:xfrm>
        </p:grpSpPr>
        <p:grpSp>
          <p:nvGrpSpPr>
            <p:cNvPr id="53" name="组合 52">
              <a:extLst>
                <a:ext uri="{FF2B5EF4-FFF2-40B4-BE49-F238E27FC236}">
                  <a16:creationId xmlns:a16="http://schemas.microsoft.com/office/drawing/2014/main" id="{4E5CFB65-D59E-43C8-8743-07A8C0A1DAE8}"/>
                </a:ext>
              </a:extLst>
            </p:cNvPr>
            <p:cNvGrpSpPr/>
            <p:nvPr/>
          </p:nvGrpSpPr>
          <p:grpSpPr>
            <a:xfrm>
              <a:off x="2205" y="-25964"/>
              <a:ext cx="12187591" cy="6883964"/>
              <a:chOff x="2205" y="-25964"/>
              <a:chExt cx="12187591" cy="6883964"/>
            </a:xfrm>
          </p:grpSpPr>
          <p:grpSp>
            <p:nvGrpSpPr>
              <p:cNvPr id="55" name="组合 54">
                <a:extLst>
                  <a:ext uri="{FF2B5EF4-FFF2-40B4-BE49-F238E27FC236}">
                    <a16:creationId xmlns:a16="http://schemas.microsoft.com/office/drawing/2014/main" id="{806E669A-0185-4E4C-A696-F34A961BCDAD}"/>
                  </a:ext>
                </a:extLst>
              </p:cNvPr>
              <p:cNvGrpSpPr/>
              <p:nvPr/>
            </p:nvGrpSpPr>
            <p:grpSpPr>
              <a:xfrm>
                <a:off x="2205" y="-25964"/>
                <a:ext cx="12187591" cy="6883964"/>
                <a:chOff x="2205" y="-25964"/>
                <a:chExt cx="12187591" cy="6883964"/>
              </a:xfrm>
            </p:grpSpPr>
            <p:sp>
              <p:nvSpPr>
                <p:cNvPr id="58" name="矩形 57">
                  <a:extLst>
                    <a:ext uri="{FF2B5EF4-FFF2-40B4-BE49-F238E27FC236}">
                      <a16:creationId xmlns:a16="http://schemas.microsoft.com/office/drawing/2014/main" id="{230C4F89-F802-4C8F-AB4E-CD486597CADD}"/>
                    </a:ext>
                  </a:extLst>
                </p:cNvPr>
                <p:cNvSpPr/>
                <p:nvPr/>
              </p:nvSpPr>
              <p:spPr>
                <a:xfrm>
                  <a:off x="2205" y="-25964"/>
                  <a:ext cx="6076271"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59" name="矩形 58">
                  <a:extLst>
                    <a:ext uri="{FF2B5EF4-FFF2-40B4-BE49-F238E27FC236}">
                      <a16:creationId xmlns:a16="http://schemas.microsoft.com/office/drawing/2014/main" id="{8521AD9D-3761-4251-B932-116893ED187F}"/>
                    </a:ext>
                  </a:extLst>
                </p:cNvPr>
                <p:cNvSpPr/>
                <p:nvPr/>
              </p:nvSpPr>
              <p:spPr>
                <a:xfrm>
                  <a:off x="5461940" y="-25964"/>
                  <a:ext cx="6727856"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56" name="矩形 55">
                <a:extLst>
                  <a:ext uri="{FF2B5EF4-FFF2-40B4-BE49-F238E27FC236}">
                    <a16:creationId xmlns:a16="http://schemas.microsoft.com/office/drawing/2014/main" id="{AE268854-9FB7-4A2A-A15C-22333239E4BB}"/>
                  </a:ext>
                </a:extLst>
              </p:cNvPr>
              <p:cNvSpPr/>
              <p:nvPr/>
            </p:nvSpPr>
            <p:spPr>
              <a:xfrm>
                <a:off x="185676" y="199709"/>
                <a:ext cx="11785600" cy="645858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57" name="TextBox 8">
                <a:extLst>
                  <a:ext uri="{FF2B5EF4-FFF2-40B4-BE49-F238E27FC236}">
                    <a16:creationId xmlns:a16="http://schemas.microsoft.com/office/drawing/2014/main" id="{F5E798CA-87E9-4813-8CA8-BD5FF23E514E}"/>
                  </a:ext>
                </a:extLst>
              </p:cNvPr>
              <p:cNvSpPr txBox="1">
                <a:spLocks noChangeArrowheads="1"/>
              </p:cNvSpPr>
              <p:nvPr/>
            </p:nvSpPr>
            <p:spPr bwMode="auto">
              <a:xfrm>
                <a:off x="1089514" y="513442"/>
                <a:ext cx="1006213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lvl="0" algn="dist"/>
                <a:r>
                  <a:rPr lang="en-US" sz="3200" b="1" i="0" u="none" smtClean="0">
                    <a:solidFill>
                      <a:srgbClr val="68C9BF"/>
                    </a:solidFill>
                    <a:latin typeface="Montserrat SemiBold" panose="00000700000000000000" pitchFamily="2" charset="0"/>
                  </a:rPr>
                  <a:t>1.3. Đối tượng và phạm vi nghiên cứu</a:t>
                </a:r>
                <a:endParaRPr lang="en-US" sz="3200" b="1" i="0" u="none">
                  <a:solidFill>
                    <a:srgbClr val="68C9BF"/>
                  </a:solidFill>
                  <a:latin typeface="Montserrat SemiBold" panose="00000700000000000000" pitchFamily="2" charset="0"/>
                </a:endParaRPr>
              </a:p>
            </p:txBody>
          </p:sp>
        </p:grpSp>
        <p:cxnSp>
          <p:nvCxnSpPr>
            <p:cNvPr id="54" name="直接连接符 53">
              <a:extLst>
                <a:ext uri="{FF2B5EF4-FFF2-40B4-BE49-F238E27FC236}">
                  <a16:creationId xmlns:a16="http://schemas.microsoft.com/office/drawing/2014/main" id="{F362E937-F599-443D-8A2F-4CEC6A52A740}"/>
                </a:ext>
              </a:extLst>
            </p:cNvPr>
            <p:cNvCxnSpPr>
              <a:cxnSpLocks/>
            </p:cNvCxnSpPr>
            <p:nvPr/>
          </p:nvCxnSpPr>
          <p:spPr>
            <a:xfrm>
              <a:off x="2910481" y="1182554"/>
              <a:ext cx="6420207" cy="0"/>
            </a:xfrm>
            <a:prstGeom prst="line">
              <a:avLst/>
            </a:prstGeom>
            <a:ln w="12700">
              <a:solidFill>
                <a:srgbClr val="68C9BF"/>
              </a:solidFill>
              <a:prstDash val="sysDot"/>
            </a:ln>
          </p:spPr>
          <p:style>
            <a:lnRef idx="1">
              <a:schemeClr val="accent1"/>
            </a:lnRef>
            <a:fillRef idx="0">
              <a:schemeClr val="accent1"/>
            </a:fillRef>
            <a:effectRef idx="0">
              <a:schemeClr val="accent1"/>
            </a:effectRef>
            <a:fontRef idx="minor">
              <a:schemeClr val="tx1"/>
            </a:fontRef>
          </p:style>
        </p:cxnSp>
      </p:grpSp>
      <p:sp>
        <p:nvSpPr>
          <p:cNvPr id="43" name="Flowchart: Alternate Process 24">
            <a:extLst>
              <a:ext uri="{FF2B5EF4-FFF2-40B4-BE49-F238E27FC236}">
                <a16:creationId xmlns:a16="http://schemas.microsoft.com/office/drawing/2014/main" id="{3F3C1542-4B41-41D6-B62B-42E69DFAA5D4}"/>
              </a:ext>
            </a:extLst>
          </p:cNvPr>
          <p:cNvSpPr/>
          <p:nvPr/>
        </p:nvSpPr>
        <p:spPr>
          <a:xfrm>
            <a:off x="1425409" y="2028336"/>
            <a:ext cx="3763459"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latin typeface="Montserrat SemiBold" panose="00000700000000000000"/>
              </a:rPr>
              <a:t>Đối tượng: Người cao tuổi, người tàn tật, gia đình cần người giúp việc, người cung cấp dịch vụ chăm sóc.</a:t>
            </a:r>
          </a:p>
          <a:p>
            <a:pPr algn="ctr"/>
            <a:endParaRPr lang="en-US" sz="3200" dirty="0">
              <a:latin typeface="Montserrat SemiBold" panose="00000700000000000000" pitchFamily="2" charset="0"/>
            </a:endParaRPr>
          </a:p>
        </p:txBody>
      </p:sp>
      <p:sp>
        <p:nvSpPr>
          <p:cNvPr id="45" name="Flowchart: Alternate Process 24">
            <a:extLst>
              <a:ext uri="{FF2B5EF4-FFF2-40B4-BE49-F238E27FC236}">
                <a16:creationId xmlns:a16="http://schemas.microsoft.com/office/drawing/2014/main" id="{3F3C1542-4B41-41D6-B62B-42E69DFAA5D4}"/>
              </a:ext>
            </a:extLst>
          </p:cNvPr>
          <p:cNvSpPr/>
          <p:nvPr/>
        </p:nvSpPr>
        <p:spPr>
          <a:xfrm>
            <a:off x="6261948" y="2028336"/>
            <a:ext cx="4644658"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latin typeface="Montserrat SemiBold" panose="00000700000000000000"/>
              </a:rPr>
              <a:t>Phạm vi nghiên cứu: Thiết kế và phát triển trang web, tích hợp hệ thống đánh giá và đặt lịch, quản lý thông tin người dùng và người cung cấp dịch vụ, xử lý thanh toán và giao dịch.</a:t>
            </a:r>
          </a:p>
          <a:p>
            <a:pPr algn="ctr"/>
            <a:endParaRPr lang="en-US" sz="3200" dirty="0">
              <a:latin typeface="Montserrat SemiBold" panose="00000700000000000000" pitchFamily="2" charset="0"/>
            </a:endParaRPr>
          </a:p>
        </p:txBody>
      </p:sp>
    </p:spTree>
    <p:extLst>
      <p:ext uri="{BB962C8B-B14F-4D97-AF65-F5344CB8AC3E}">
        <p14:creationId xmlns:p14="http://schemas.microsoft.com/office/powerpoint/2010/main" val="1451064537"/>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a:extLst>
              <a:ext uri="{FF2B5EF4-FFF2-40B4-BE49-F238E27FC236}">
                <a16:creationId xmlns:a16="http://schemas.microsoft.com/office/drawing/2014/main" id="{16CEB9C3-F1C4-4D78-A33A-C19F6591AB84}"/>
              </a:ext>
            </a:extLst>
          </p:cNvPr>
          <p:cNvGrpSpPr/>
          <p:nvPr/>
        </p:nvGrpSpPr>
        <p:grpSpPr>
          <a:xfrm>
            <a:off x="2205" y="-25964"/>
            <a:ext cx="12187591" cy="6883964"/>
            <a:chOff x="2205" y="-25964"/>
            <a:chExt cx="12187591" cy="6883964"/>
          </a:xfrm>
        </p:grpSpPr>
        <p:grpSp>
          <p:nvGrpSpPr>
            <p:cNvPr id="53" name="组合 52">
              <a:extLst>
                <a:ext uri="{FF2B5EF4-FFF2-40B4-BE49-F238E27FC236}">
                  <a16:creationId xmlns:a16="http://schemas.microsoft.com/office/drawing/2014/main" id="{4E5CFB65-D59E-43C8-8743-07A8C0A1DAE8}"/>
                </a:ext>
              </a:extLst>
            </p:cNvPr>
            <p:cNvGrpSpPr/>
            <p:nvPr/>
          </p:nvGrpSpPr>
          <p:grpSpPr>
            <a:xfrm>
              <a:off x="2205" y="-25964"/>
              <a:ext cx="12187591" cy="6883964"/>
              <a:chOff x="2205" y="-25964"/>
              <a:chExt cx="12187591" cy="6883964"/>
            </a:xfrm>
          </p:grpSpPr>
          <p:grpSp>
            <p:nvGrpSpPr>
              <p:cNvPr id="55" name="组合 54">
                <a:extLst>
                  <a:ext uri="{FF2B5EF4-FFF2-40B4-BE49-F238E27FC236}">
                    <a16:creationId xmlns:a16="http://schemas.microsoft.com/office/drawing/2014/main" id="{806E669A-0185-4E4C-A696-F34A961BCDAD}"/>
                  </a:ext>
                </a:extLst>
              </p:cNvPr>
              <p:cNvGrpSpPr/>
              <p:nvPr/>
            </p:nvGrpSpPr>
            <p:grpSpPr>
              <a:xfrm>
                <a:off x="2205" y="-25964"/>
                <a:ext cx="12187591" cy="6883964"/>
                <a:chOff x="2205" y="-25964"/>
                <a:chExt cx="12187591" cy="6883964"/>
              </a:xfrm>
            </p:grpSpPr>
            <p:sp>
              <p:nvSpPr>
                <p:cNvPr id="58" name="矩形 57">
                  <a:extLst>
                    <a:ext uri="{FF2B5EF4-FFF2-40B4-BE49-F238E27FC236}">
                      <a16:creationId xmlns:a16="http://schemas.microsoft.com/office/drawing/2014/main" id="{230C4F89-F802-4C8F-AB4E-CD486597CADD}"/>
                    </a:ext>
                  </a:extLst>
                </p:cNvPr>
                <p:cNvSpPr/>
                <p:nvPr/>
              </p:nvSpPr>
              <p:spPr>
                <a:xfrm>
                  <a:off x="2205" y="-25964"/>
                  <a:ext cx="6076271"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59" name="矩形 58">
                  <a:extLst>
                    <a:ext uri="{FF2B5EF4-FFF2-40B4-BE49-F238E27FC236}">
                      <a16:creationId xmlns:a16="http://schemas.microsoft.com/office/drawing/2014/main" id="{8521AD9D-3761-4251-B932-116893ED187F}"/>
                    </a:ext>
                  </a:extLst>
                </p:cNvPr>
                <p:cNvSpPr/>
                <p:nvPr/>
              </p:nvSpPr>
              <p:spPr>
                <a:xfrm>
                  <a:off x="5461940" y="-25964"/>
                  <a:ext cx="6727856"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56" name="矩形 55">
                <a:extLst>
                  <a:ext uri="{FF2B5EF4-FFF2-40B4-BE49-F238E27FC236}">
                    <a16:creationId xmlns:a16="http://schemas.microsoft.com/office/drawing/2014/main" id="{AE268854-9FB7-4A2A-A15C-22333239E4BB}"/>
                  </a:ext>
                </a:extLst>
              </p:cNvPr>
              <p:cNvSpPr/>
              <p:nvPr/>
            </p:nvSpPr>
            <p:spPr>
              <a:xfrm>
                <a:off x="185676" y="199709"/>
                <a:ext cx="11785600" cy="645858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57" name="TextBox 8">
                <a:extLst>
                  <a:ext uri="{FF2B5EF4-FFF2-40B4-BE49-F238E27FC236}">
                    <a16:creationId xmlns:a16="http://schemas.microsoft.com/office/drawing/2014/main" id="{F5E798CA-87E9-4813-8CA8-BD5FF23E514E}"/>
                  </a:ext>
                </a:extLst>
              </p:cNvPr>
              <p:cNvSpPr txBox="1">
                <a:spLocks noChangeArrowheads="1"/>
              </p:cNvSpPr>
              <p:nvPr/>
            </p:nvSpPr>
            <p:spPr bwMode="auto">
              <a:xfrm>
                <a:off x="1532853" y="621579"/>
                <a:ext cx="909124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lvl="0" algn="dist"/>
                <a:r>
                  <a:rPr lang="en-US" sz="3200" b="1" i="0" u="none" smtClean="0">
                    <a:solidFill>
                      <a:srgbClr val="68C9BF"/>
                    </a:solidFill>
                    <a:latin typeface="Montserrat SemiBold" panose="00000700000000000000" pitchFamily="2" charset="0"/>
                  </a:rPr>
                  <a:t>1.4. Ý nghĩa khoa học và thực tiễn</a:t>
                </a:r>
                <a:endParaRPr lang="en-US" sz="3200" b="1" i="0" u="none">
                  <a:solidFill>
                    <a:srgbClr val="68C9BF"/>
                  </a:solidFill>
                  <a:latin typeface="Montserrat SemiBold" panose="00000700000000000000" pitchFamily="2" charset="0"/>
                </a:endParaRPr>
              </a:p>
            </p:txBody>
          </p:sp>
        </p:grpSp>
        <p:cxnSp>
          <p:nvCxnSpPr>
            <p:cNvPr id="54" name="直接连接符 53">
              <a:extLst>
                <a:ext uri="{FF2B5EF4-FFF2-40B4-BE49-F238E27FC236}">
                  <a16:creationId xmlns:a16="http://schemas.microsoft.com/office/drawing/2014/main" id="{F362E937-F599-443D-8A2F-4CEC6A52A740}"/>
                </a:ext>
              </a:extLst>
            </p:cNvPr>
            <p:cNvCxnSpPr>
              <a:cxnSpLocks/>
            </p:cNvCxnSpPr>
            <p:nvPr/>
          </p:nvCxnSpPr>
          <p:spPr>
            <a:xfrm>
              <a:off x="2910481" y="1182554"/>
              <a:ext cx="6420207" cy="0"/>
            </a:xfrm>
            <a:prstGeom prst="line">
              <a:avLst/>
            </a:prstGeom>
            <a:ln w="12700">
              <a:solidFill>
                <a:srgbClr val="68C9BF"/>
              </a:solidFill>
              <a:prstDash val="sysDot"/>
            </a:ln>
          </p:spPr>
          <p:style>
            <a:lnRef idx="1">
              <a:schemeClr val="accent1"/>
            </a:lnRef>
            <a:fillRef idx="0">
              <a:schemeClr val="accent1"/>
            </a:fillRef>
            <a:effectRef idx="0">
              <a:schemeClr val="accent1"/>
            </a:effectRef>
            <a:fontRef idx="minor">
              <a:schemeClr val="tx1"/>
            </a:fontRef>
          </p:style>
        </p:cxnSp>
      </p:grpSp>
      <p:sp>
        <p:nvSpPr>
          <p:cNvPr id="43" name="Flowchart: Alternate Process 24">
            <a:extLst>
              <a:ext uri="{FF2B5EF4-FFF2-40B4-BE49-F238E27FC236}">
                <a16:creationId xmlns:a16="http://schemas.microsoft.com/office/drawing/2014/main" id="{3F3C1542-4B41-41D6-B62B-42E69DFAA5D4}"/>
              </a:ext>
            </a:extLst>
          </p:cNvPr>
          <p:cNvSpPr/>
          <p:nvPr/>
        </p:nvSpPr>
        <p:spPr>
          <a:xfrm>
            <a:off x="1698481" y="2028336"/>
            <a:ext cx="3763459"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latin typeface="Montserrat SemiBold" panose="00000700000000000000"/>
              </a:rPr>
              <a:t>Khoa học: Nghiên cứu về công nghệ web, trải nghiệm người dùng, phát triển hệ thống thông tin, và công nghệ xử lý thanh toán trực tuyến.</a:t>
            </a:r>
          </a:p>
          <a:p>
            <a:pPr algn="ctr"/>
            <a:endParaRPr lang="en-US" sz="3200" dirty="0">
              <a:latin typeface="Montserrat SemiBold" panose="00000700000000000000" pitchFamily="2" charset="0"/>
            </a:endParaRPr>
          </a:p>
        </p:txBody>
      </p:sp>
      <p:sp>
        <p:nvSpPr>
          <p:cNvPr id="45" name="Flowchart: Alternate Process 24">
            <a:extLst>
              <a:ext uri="{FF2B5EF4-FFF2-40B4-BE49-F238E27FC236}">
                <a16:creationId xmlns:a16="http://schemas.microsoft.com/office/drawing/2014/main" id="{3F3C1542-4B41-41D6-B62B-42E69DFAA5D4}"/>
              </a:ext>
            </a:extLst>
          </p:cNvPr>
          <p:cNvSpPr/>
          <p:nvPr/>
        </p:nvSpPr>
        <p:spPr>
          <a:xfrm>
            <a:off x="5758962" y="2028336"/>
            <a:ext cx="5380891" cy="3441445"/>
          </a:xfrm>
          <a:prstGeom prst="roundRect">
            <a:avLst>
              <a:gd name="adj" fmla="val 0"/>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latin typeface="Montserrat SemiBold" panose="00000700000000000000"/>
              </a:rPr>
              <a:t>Thực tiễn: Cung cấp một giải pháp thực tế cho vấn đề ngày càng gia tăng về chăm sóc cho người cao tuổi và người tàn tật, giúp cải thiện chất lượng cuộc sống của họ và giảm bớt gánh nặng cho gia đình và xã hội.</a:t>
            </a:r>
          </a:p>
          <a:p>
            <a:pPr algn="ctr"/>
            <a:endParaRPr lang="en-US" sz="3200" dirty="0">
              <a:latin typeface="Montserrat SemiBold" panose="00000700000000000000" pitchFamily="2" charset="0"/>
            </a:endParaRPr>
          </a:p>
        </p:txBody>
      </p:sp>
    </p:spTree>
    <p:extLst>
      <p:ext uri="{BB962C8B-B14F-4D97-AF65-F5344CB8AC3E}">
        <p14:creationId xmlns:p14="http://schemas.microsoft.com/office/powerpoint/2010/main" val="3382328028"/>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CB7C2662-1FB8-4BDA-8426-A2DA3C992DCC}"/>
              </a:ext>
            </a:extLst>
          </p:cNvPr>
          <p:cNvGrpSpPr/>
          <p:nvPr/>
        </p:nvGrpSpPr>
        <p:grpSpPr>
          <a:xfrm>
            <a:off x="2205" y="-25964"/>
            <a:ext cx="12187591" cy="6883964"/>
            <a:chOff x="2205" y="-25964"/>
            <a:chExt cx="12187591" cy="6883964"/>
          </a:xfrm>
          <a:solidFill>
            <a:srgbClr val="68C9BF"/>
          </a:solidFill>
        </p:grpSpPr>
        <p:sp>
          <p:nvSpPr>
            <p:cNvPr id="22" name="矩形 21">
              <a:extLst>
                <a:ext uri="{FF2B5EF4-FFF2-40B4-BE49-F238E27FC236}">
                  <a16:creationId xmlns:a16="http://schemas.microsoft.com/office/drawing/2014/main" id="{A0832973-CB77-42AE-8864-458FFCC37784}"/>
                </a:ext>
              </a:extLst>
            </p:cNvPr>
            <p:cNvSpPr/>
            <p:nvPr/>
          </p:nvSpPr>
          <p:spPr>
            <a:xfrm>
              <a:off x="2205" y="-25964"/>
              <a:ext cx="6155278"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23" name="矩形 22">
              <a:extLst>
                <a:ext uri="{FF2B5EF4-FFF2-40B4-BE49-F238E27FC236}">
                  <a16:creationId xmlns:a16="http://schemas.microsoft.com/office/drawing/2014/main" id="{87B3DAEF-62F9-46CE-BAEF-60B9CBD4BEC4}"/>
                </a:ext>
              </a:extLst>
            </p:cNvPr>
            <p:cNvSpPr/>
            <p:nvPr/>
          </p:nvSpPr>
          <p:spPr>
            <a:xfrm>
              <a:off x="5461940" y="-25964"/>
              <a:ext cx="6727856" cy="68839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16" name="矩形 15">
            <a:extLst>
              <a:ext uri="{FF2B5EF4-FFF2-40B4-BE49-F238E27FC236}">
                <a16:creationId xmlns:a16="http://schemas.microsoft.com/office/drawing/2014/main" id="{F1CFE54B-C00C-4D65-8E16-0F8590FF2FBC}"/>
              </a:ext>
            </a:extLst>
          </p:cNvPr>
          <p:cNvSpPr/>
          <p:nvPr/>
        </p:nvSpPr>
        <p:spPr>
          <a:xfrm>
            <a:off x="276641" y="951422"/>
            <a:ext cx="5666959" cy="5006014"/>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grpSp>
        <p:nvGrpSpPr>
          <p:cNvPr id="2" name="组合 1">
            <a:extLst>
              <a:ext uri="{FF2B5EF4-FFF2-40B4-BE49-F238E27FC236}">
                <a16:creationId xmlns:a16="http://schemas.microsoft.com/office/drawing/2014/main" id="{3717A489-3063-4662-9048-457931D34211}"/>
              </a:ext>
            </a:extLst>
          </p:cNvPr>
          <p:cNvGrpSpPr/>
          <p:nvPr/>
        </p:nvGrpSpPr>
        <p:grpSpPr>
          <a:xfrm>
            <a:off x="742027" y="1743842"/>
            <a:ext cx="4736188" cy="4200563"/>
            <a:chOff x="742027" y="1401629"/>
            <a:chExt cx="4736188" cy="4200563"/>
          </a:xfrm>
        </p:grpSpPr>
        <p:sp>
          <p:nvSpPr>
            <p:cNvPr id="30" name="矩形 29">
              <a:extLst>
                <a:ext uri="{FF2B5EF4-FFF2-40B4-BE49-F238E27FC236}">
                  <a16:creationId xmlns:a16="http://schemas.microsoft.com/office/drawing/2014/main" id="{AFA1C3F8-597D-411F-996D-F547D8C73BAC}"/>
                </a:ext>
              </a:extLst>
            </p:cNvPr>
            <p:cNvSpPr/>
            <p:nvPr/>
          </p:nvSpPr>
          <p:spPr>
            <a:xfrm>
              <a:off x="742027" y="3293868"/>
              <a:ext cx="4736188" cy="2308324"/>
            </a:xfrm>
            <a:prstGeom prst="rect">
              <a:avLst/>
            </a:prstGeom>
          </p:spPr>
          <p:txBody>
            <a:bodyPr wrap="square">
              <a:spAutoFit/>
            </a:bodyPr>
            <a:lstStyle/>
            <a:p>
              <a:pPr marL="0" lvl="0" algn="ctr"/>
              <a:r>
                <a:rPr lang="en-US" sz="4800" b="1" i="0" u="none" smtClean="0">
                  <a:solidFill>
                    <a:srgbClr val="68C9BF"/>
                  </a:solidFill>
                  <a:latin typeface="Montserrat SemiBold" panose="00000700000000000000" pitchFamily="2" charset="0"/>
                </a:rPr>
                <a:t>Phân tích và thiết kế hệ thống</a:t>
              </a:r>
              <a:endParaRPr lang="en-US" sz="4800" b="1" i="0" u="none" dirty="0">
                <a:solidFill>
                  <a:srgbClr val="68C9BF"/>
                </a:solidFill>
                <a:latin typeface="Montserrat SemiBold" panose="00000700000000000000" pitchFamily="2" charset="0"/>
              </a:endParaRPr>
            </a:p>
          </p:txBody>
        </p:sp>
        <p:sp>
          <p:nvSpPr>
            <p:cNvPr id="15" name="菱形 14">
              <a:extLst>
                <a:ext uri="{FF2B5EF4-FFF2-40B4-BE49-F238E27FC236}">
                  <a16:creationId xmlns:a16="http://schemas.microsoft.com/office/drawing/2014/main" id="{A38BBC32-EE11-4761-AB10-5C639CEE629C}"/>
                </a:ext>
              </a:extLst>
            </p:cNvPr>
            <p:cNvSpPr/>
            <p:nvPr/>
          </p:nvSpPr>
          <p:spPr>
            <a:xfrm>
              <a:off x="2256499" y="1401629"/>
              <a:ext cx="1707244" cy="1707244"/>
            </a:xfrm>
            <a:prstGeom prst="diamond">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solidFill>
                  <a:latin typeface="Montserrat SemiBold" panose="00000700000000000000" pitchFamily="2" charset="0"/>
                  <a:ea typeface="字魂35号-经典雅黑" panose="02000000000000000000" pitchFamily="2" charset="-122"/>
                </a:rPr>
                <a:t>2</a:t>
              </a:r>
              <a:endParaRPr lang="zh-CN" altLang="en-US" sz="4800" dirty="0">
                <a:solidFill>
                  <a:schemeClr val="bg1"/>
                </a:solidFill>
                <a:latin typeface="Montserrat SemiBold" panose="00000700000000000000" pitchFamily="2" charset="0"/>
                <a:ea typeface="字魂35号-经典雅黑" panose="02000000000000000000" pitchFamily="2" charset="-122"/>
              </a:endParaRPr>
            </a:p>
          </p:txBody>
        </p:sp>
      </p:grpSp>
      <p:sp>
        <p:nvSpPr>
          <p:cNvPr id="19" name="矩形 18">
            <a:extLst>
              <a:ext uri="{FF2B5EF4-FFF2-40B4-BE49-F238E27FC236}">
                <a16:creationId xmlns:a16="http://schemas.microsoft.com/office/drawing/2014/main" id="{5F4EF375-198E-4299-8046-786B8C1149D9}"/>
              </a:ext>
            </a:extLst>
          </p:cNvPr>
          <p:cNvSpPr/>
          <p:nvPr/>
        </p:nvSpPr>
        <p:spPr>
          <a:xfrm>
            <a:off x="312057" y="286991"/>
            <a:ext cx="11567886" cy="633487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pic>
        <p:nvPicPr>
          <p:cNvPr id="12" name="图片 11">
            <a:extLst>
              <a:ext uri="{FF2B5EF4-FFF2-40B4-BE49-F238E27FC236}">
                <a16:creationId xmlns:a16="http://schemas.microsoft.com/office/drawing/2014/main" id="{848F9D90-7762-41A0-8B72-89B968F0588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363338" y="1086555"/>
            <a:ext cx="6799943" cy="4684890"/>
          </a:xfrm>
          <a:prstGeom prst="rect">
            <a:avLst/>
          </a:prstGeom>
        </p:spPr>
      </p:pic>
    </p:spTree>
    <p:extLst>
      <p:ext uri="{BB962C8B-B14F-4D97-AF65-F5344CB8AC3E}">
        <p14:creationId xmlns:p14="http://schemas.microsoft.com/office/powerpoint/2010/main" val="676561094"/>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D6EEF89-7CA9-4F0F-8BAE-8A55688D5F5D}"/>
              </a:ext>
            </a:extLst>
          </p:cNvPr>
          <p:cNvGrpSpPr/>
          <p:nvPr/>
        </p:nvGrpSpPr>
        <p:grpSpPr>
          <a:xfrm>
            <a:off x="2205" y="-25964"/>
            <a:ext cx="12187591" cy="6883964"/>
            <a:chOff x="2205" y="-25964"/>
            <a:chExt cx="12187591" cy="6883964"/>
          </a:xfrm>
        </p:grpSpPr>
        <p:grpSp>
          <p:nvGrpSpPr>
            <p:cNvPr id="2" name="组合 1">
              <a:extLst>
                <a:ext uri="{FF2B5EF4-FFF2-40B4-BE49-F238E27FC236}">
                  <a16:creationId xmlns:a16="http://schemas.microsoft.com/office/drawing/2014/main" id="{2164D878-EA2C-4570-BFF5-9AED316EDB93}"/>
                </a:ext>
              </a:extLst>
            </p:cNvPr>
            <p:cNvGrpSpPr/>
            <p:nvPr/>
          </p:nvGrpSpPr>
          <p:grpSpPr>
            <a:xfrm>
              <a:off x="2205" y="-25964"/>
              <a:ext cx="12187591" cy="6883964"/>
              <a:chOff x="2205" y="-25964"/>
              <a:chExt cx="12187591" cy="6883964"/>
            </a:xfrm>
          </p:grpSpPr>
          <p:grpSp>
            <p:nvGrpSpPr>
              <p:cNvPr id="26" name="组合 25">
                <a:extLst>
                  <a:ext uri="{FF2B5EF4-FFF2-40B4-BE49-F238E27FC236}">
                    <a16:creationId xmlns:a16="http://schemas.microsoft.com/office/drawing/2014/main" id="{452BAF39-3D78-4A68-B0ED-FA5529C1CC03}"/>
                  </a:ext>
                </a:extLst>
              </p:cNvPr>
              <p:cNvGrpSpPr/>
              <p:nvPr/>
            </p:nvGrpSpPr>
            <p:grpSpPr>
              <a:xfrm>
                <a:off x="2205" y="-25964"/>
                <a:ext cx="12187591" cy="6883964"/>
                <a:chOff x="2205" y="-25964"/>
                <a:chExt cx="12187591" cy="6883964"/>
              </a:xfrm>
            </p:grpSpPr>
            <p:sp>
              <p:nvSpPr>
                <p:cNvPr id="27" name="矩形 26">
                  <a:extLst>
                    <a:ext uri="{FF2B5EF4-FFF2-40B4-BE49-F238E27FC236}">
                      <a16:creationId xmlns:a16="http://schemas.microsoft.com/office/drawing/2014/main" id="{28D25CD5-2281-4D56-8084-86745A93A189}"/>
                    </a:ext>
                  </a:extLst>
                </p:cNvPr>
                <p:cNvSpPr/>
                <p:nvPr/>
              </p:nvSpPr>
              <p:spPr>
                <a:xfrm>
                  <a:off x="2205" y="-25964"/>
                  <a:ext cx="6076271"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sp>
              <p:nvSpPr>
                <p:cNvPr id="28" name="矩形 27">
                  <a:extLst>
                    <a:ext uri="{FF2B5EF4-FFF2-40B4-BE49-F238E27FC236}">
                      <a16:creationId xmlns:a16="http://schemas.microsoft.com/office/drawing/2014/main" id="{AF0EC61A-9E01-4781-BD79-1457CA43C70B}"/>
                    </a:ext>
                  </a:extLst>
                </p:cNvPr>
                <p:cNvSpPr/>
                <p:nvPr/>
              </p:nvSpPr>
              <p:spPr>
                <a:xfrm>
                  <a:off x="5461940" y="-25964"/>
                  <a:ext cx="6727856" cy="6883964"/>
                </a:xfrm>
                <a:prstGeom prst="rect">
                  <a:avLst/>
                </a:prstGeom>
                <a:solidFill>
                  <a:srgbClr val="68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ontserrat SemiBold" panose="00000700000000000000" pitchFamily="2" charset="0"/>
                    <a:ea typeface="字魂35号-经典雅黑" panose="02000000000000000000" pitchFamily="2" charset="-122"/>
                  </a:endParaRPr>
                </a:p>
              </p:txBody>
            </p:sp>
          </p:grpSp>
          <p:sp>
            <p:nvSpPr>
              <p:cNvPr id="29" name="矩形 28">
                <a:extLst>
                  <a:ext uri="{FF2B5EF4-FFF2-40B4-BE49-F238E27FC236}">
                    <a16:creationId xmlns:a16="http://schemas.microsoft.com/office/drawing/2014/main" id="{EC0FC1A8-19CB-4A38-9D11-294CEF500C05}"/>
                  </a:ext>
                </a:extLst>
              </p:cNvPr>
              <p:cNvSpPr/>
              <p:nvPr/>
            </p:nvSpPr>
            <p:spPr>
              <a:xfrm>
                <a:off x="185676" y="199709"/>
                <a:ext cx="11785600" cy="645858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SemiBold" panose="00000700000000000000" pitchFamily="2" charset="0"/>
                </a:endParaRPr>
              </a:p>
            </p:txBody>
          </p:sp>
          <p:sp>
            <p:nvSpPr>
              <p:cNvPr id="4" name="TextBox 8">
                <a:extLst>
                  <a:ext uri="{FF2B5EF4-FFF2-40B4-BE49-F238E27FC236}">
                    <a16:creationId xmlns:a16="http://schemas.microsoft.com/office/drawing/2014/main" id="{C233DE2E-056B-4F5E-9312-987B1B2CC346}"/>
                  </a:ext>
                </a:extLst>
              </p:cNvPr>
              <p:cNvSpPr txBox="1">
                <a:spLocks noChangeArrowheads="1"/>
              </p:cNvSpPr>
              <p:nvPr/>
            </p:nvSpPr>
            <p:spPr bwMode="auto">
              <a:xfrm>
                <a:off x="2692713" y="543746"/>
                <a:ext cx="685574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lvl="0" algn="dist"/>
                <a:r>
                  <a:rPr lang="en-US" sz="3200" b="1">
                    <a:solidFill>
                      <a:srgbClr val="68C9BF"/>
                    </a:solidFill>
                    <a:latin typeface="Montserrat SemiBold" panose="00000700000000000000" pitchFamily="2" charset="0"/>
                  </a:rPr>
                  <a:t>2</a:t>
                </a:r>
                <a:r>
                  <a:rPr lang="en-US" sz="3200" b="1" i="0" u="none" smtClean="0">
                    <a:solidFill>
                      <a:srgbClr val="68C9BF"/>
                    </a:solidFill>
                    <a:latin typeface="Montserrat SemiBold" panose="00000700000000000000" pitchFamily="2" charset="0"/>
                  </a:rPr>
                  <a:t>.1. Công nghệ sử dụng</a:t>
                </a:r>
                <a:endParaRPr lang="en-US" sz="3200" b="1" i="0" u="none" dirty="0">
                  <a:solidFill>
                    <a:srgbClr val="68C9BF"/>
                  </a:solidFill>
                  <a:latin typeface="Montserrat SemiBold" panose="00000700000000000000" pitchFamily="2" charset="0"/>
                </a:endParaRPr>
              </a:p>
            </p:txBody>
          </p:sp>
        </p:grpSp>
        <p:cxnSp>
          <p:nvCxnSpPr>
            <p:cNvPr id="17" name="直接连接符 16">
              <a:extLst>
                <a:ext uri="{FF2B5EF4-FFF2-40B4-BE49-F238E27FC236}">
                  <a16:creationId xmlns:a16="http://schemas.microsoft.com/office/drawing/2014/main" id="{855BFC8D-B98E-4D42-816E-08FFAFF5A119}"/>
                </a:ext>
              </a:extLst>
            </p:cNvPr>
            <p:cNvCxnSpPr>
              <a:cxnSpLocks/>
            </p:cNvCxnSpPr>
            <p:nvPr/>
          </p:nvCxnSpPr>
          <p:spPr>
            <a:xfrm>
              <a:off x="2910481" y="1182554"/>
              <a:ext cx="6420207" cy="0"/>
            </a:xfrm>
            <a:prstGeom prst="line">
              <a:avLst/>
            </a:prstGeom>
            <a:ln w="12700">
              <a:solidFill>
                <a:srgbClr val="68C9BF"/>
              </a:solidFill>
              <a:prstDash val="sysDot"/>
            </a:ln>
          </p:spPr>
          <p:style>
            <a:lnRef idx="1">
              <a:schemeClr val="accent1"/>
            </a:lnRef>
            <a:fillRef idx="0">
              <a:schemeClr val="accent1"/>
            </a:fillRef>
            <a:effectRef idx="0">
              <a:schemeClr val="accent1"/>
            </a:effectRef>
            <a:fontRef idx="minor">
              <a:schemeClr val="tx1"/>
            </a:fontRef>
          </p:style>
        </p:cxnSp>
      </p:grpSp>
      <p:pic>
        <p:nvPicPr>
          <p:cNvPr id="1026" name="Picture 2" descr="4 phút tìm hiểu kiến thức cơ bản của Vuejs"/>
          <p:cNvPicPr>
            <a:picLocks noChangeAspect="1" noChangeArrowheads="1"/>
          </p:cNvPicPr>
          <p:nvPr/>
        </p:nvPicPr>
        <p:blipFill rotWithShape="1">
          <a:blip r:embed="rId3">
            <a:extLst>
              <a:ext uri="{28A0092B-C50C-407E-A947-70E740481C1C}">
                <a14:useLocalDpi xmlns:a14="http://schemas.microsoft.com/office/drawing/2010/main" val="0"/>
              </a:ext>
            </a:extLst>
          </a:blip>
          <a:srcRect l="21433" r="22760"/>
          <a:stretch/>
        </p:blipFill>
        <p:spPr bwMode="auto">
          <a:xfrm>
            <a:off x="741412" y="2207570"/>
            <a:ext cx="2936631" cy="32146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hóa học lập trình C#.NET căn bản và nâng ca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9020" y="235743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timal Window's OS page file settings for SQL Server - IT Share NVP |  Sharing Make us Stronger| Phương Nguyễn IT | Viettechgrou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5660" y="2357436"/>
            <a:ext cx="2684584" cy="201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865996"/>
      </p:ext>
    </p:extLst>
  </p:cSld>
  <p:clrMapOvr>
    <a:masterClrMapping/>
  </p:clrMapOvr>
  <mc:AlternateContent xmlns:mc="http://schemas.openxmlformats.org/markup-compatibility/2006" xmlns:p14="http://schemas.microsoft.com/office/powerpoint/2010/main">
    <mc:Choice Requires="p14">
      <p:transition spd="slow" p14:dur="900" advTm="1000">
        <p14:warp dir="in"/>
      </p:transition>
    </mc:Choice>
    <mc:Fallback xmlns="">
      <p:transition advTm="1000" spd="slow">
        <p:fade/>
      </p:transition>
    </mc:Fallback>
  </mc:AlternateContent>
  <p:timing>
    <p:tnLst>
      <p:par>
        <p:cTn id="1" dur="indefinite" restart="never" nodeType="tmRoot"/>
      </p:par>
    </p:tnLst>
  </p:timing>
</p:sld>
</file>

<file path=ppt/theme/theme1.xml><?xml version="1.0" encoding="utf-8"?>
<a:theme xmlns:a="http://schemas.openxmlformats.org/drawingml/2006/main" n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TotalTime>
  <Words>634</Words>
  <Application>Microsoft Office PowerPoint</Application>
  <PresentationFormat>Widescreen</PresentationFormat>
  <Paragraphs>80</Paragraphs>
  <Slides>16</Slides>
  <Notes>16</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宋体</vt:lpstr>
      <vt:lpstr>Arial</vt:lpstr>
      <vt:lpstr>Calibri</vt:lpstr>
      <vt:lpstr>等线</vt:lpstr>
      <vt:lpstr>等线 Light</vt:lpstr>
      <vt:lpstr>Montserrat SemiBold</vt:lpstr>
      <vt:lpstr>Times New Roman</vt:lpstr>
      <vt:lpstr>字魂35号-经典雅黑</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lzjljlc</dc:creator>
  <cp:lastModifiedBy>điền nguyễn</cp:lastModifiedBy>
  <cp:revision>303</cp:revision>
  <dcterms:created xsi:type="dcterms:W3CDTF">2018-02-23T07:21:57Z</dcterms:created>
  <dcterms:modified xsi:type="dcterms:W3CDTF">2024-05-23T18:07:13Z</dcterms:modified>
</cp:coreProperties>
</file>