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Ý TRUNG TOÀN" initials="LTT" lastIdx="1" clrIdx="0">
    <p:extLst>
      <p:ext uri="{19B8F6BF-5375-455C-9EA6-DF929625EA0E}">
        <p15:presenceInfo xmlns:p15="http://schemas.microsoft.com/office/powerpoint/2012/main" userId="LÝ TRUNG TOÀ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3T11:38:28.732" idx="1">
    <p:pos x="5788" y="701"/>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3BC55-0CED-4AB1-973F-20E239065153}" type="datetimeFigureOut">
              <a:rPr lang="vi-VN" smtClean="0"/>
              <a:t>23/11/2023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30FA5-D47A-4904-9AA4-7D5BBD24DBBF}" type="slidenum">
              <a:rPr lang="vi-VN" smtClean="0"/>
              <a:t>‹#›</a:t>
            </a:fld>
            <a:endParaRPr lang="vi-VN"/>
          </a:p>
        </p:txBody>
      </p:sp>
    </p:spTree>
    <p:extLst>
      <p:ext uri="{BB962C8B-B14F-4D97-AF65-F5344CB8AC3E}">
        <p14:creationId xmlns:p14="http://schemas.microsoft.com/office/powerpoint/2010/main" val="6621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325096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186717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593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358098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127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3581445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786742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381329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131693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99B4B-FE58-4F36-BB9C-9E2B0733EC94}"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243014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499B4B-FE58-4F36-BB9C-9E2B0733EC94}" type="datetimeFigureOut">
              <a:rPr lang="vi-VN" smtClean="0"/>
              <a:t>23/11/2023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16466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499B4B-FE58-4F36-BB9C-9E2B0733EC94}" type="datetimeFigureOut">
              <a:rPr lang="vi-VN" smtClean="0"/>
              <a:t>23/11/2023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86467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499B4B-FE58-4F36-BB9C-9E2B0733EC94}" type="datetimeFigureOut">
              <a:rPr lang="vi-VN" smtClean="0"/>
              <a:t>23/11/2023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180231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99B4B-FE58-4F36-BB9C-9E2B0733EC94}" type="datetimeFigureOut">
              <a:rPr lang="vi-VN" smtClean="0"/>
              <a:t>23/11/2023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350274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499B4B-FE58-4F36-BB9C-9E2B0733EC94}" type="datetimeFigureOut">
              <a:rPr lang="vi-VN" smtClean="0"/>
              <a:t>23/11/2023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268057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499B4B-FE58-4F36-BB9C-9E2B0733EC94}" type="datetimeFigureOut">
              <a:rPr lang="vi-VN" smtClean="0"/>
              <a:t>23/11/2023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ED679AD-683A-4CE9-85BE-629C478DCF6A}" type="slidenum">
              <a:rPr lang="vi-VN" smtClean="0"/>
              <a:t>‹#›</a:t>
            </a:fld>
            <a:endParaRPr lang="vi-VN"/>
          </a:p>
        </p:txBody>
      </p:sp>
    </p:spTree>
    <p:extLst>
      <p:ext uri="{BB962C8B-B14F-4D97-AF65-F5344CB8AC3E}">
        <p14:creationId xmlns:p14="http://schemas.microsoft.com/office/powerpoint/2010/main" val="170046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499B4B-FE58-4F36-BB9C-9E2B0733EC94}" type="datetimeFigureOut">
              <a:rPr lang="vi-VN" smtClean="0"/>
              <a:t>23/11/2023</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D679AD-683A-4CE9-85BE-629C478DCF6A}" type="slidenum">
              <a:rPr lang="vi-VN" smtClean="0"/>
              <a:t>‹#›</a:t>
            </a:fld>
            <a:endParaRPr lang="vi-VN"/>
          </a:p>
        </p:txBody>
      </p:sp>
    </p:spTree>
    <p:extLst>
      <p:ext uri="{BB962C8B-B14F-4D97-AF65-F5344CB8AC3E}">
        <p14:creationId xmlns:p14="http://schemas.microsoft.com/office/powerpoint/2010/main" val="110507585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notifications"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forwindows.or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ithub.com/n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65524"/>
            <a:ext cx="9144000" cy="2387600"/>
          </a:xfrm>
        </p:spPr>
        <p:txBody>
          <a:bodyPr>
            <a:normAutofit fontScale="90000"/>
          </a:bodyPr>
          <a:lstStyle/>
          <a:p>
            <a:pPr algn="ctr"/>
            <a:r>
              <a:rPr lang="LID9216" b="1" dirty="0" smtClean="0">
                <a:solidFill>
                  <a:schemeClr val="accent2"/>
                </a:solidFill>
              </a:rPr>
              <a:t>Giới thiệu và cách sử dụng </a:t>
            </a:r>
            <a:r>
              <a:rPr lang="vi-VN" b="1" dirty="0" smtClean="0">
                <a:solidFill>
                  <a:schemeClr val="accent3"/>
                </a:solidFill>
                <a:latin typeface="Calibri Light" panose="020F0302020204030204" pitchFamily="34" charset="0"/>
                <a:ea typeface="Calibri Light" panose="020F0302020204030204" pitchFamily="34" charset="0"/>
                <a:cs typeface="Calibri Light" panose="020F0302020204030204" pitchFamily="34" charset="0"/>
              </a:rPr>
              <a:t>Git/GitHub</a:t>
            </a:r>
            <a:r>
              <a:rPr lang="vi-VN" b="1" dirty="0">
                <a:solidFill>
                  <a:schemeClr val="accent2"/>
                </a:solidFill>
              </a:rPr>
              <a:t/>
            </a:r>
            <a:br>
              <a:rPr lang="vi-VN" b="1" dirty="0">
                <a:solidFill>
                  <a:schemeClr val="accent2"/>
                </a:solidFill>
              </a:rPr>
            </a:br>
            <a:endParaRPr lang="vi-VN" b="1" dirty="0">
              <a:solidFill>
                <a:schemeClr val="accent2"/>
              </a:solidFill>
            </a:endParaRPr>
          </a:p>
        </p:txBody>
      </p:sp>
      <p:sp>
        <p:nvSpPr>
          <p:cNvPr id="3" name="Subtitle 2"/>
          <p:cNvSpPr>
            <a:spLocks noGrp="1"/>
          </p:cNvSpPr>
          <p:nvPr>
            <p:ph type="subTitle" idx="1"/>
          </p:nvPr>
        </p:nvSpPr>
        <p:spPr/>
        <p:txBody>
          <a:bodyPr/>
          <a:lstStyle/>
          <a:p>
            <a:r>
              <a:rPr lang="LID9216" dirty="0" smtClean="0"/>
              <a:t> </a:t>
            </a:r>
            <a:endParaRPr lang="vi-VN" dirty="0"/>
          </a:p>
        </p:txBody>
      </p:sp>
      <p:sp>
        <p:nvSpPr>
          <p:cNvPr id="4" name="Rectangle 3"/>
          <p:cNvSpPr/>
          <p:nvPr/>
        </p:nvSpPr>
        <p:spPr>
          <a:xfrm>
            <a:off x="6438384" y="1485873"/>
            <a:ext cx="184731" cy="369332"/>
          </a:xfrm>
          <a:prstGeom prst="rect">
            <a:avLst/>
          </a:prstGeom>
        </p:spPr>
        <p:txBody>
          <a:bodyPr wrap="none">
            <a:spAutoFit/>
          </a:bodyPr>
          <a:lstStyle/>
          <a:p>
            <a:endParaRPr lang="vi-VN" dirty="0"/>
          </a:p>
        </p:txBody>
      </p:sp>
    </p:spTree>
    <p:extLst>
      <p:ext uri="{BB962C8B-B14F-4D97-AF65-F5344CB8AC3E}">
        <p14:creationId xmlns:p14="http://schemas.microsoft.com/office/powerpoint/2010/main" val="2855726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295275"/>
            <a:ext cx="11514666" cy="6562724"/>
          </a:xfrm>
        </p:spPr>
        <p:txBody>
          <a:bodyPr/>
          <a:lstStyle/>
          <a:p>
            <a:pPr marL="0" indent="0">
              <a:buNone/>
            </a:pPr>
            <a:r>
              <a:rPr lang="vi-VN" b="1" i="1" dirty="0"/>
              <a:t>d. Clone repository</a:t>
            </a:r>
            <a:endParaRPr lang="vi-VN" dirty="0"/>
          </a:p>
          <a:p>
            <a:pPr>
              <a:buFont typeface="Wingdings" panose="05000000000000000000" pitchFamily="2" charset="2"/>
              <a:buChar char="q"/>
            </a:pPr>
            <a:r>
              <a:rPr lang="vi-VN" sz="1600" dirty="0"/>
              <a:t>Sao chép đường dẫn của repo vừa tạo</a:t>
            </a:r>
            <a:r>
              <a:rPr lang="vi-VN" sz="1600" dirty="0" smtClean="0"/>
              <a:t>.</a:t>
            </a:r>
          </a:p>
          <a:p>
            <a:pPr>
              <a:buFont typeface="Wingdings" panose="05000000000000000000" pitchFamily="2" charset="2"/>
              <a:buChar char="q"/>
            </a:pPr>
            <a:endParaRPr lang="vi-VN" dirty="0"/>
          </a:p>
          <a:p>
            <a:pPr>
              <a:buFont typeface="Wingdings" panose="05000000000000000000" pitchFamily="2" charset="2"/>
              <a:buChar char="q"/>
            </a:pPr>
            <a:endParaRPr lang="vi-VN" dirty="0" smtClean="0"/>
          </a:p>
          <a:p>
            <a:pPr>
              <a:buFont typeface="Wingdings" panose="05000000000000000000" pitchFamily="2" charset="2"/>
              <a:buChar char="q"/>
            </a:pPr>
            <a:endParaRPr lang="vi-VN" dirty="0"/>
          </a:p>
          <a:p>
            <a:pPr>
              <a:buFont typeface="Wingdings" panose="05000000000000000000" pitchFamily="2" charset="2"/>
              <a:buChar char="q"/>
            </a:pPr>
            <a:endParaRPr lang="vi-VN" sz="1600" dirty="0" smtClean="0"/>
          </a:p>
          <a:p>
            <a:pPr>
              <a:buFont typeface="Wingdings" panose="05000000000000000000" pitchFamily="2" charset="2"/>
              <a:buChar char="q"/>
            </a:pPr>
            <a:r>
              <a:rPr lang="vi-VN" sz="1600" dirty="0" smtClean="0"/>
              <a:t>Truy </a:t>
            </a:r>
            <a:r>
              <a:rPr lang="vi-VN" sz="1600" dirty="0"/>
              <a:t>cập vào thư mục muốn clone và gõ lệnh sau đây: </a:t>
            </a:r>
            <a:r>
              <a:rPr lang="vi-VN" sz="1600" b="1" dirty="0"/>
              <a:t>git clone &lt;url</a:t>
            </a:r>
            <a:r>
              <a:rPr lang="vi-VN" sz="1600" b="1" dirty="0" smtClean="0"/>
              <a:t>&gt;</a:t>
            </a:r>
          </a:p>
          <a:p>
            <a:pPr>
              <a:buFont typeface="Wingdings" panose="05000000000000000000" pitchFamily="2" charset="2"/>
              <a:buChar char="q"/>
            </a:pPr>
            <a:endParaRPr lang="vi-VN" sz="1600" b="1" dirty="0"/>
          </a:p>
          <a:p>
            <a:pPr>
              <a:buFont typeface="Wingdings" panose="05000000000000000000" pitchFamily="2" charset="2"/>
              <a:buChar char="q"/>
            </a:pPr>
            <a:endParaRPr lang="vi-VN" sz="1600" b="1" dirty="0" smtClean="0"/>
          </a:p>
          <a:p>
            <a:pPr>
              <a:buFont typeface="Wingdings" panose="05000000000000000000" pitchFamily="2" charset="2"/>
              <a:buChar char="q"/>
            </a:pPr>
            <a:endParaRPr lang="vi-VN" sz="1600" b="1" dirty="0"/>
          </a:p>
          <a:p>
            <a:pPr>
              <a:buFont typeface="Wingdings" panose="05000000000000000000" pitchFamily="2" charset="2"/>
              <a:buChar char="q"/>
            </a:pPr>
            <a:endParaRPr lang="vi-VN" sz="1600" dirty="0" smtClean="0"/>
          </a:p>
          <a:p>
            <a:pPr>
              <a:buFont typeface="Wingdings" panose="05000000000000000000" pitchFamily="2" charset="2"/>
              <a:buChar char="q"/>
            </a:pPr>
            <a:endParaRPr lang="vi-VN" sz="1600" dirty="0"/>
          </a:p>
          <a:p>
            <a:pPr>
              <a:buFont typeface="Wingdings" panose="05000000000000000000" pitchFamily="2" charset="2"/>
              <a:buChar char="q"/>
            </a:pPr>
            <a:r>
              <a:rPr lang="vi-VN" sz="1600" dirty="0" smtClean="0"/>
              <a:t>Khi </a:t>
            </a:r>
            <a:r>
              <a:rPr lang="vi-VN" sz="1600" dirty="0"/>
              <a:t>thấy hiện ra một thư mục có tên giống như tên của Repository là đã clone thành công.</a:t>
            </a:r>
          </a:p>
          <a:p>
            <a:pPr marL="0" indent="0">
              <a:buNone/>
            </a:pPr>
            <a:endParaRPr lang="vi-VN" sz="1600" dirty="0"/>
          </a:p>
          <a:p>
            <a:pPr marL="0" indent="0">
              <a:buNone/>
            </a:pPr>
            <a:endParaRPr lang="vi-VN" dirty="0"/>
          </a:p>
          <a:p>
            <a:pPr marL="0" indent="0">
              <a:buNone/>
            </a:pPr>
            <a:endParaRPr lang="vi-VN" dirty="0"/>
          </a:p>
        </p:txBody>
      </p:sp>
      <p:pic>
        <p:nvPicPr>
          <p:cNvPr id="5" name="Picture 4"/>
          <p:cNvPicPr>
            <a:picLocks noChangeAspect="1"/>
          </p:cNvPicPr>
          <p:nvPr/>
        </p:nvPicPr>
        <p:blipFill>
          <a:blip r:embed="rId2"/>
          <a:stretch>
            <a:fillRect/>
          </a:stretch>
        </p:blipFill>
        <p:spPr>
          <a:xfrm>
            <a:off x="1287550" y="1270000"/>
            <a:ext cx="7986452" cy="1013548"/>
          </a:xfrm>
          <a:prstGeom prst="rect">
            <a:avLst/>
          </a:prstGeom>
        </p:spPr>
      </p:pic>
      <p:pic>
        <p:nvPicPr>
          <p:cNvPr id="6" name="Picture 5"/>
          <p:cNvPicPr>
            <a:picLocks noChangeAspect="1"/>
          </p:cNvPicPr>
          <p:nvPr/>
        </p:nvPicPr>
        <p:blipFill>
          <a:blip r:embed="rId3"/>
          <a:stretch>
            <a:fillRect/>
          </a:stretch>
        </p:blipFill>
        <p:spPr>
          <a:xfrm>
            <a:off x="1287550" y="3212769"/>
            <a:ext cx="5400561" cy="727735"/>
          </a:xfrm>
          <a:prstGeom prst="rect">
            <a:avLst/>
          </a:prstGeom>
        </p:spPr>
      </p:pic>
      <p:pic>
        <p:nvPicPr>
          <p:cNvPr id="7" name="Picture 6"/>
          <p:cNvPicPr>
            <a:picLocks noChangeAspect="1"/>
          </p:cNvPicPr>
          <p:nvPr/>
        </p:nvPicPr>
        <p:blipFill>
          <a:blip r:embed="rId4"/>
          <a:stretch>
            <a:fillRect/>
          </a:stretch>
        </p:blipFill>
        <p:spPr>
          <a:xfrm>
            <a:off x="1287550" y="5474752"/>
            <a:ext cx="4456142" cy="874412"/>
          </a:xfrm>
          <a:prstGeom prst="rect">
            <a:avLst/>
          </a:prstGeom>
        </p:spPr>
      </p:pic>
    </p:spTree>
    <p:extLst>
      <p:ext uri="{BB962C8B-B14F-4D97-AF65-F5344CB8AC3E}">
        <p14:creationId xmlns:p14="http://schemas.microsoft.com/office/powerpoint/2010/main" val="1899671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209550"/>
            <a:ext cx="11514666" cy="6648449"/>
          </a:xfrm>
        </p:spPr>
        <p:txBody>
          <a:bodyPr/>
          <a:lstStyle/>
          <a:p>
            <a:r>
              <a:rPr lang="vi-VN" b="1" dirty="0"/>
              <a:t>Các thao tác trên Git</a:t>
            </a:r>
            <a:endParaRPr lang="vi-VN" dirty="0"/>
          </a:p>
          <a:p>
            <a:pPr marL="0" indent="0">
              <a:buNone/>
            </a:pPr>
            <a:r>
              <a:rPr lang="vi-VN" b="1" dirty="0" smtClean="0"/>
              <a:t>     </a:t>
            </a:r>
            <a:r>
              <a:rPr lang="vi-VN" sz="1600" b="1" dirty="0" smtClean="0"/>
              <a:t>Quy </a:t>
            </a:r>
            <a:r>
              <a:rPr lang="vi-VN" sz="1600" b="1" dirty="0"/>
              <a:t>trình đẩy code lên GitHub</a:t>
            </a:r>
            <a:endParaRPr lang="vi-VN" sz="1600" dirty="0"/>
          </a:p>
          <a:p>
            <a:pPr marL="0" indent="0">
              <a:buNone/>
            </a:pPr>
            <a:endParaRPr lang="vi-VN" dirty="0" smtClean="0"/>
          </a:p>
          <a:p>
            <a:pPr marL="0" indent="0">
              <a:buNone/>
            </a:pPr>
            <a:endParaRPr lang="vi-VN" dirty="0"/>
          </a:p>
          <a:p>
            <a:pPr marL="0" indent="0">
              <a:buNone/>
            </a:pPr>
            <a:endParaRPr lang="vi-VN" dirty="0" smtClean="0"/>
          </a:p>
          <a:p>
            <a:pPr marL="0" indent="0">
              <a:buNone/>
            </a:pPr>
            <a:endParaRPr lang="vi-VN" dirty="0"/>
          </a:p>
          <a:p>
            <a:pPr marL="0" indent="0">
              <a:buNone/>
            </a:pPr>
            <a:endParaRPr lang="vi-VN" dirty="0" smtClean="0"/>
          </a:p>
          <a:p>
            <a:pPr marL="0" indent="0">
              <a:buNone/>
            </a:pPr>
            <a:endParaRPr lang="vi-VN" dirty="0"/>
          </a:p>
          <a:p>
            <a:pPr marL="0" indent="0">
              <a:buNone/>
            </a:pPr>
            <a:endParaRPr lang="vi-VN" dirty="0" smtClean="0"/>
          </a:p>
          <a:p>
            <a:pPr>
              <a:buFont typeface="Wingdings" panose="05000000000000000000" pitchFamily="2" charset="2"/>
              <a:buChar char="§"/>
            </a:pPr>
            <a:r>
              <a:rPr lang="vi-VN" sz="1600" dirty="0"/>
              <a:t>Khi đã clone xong một Repository, ta có thể code trực tiếp tại thư mục đã clone</a:t>
            </a:r>
          </a:p>
          <a:p>
            <a:pPr>
              <a:buFont typeface="Wingdings" panose="05000000000000000000" pitchFamily="2" charset="2"/>
              <a:buChar char="§"/>
            </a:pPr>
            <a:r>
              <a:rPr lang="vi-VN" sz="1600" dirty="0"/>
              <a:t>Khi muốn thực hiện đẩy code lên GitHub ta sẽ thực hiện các lệnh sau:</a:t>
            </a:r>
          </a:p>
          <a:p>
            <a:pPr marL="457200" lvl="1" indent="0">
              <a:buNone/>
            </a:pPr>
            <a:r>
              <a:rPr lang="vi-VN" b="1" dirty="0"/>
              <a:t>git add . </a:t>
            </a:r>
            <a:r>
              <a:rPr lang="vi-VN" dirty="0"/>
              <a:t>để thêm toàn bộ các file, folder vào git trên local:</a:t>
            </a:r>
            <a:br>
              <a:rPr lang="vi-VN" dirty="0"/>
            </a:br>
            <a:r>
              <a:rPr lang="vi-VN" dirty="0"/>
              <a:t>Ta code trực tiếp trong thư mục đã clone về (ở đây là </a:t>
            </a:r>
            <a:r>
              <a:rPr lang="vi-VN" b="1" dirty="0" smtClean="0"/>
              <a:t>Nh-m-16</a:t>
            </a:r>
            <a:r>
              <a:rPr lang="vi-VN" dirty="0"/>
              <a:t> trong ví dụ trước). </a:t>
            </a:r>
            <a:r>
              <a:rPr lang="vi-VN" dirty="0" smtClean="0"/>
              <a:t>Giả </a:t>
            </a:r>
            <a:r>
              <a:rPr lang="vi-VN" dirty="0"/>
              <a:t>sử ta có cấu trúc của một dự án như sau và muốn đưa lên Git.</a:t>
            </a:r>
          </a:p>
          <a:p>
            <a:pPr marL="0" indent="0">
              <a:buNone/>
            </a:pPr>
            <a:endParaRPr lang="vi-VN" dirty="0" smtClean="0"/>
          </a:p>
        </p:txBody>
      </p:sp>
      <p:pic>
        <p:nvPicPr>
          <p:cNvPr id="4" name="Picture 3"/>
          <p:cNvPicPr>
            <a:picLocks noChangeAspect="1"/>
          </p:cNvPicPr>
          <p:nvPr/>
        </p:nvPicPr>
        <p:blipFill>
          <a:blip r:embed="rId2"/>
          <a:stretch>
            <a:fillRect/>
          </a:stretch>
        </p:blipFill>
        <p:spPr>
          <a:xfrm>
            <a:off x="1628522" y="1270000"/>
            <a:ext cx="5829805" cy="2446232"/>
          </a:xfrm>
          <a:prstGeom prst="rect">
            <a:avLst/>
          </a:prstGeom>
        </p:spPr>
      </p:pic>
      <p:pic>
        <p:nvPicPr>
          <p:cNvPr id="5" name="Picture 4"/>
          <p:cNvPicPr>
            <a:picLocks noChangeAspect="1"/>
          </p:cNvPicPr>
          <p:nvPr/>
        </p:nvPicPr>
        <p:blipFill>
          <a:blip r:embed="rId3"/>
          <a:stretch>
            <a:fillRect/>
          </a:stretch>
        </p:blipFill>
        <p:spPr>
          <a:xfrm>
            <a:off x="1628522" y="5615465"/>
            <a:ext cx="2876653" cy="1011468"/>
          </a:xfrm>
          <a:prstGeom prst="rect">
            <a:avLst/>
          </a:prstGeom>
        </p:spPr>
      </p:pic>
    </p:spTree>
    <p:extLst>
      <p:ext uri="{BB962C8B-B14F-4D97-AF65-F5344CB8AC3E}">
        <p14:creationId xmlns:p14="http://schemas.microsoft.com/office/powerpoint/2010/main" val="2172831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209550"/>
            <a:ext cx="11514666" cy="6648450"/>
          </a:xfrm>
        </p:spPr>
        <p:txBody>
          <a:bodyPr>
            <a:normAutofit/>
          </a:bodyPr>
          <a:lstStyle/>
          <a:p>
            <a:pPr marL="0" indent="0">
              <a:buNone/>
            </a:pPr>
            <a:r>
              <a:rPr lang="vi-VN" sz="1600" dirty="0"/>
              <a:t>Ta thực hiện lệnh: </a:t>
            </a:r>
            <a:r>
              <a:rPr lang="vi-VN" sz="1600" b="1" dirty="0"/>
              <a:t>git add </a:t>
            </a:r>
            <a:r>
              <a:rPr lang="vi-VN" sz="1600" b="1" dirty="0" smtClean="0"/>
              <a:t>.</a:t>
            </a:r>
          </a:p>
          <a:p>
            <a:pPr marL="0" indent="0">
              <a:buNone/>
            </a:pPr>
            <a:endParaRPr lang="vi-VN" sz="1600" b="1" dirty="0"/>
          </a:p>
          <a:p>
            <a:pPr marL="0" indent="0">
              <a:buNone/>
            </a:pPr>
            <a:endParaRPr lang="vi-VN" sz="1600" b="1" dirty="0" smtClean="0"/>
          </a:p>
          <a:p>
            <a:pPr marL="0" indent="0">
              <a:buNone/>
            </a:pPr>
            <a:endParaRPr lang="vi-VN" sz="1600" b="1" dirty="0"/>
          </a:p>
          <a:p>
            <a:pPr marL="0" indent="0">
              <a:buNone/>
            </a:pPr>
            <a:r>
              <a:rPr lang="vi-VN" sz="1600" b="1" dirty="0"/>
              <a:t>git commit –m “&lt;mô tả&gt;” </a:t>
            </a:r>
            <a:r>
              <a:rPr lang="vi-VN" sz="1600" dirty="0"/>
              <a:t>để thực hiện một thay đổi trên git.Sau đó, ta cần phải lưu lại lần chỉnh sửa code của mình, thao tác này được gọi là commit code.</a:t>
            </a:r>
            <a:br>
              <a:rPr lang="vi-VN" sz="1600" dirty="0"/>
            </a:br>
            <a:r>
              <a:rPr lang="vi-VN" sz="1600" dirty="0"/>
              <a:t>Ta gõ lệnh sau: </a:t>
            </a:r>
            <a:r>
              <a:rPr lang="vi-VN" sz="1600" b="1" dirty="0"/>
              <a:t>git commit –m ”&lt;m&gt;”. </a:t>
            </a:r>
            <a:r>
              <a:rPr lang="vi-VN" sz="1600" dirty="0"/>
              <a:t>Với </a:t>
            </a:r>
            <a:r>
              <a:rPr lang="vi-VN" sz="1600" b="1" dirty="0"/>
              <a:t>&lt;m&gt;</a:t>
            </a:r>
            <a:r>
              <a:rPr lang="vi-VN" sz="1600" dirty="0"/>
              <a:t> là thông tin thay đổi để tương lai dễ nhận biết và các thành viên trong team hiểu được việc làm đó là gì</a:t>
            </a:r>
            <a:r>
              <a:rPr lang="vi-VN" sz="1600" dirty="0" smtClean="0"/>
              <a:t>.</a:t>
            </a:r>
          </a:p>
          <a:p>
            <a:pPr marL="0" indent="0">
              <a:buNone/>
            </a:pPr>
            <a:endParaRPr lang="vi-VN" sz="1600" dirty="0"/>
          </a:p>
          <a:p>
            <a:pPr marL="0" indent="0">
              <a:buNone/>
            </a:pPr>
            <a:endParaRPr lang="vi-VN" sz="1600" dirty="0" smtClean="0"/>
          </a:p>
          <a:p>
            <a:pPr marL="0" indent="0">
              <a:buNone/>
            </a:pPr>
            <a:endParaRPr lang="vi-VN" sz="1600" dirty="0"/>
          </a:p>
          <a:p>
            <a:pPr marL="0" indent="0">
              <a:buNone/>
            </a:pPr>
            <a:endParaRPr lang="vi-VN" sz="1600" dirty="0" smtClean="0"/>
          </a:p>
          <a:p>
            <a:pPr marL="0" indent="0">
              <a:buNone/>
            </a:pPr>
            <a:r>
              <a:rPr lang="vi-VN" sz="1600" dirty="0"/>
              <a:t>Kết quả:</a:t>
            </a:r>
          </a:p>
          <a:p>
            <a:pPr marL="0" indent="0">
              <a:buNone/>
            </a:pPr>
            <a:endParaRPr lang="vi-VN" sz="1600" dirty="0"/>
          </a:p>
        </p:txBody>
      </p:sp>
      <p:pic>
        <p:nvPicPr>
          <p:cNvPr id="4" name="Picture 3"/>
          <p:cNvPicPr>
            <a:picLocks noChangeAspect="1"/>
          </p:cNvPicPr>
          <p:nvPr/>
        </p:nvPicPr>
        <p:blipFill>
          <a:blip r:embed="rId2"/>
          <a:stretch>
            <a:fillRect/>
          </a:stretch>
        </p:blipFill>
        <p:spPr>
          <a:xfrm>
            <a:off x="1476196" y="748641"/>
            <a:ext cx="5824652" cy="765834"/>
          </a:xfrm>
          <a:prstGeom prst="rect">
            <a:avLst/>
          </a:prstGeom>
        </p:spPr>
      </p:pic>
      <p:pic>
        <p:nvPicPr>
          <p:cNvPr id="5" name="Picture 4"/>
          <p:cNvPicPr>
            <a:picLocks noChangeAspect="1"/>
          </p:cNvPicPr>
          <p:nvPr/>
        </p:nvPicPr>
        <p:blipFill>
          <a:blip r:embed="rId3"/>
          <a:stretch>
            <a:fillRect/>
          </a:stretch>
        </p:blipFill>
        <p:spPr>
          <a:xfrm>
            <a:off x="1263196" y="2916524"/>
            <a:ext cx="6250651" cy="1064926"/>
          </a:xfrm>
          <a:prstGeom prst="rect">
            <a:avLst/>
          </a:prstGeom>
        </p:spPr>
      </p:pic>
      <p:pic>
        <p:nvPicPr>
          <p:cNvPr id="6" name="Picture 5"/>
          <p:cNvPicPr>
            <a:picLocks noChangeAspect="1"/>
          </p:cNvPicPr>
          <p:nvPr/>
        </p:nvPicPr>
        <p:blipFill>
          <a:blip r:embed="rId4"/>
          <a:stretch>
            <a:fillRect/>
          </a:stretch>
        </p:blipFill>
        <p:spPr>
          <a:xfrm>
            <a:off x="1811481" y="4880544"/>
            <a:ext cx="4016088" cy="1516511"/>
          </a:xfrm>
          <a:prstGeom prst="rect">
            <a:avLst/>
          </a:prstGeom>
        </p:spPr>
      </p:pic>
    </p:spTree>
    <p:extLst>
      <p:ext uri="{BB962C8B-B14F-4D97-AF65-F5344CB8AC3E}">
        <p14:creationId xmlns:p14="http://schemas.microsoft.com/office/powerpoint/2010/main" val="602025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0"/>
            <a:ext cx="11514666" cy="6857999"/>
          </a:xfrm>
        </p:spPr>
        <p:txBody>
          <a:bodyPr>
            <a:normAutofit/>
          </a:bodyPr>
          <a:lstStyle/>
          <a:p>
            <a:pPr marL="0" indent="0">
              <a:buNone/>
            </a:pPr>
            <a:endParaRPr lang="vi-VN" sz="1600" b="1" dirty="0" smtClean="0"/>
          </a:p>
          <a:p>
            <a:pPr marL="0" indent="0">
              <a:buNone/>
            </a:pPr>
            <a:r>
              <a:rPr lang="vi-VN" sz="1600" b="1" dirty="0" smtClean="0"/>
              <a:t>git </a:t>
            </a:r>
            <a:r>
              <a:rPr lang="vi-VN" sz="1600" b="1" dirty="0"/>
              <a:t>push </a:t>
            </a:r>
            <a:r>
              <a:rPr lang="vi-VN" sz="1600" dirty="0"/>
              <a:t>để đẩy code lên nhánh chính (</a:t>
            </a:r>
            <a:r>
              <a:rPr lang="vi-VN" sz="1600" b="1" i="1" dirty="0"/>
              <a:t>main</a:t>
            </a:r>
            <a:r>
              <a:rPr lang="vi-VN" sz="1600" i="1" dirty="0"/>
              <a:t> hoặc </a:t>
            </a:r>
            <a:r>
              <a:rPr lang="vi-VN" sz="1600" b="1" i="1" dirty="0"/>
              <a:t>master</a:t>
            </a:r>
            <a:r>
              <a:rPr lang="vi-VN" sz="1600" dirty="0"/>
              <a:t>).</a:t>
            </a:r>
            <a:br>
              <a:rPr lang="vi-VN" sz="1600" dirty="0"/>
            </a:br>
            <a:r>
              <a:rPr lang="vi-VN" sz="1600" dirty="0"/>
              <a:t>Sau khi hoàn tất việc lập trình và commit tại local, ta sẽ đẩy code lên GitHub với </a:t>
            </a:r>
            <a:r>
              <a:rPr lang="vi-VN" sz="1600" dirty="0" smtClean="0"/>
              <a:t>thaotác </a:t>
            </a:r>
            <a:r>
              <a:rPr lang="vi-VN" sz="1600" dirty="0"/>
              <a:t>push. Ta gõ tiếp lệnh </a:t>
            </a:r>
            <a:r>
              <a:rPr lang="vi-VN" sz="1600" dirty="0" smtClean="0"/>
              <a:t>git </a:t>
            </a:r>
            <a:r>
              <a:rPr lang="vi-VN" sz="1600" dirty="0"/>
              <a:t>push: </a:t>
            </a:r>
            <a:r>
              <a:rPr lang="vi-VN" sz="1600" b="1" dirty="0"/>
              <a:t>git push</a:t>
            </a:r>
            <a:r>
              <a:rPr lang="vi-VN" sz="1600" b="1" dirty="0" smtClean="0"/>
              <a:t>.</a:t>
            </a:r>
          </a:p>
          <a:p>
            <a:pPr marL="0" indent="0">
              <a:buNone/>
            </a:pPr>
            <a:endParaRPr lang="vi-VN" sz="1600" b="1" dirty="0"/>
          </a:p>
          <a:p>
            <a:pPr marL="0" indent="0">
              <a:buNone/>
            </a:pPr>
            <a:endParaRPr lang="vi-VN" sz="1600" b="1" dirty="0" smtClean="0"/>
          </a:p>
          <a:p>
            <a:pPr marL="0" indent="0">
              <a:buNone/>
            </a:pPr>
            <a:endParaRPr lang="vi-VN" sz="1600" b="1" dirty="0"/>
          </a:p>
          <a:p>
            <a:pPr marL="0" indent="0">
              <a:buNone/>
            </a:pPr>
            <a:r>
              <a:rPr lang="vi-VN" sz="1600" dirty="0"/>
              <a:t>Kết quả:</a:t>
            </a:r>
            <a:endParaRPr lang="vi-VN" sz="1600" b="1" dirty="0"/>
          </a:p>
        </p:txBody>
      </p:sp>
      <p:pic>
        <p:nvPicPr>
          <p:cNvPr id="4" name="Picture 3"/>
          <p:cNvPicPr>
            <a:picLocks noChangeAspect="1"/>
          </p:cNvPicPr>
          <p:nvPr/>
        </p:nvPicPr>
        <p:blipFill>
          <a:blip r:embed="rId2"/>
          <a:stretch>
            <a:fillRect/>
          </a:stretch>
        </p:blipFill>
        <p:spPr>
          <a:xfrm>
            <a:off x="1714323" y="1164521"/>
            <a:ext cx="5874627" cy="1131003"/>
          </a:xfrm>
          <a:prstGeom prst="rect">
            <a:avLst/>
          </a:prstGeom>
        </p:spPr>
      </p:pic>
      <p:pic>
        <p:nvPicPr>
          <p:cNvPr id="5" name="Picture 4"/>
          <p:cNvPicPr>
            <a:picLocks noChangeAspect="1"/>
          </p:cNvPicPr>
          <p:nvPr/>
        </p:nvPicPr>
        <p:blipFill>
          <a:blip r:embed="rId3"/>
          <a:stretch>
            <a:fillRect/>
          </a:stretch>
        </p:blipFill>
        <p:spPr>
          <a:xfrm>
            <a:off x="1714323" y="3030729"/>
            <a:ext cx="6264183" cy="2911092"/>
          </a:xfrm>
          <a:prstGeom prst="rect">
            <a:avLst/>
          </a:prstGeom>
        </p:spPr>
      </p:pic>
    </p:spTree>
    <p:extLst>
      <p:ext uri="{BB962C8B-B14F-4D97-AF65-F5344CB8AC3E}">
        <p14:creationId xmlns:p14="http://schemas.microsoft.com/office/powerpoint/2010/main" val="31136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vi-VN" dirty="0"/>
          </a:p>
        </p:txBody>
      </p:sp>
      <p:sp>
        <p:nvSpPr>
          <p:cNvPr id="3" name="Content Placeholder 2"/>
          <p:cNvSpPr>
            <a:spLocks noGrp="1"/>
          </p:cNvSpPr>
          <p:nvPr>
            <p:ph idx="1"/>
          </p:nvPr>
        </p:nvSpPr>
        <p:spPr>
          <a:xfrm>
            <a:off x="677334" y="247650"/>
            <a:ext cx="11514666" cy="6610349"/>
          </a:xfrm>
        </p:spPr>
        <p:txBody>
          <a:bodyPr>
            <a:normAutofit/>
          </a:bodyPr>
          <a:lstStyle/>
          <a:p>
            <a:pPr marL="0" indent="0">
              <a:buNone/>
            </a:pPr>
            <a:r>
              <a:rPr lang="vi-VN" sz="1600" dirty="0"/>
              <a:t>Khi thực hiện xong 3 thao tác trên, các thay đổi tại máy của ta sẽ được cập nhật trên GitHub</a:t>
            </a:r>
            <a:r>
              <a:rPr lang="vi-VN" sz="1600" dirty="0" smtClean="0"/>
              <a:t>.</a:t>
            </a:r>
          </a:p>
          <a:p>
            <a:pPr marL="0" indent="0">
              <a:buNone/>
            </a:pPr>
            <a:endParaRPr lang="vi-VN" sz="1600" dirty="0"/>
          </a:p>
          <a:p>
            <a:pPr marL="0" indent="0">
              <a:buNone/>
            </a:pPr>
            <a:endParaRPr lang="vi-VN" sz="1600" dirty="0" smtClean="0"/>
          </a:p>
          <a:p>
            <a:pPr marL="0" indent="0">
              <a:buNone/>
            </a:pPr>
            <a:endParaRPr lang="vi-VN" sz="1600" dirty="0"/>
          </a:p>
          <a:p>
            <a:pPr marL="0" indent="0">
              <a:buNone/>
            </a:pPr>
            <a:endParaRPr lang="vi-VN" sz="1600" dirty="0" smtClean="0"/>
          </a:p>
          <a:p>
            <a:pPr marL="0" indent="0">
              <a:buNone/>
            </a:pPr>
            <a:endParaRPr lang="vi-VN" sz="1600" dirty="0"/>
          </a:p>
          <a:p>
            <a:pPr marL="0" indent="0">
              <a:buNone/>
            </a:pPr>
            <a:endParaRPr lang="vi-VN" sz="1600" dirty="0"/>
          </a:p>
          <a:p>
            <a:r>
              <a:rPr lang="vi-VN" sz="1600" b="1" dirty="0"/>
              <a:t>Undo khi có commit sai</a:t>
            </a:r>
            <a:endParaRPr lang="vi-VN" sz="1600" dirty="0"/>
          </a:p>
          <a:p>
            <a:r>
              <a:rPr lang="vi-VN" sz="1600" dirty="0"/>
              <a:t>Ta đã biết làm sao để lưu một lịch sử thay đổi (</a:t>
            </a:r>
            <a:r>
              <a:rPr lang="vi-VN" sz="1600" i="1" dirty="0"/>
              <a:t>commit</a:t>
            </a:r>
            <a:r>
              <a:rPr lang="vi-VN" sz="1600" dirty="0"/>
              <a:t>) trong repo.</a:t>
            </a:r>
          </a:p>
          <a:p>
            <a:pPr>
              <a:buFont typeface="Wingdings" panose="05000000000000000000" pitchFamily="2" charset="2"/>
              <a:buChar char="§"/>
            </a:pPr>
            <a:r>
              <a:rPr lang="vi-VN" sz="1600" dirty="0"/>
              <a:t>Trên thực tế sẽ có một vài trường hợp ta commit nhầm và muốn trở lại lần commit trước đó.</a:t>
            </a:r>
          </a:p>
          <a:p>
            <a:pPr>
              <a:buFont typeface="Wingdings" panose="05000000000000000000" pitchFamily="2" charset="2"/>
              <a:buChar char="§"/>
            </a:pPr>
            <a:r>
              <a:rPr lang="vi-VN" sz="1600" dirty="0"/>
              <a:t>Git hỗ trợ ta 2 lệnh sau để thực hiện thao tác đó: </a:t>
            </a:r>
            <a:r>
              <a:rPr lang="vi-VN" sz="1600" b="1" dirty="0"/>
              <a:t>git reset và git reverse</a:t>
            </a:r>
            <a:r>
              <a:rPr lang="vi-VN" sz="1600" dirty="0"/>
              <a:t>.</a:t>
            </a:r>
          </a:p>
          <a:p>
            <a:r>
              <a:rPr lang="vi-VN" sz="1600" b="1" i="1" dirty="0"/>
              <a:t>a. git reset</a:t>
            </a:r>
            <a:endParaRPr lang="vi-VN" sz="1600" dirty="0"/>
          </a:p>
          <a:p>
            <a:pPr>
              <a:buFont typeface="Wingdings" panose="05000000000000000000" pitchFamily="2" charset="2"/>
              <a:buChar char="§"/>
            </a:pPr>
            <a:r>
              <a:rPr lang="vi-VN" sz="1600" b="1" dirty="0" smtClean="0"/>
              <a:t>  git </a:t>
            </a:r>
            <a:r>
              <a:rPr lang="vi-VN" sz="1600" b="1" dirty="0"/>
              <a:t>reset</a:t>
            </a:r>
            <a:r>
              <a:rPr lang="vi-VN" sz="1600" dirty="0"/>
              <a:t> được dùng để quay về một điểm commit nào đó, đồng thời xóa lịch sử của các commit trước </a:t>
            </a:r>
            <a:r>
              <a:rPr lang="vi-VN" sz="1600" dirty="0" smtClean="0"/>
              <a:t>nó</a:t>
            </a:r>
          </a:p>
          <a:p>
            <a:r>
              <a:rPr lang="vi-VN" sz="1600" b="1" i="1" dirty="0"/>
              <a:t>b. git revert</a:t>
            </a:r>
            <a:endParaRPr lang="vi-VN" sz="1600" dirty="0"/>
          </a:p>
          <a:p>
            <a:pPr>
              <a:buFont typeface="Wingdings" panose="05000000000000000000" pitchFamily="2" charset="2"/>
              <a:buChar char="§"/>
            </a:pPr>
            <a:r>
              <a:rPr lang="vi-VN" sz="1600" b="1" dirty="0" smtClean="0"/>
              <a:t>  git </a:t>
            </a:r>
            <a:r>
              <a:rPr lang="vi-VN" sz="1600" b="1" dirty="0"/>
              <a:t>revert</a:t>
            </a:r>
            <a:r>
              <a:rPr lang="vi-VN" sz="1600" dirty="0"/>
              <a:t> không làm mất các commit. Thay vào đó sẽ tạo thêm commit mới, có nội dung giống hệt với commit bạn </a:t>
            </a:r>
            <a:r>
              <a:rPr lang="vi-VN" sz="1600" dirty="0" smtClean="0"/>
              <a:t>     muốn </a:t>
            </a:r>
            <a:r>
              <a:rPr lang="vi-VN" sz="1600" dirty="0"/>
              <a:t>quay trở về</a:t>
            </a:r>
            <a:r>
              <a:rPr lang="vi-VN" sz="1600" dirty="0" smtClean="0"/>
              <a:t>.</a:t>
            </a:r>
            <a:endParaRPr lang="vi-VN" sz="1600" dirty="0"/>
          </a:p>
        </p:txBody>
      </p:sp>
      <p:pic>
        <p:nvPicPr>
          <p:cNvPr id="4" name="Picture 3"/>
          <p:cNvPicPr>
            <a:picLocks noChangeAspect="1"/>
          </p:cNvPicPr>
          <p:nvPr/>
        </p:nvPicPr>
        <p:blipFill>
          <a:blip r:embed="rId2"/>
          <a:stretch>
            <a:fillRect/>
          </a:stretch>
        </p:blipFill>
        <p:spPr>
          <a:xfrm>
            <a:off x="2173265" y="609599"/>
            <a:ext cx="6056336" cy="2181357"/>
          </a:xfrm>
          <a:prstGeom prst="rect">
            <a:avLst/>
          </a:prstGeom>
        </p:spPr>
      </p:pic>
    </p:spTree>
    <p:extLst>
      <p:ext uri="{BB962C8B-B14F-4D97-AF65-F5344CB8AC3E}">
        <p14:creationId xmlns:p14="http://schemas.microsoft.com/office/powerpoint/2010/main" val="2233923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609600"/>
            <a:ext cx="11514666" cy="6248399"/>
          </a:xfrm>
        </p:spPr>
        <p:txBody>
          <a:bodyPr/>
          <a:lstStyle/>
          <a:p>
            <a:r>
              <a:rPr lang="vi-VN" b="1" dirty="0"/>
              <a:t>Thêm thành viên vào </a:t>
            </a:r>
            <a:r>
              <a:rPr lang="vi-VN" b="1" dirty="0" smtClean="0"/>
              <a:t>Repo:</a:t>
            </a:r>
            <a:r>
              <a:rPr lang="vi-VN" dirty="0"/>
              <a:t/>
            </a:r>
            <a:br>
              <a:rPr lang="vi-VN" dirty="0"/>
            </a:br>
            <a:r>
              <a:rPr lang="vi-VN" b="1" dirty="0" smtClean="0"/>
              <a:t>Step </a:t>
            </a:r>
            <a:r>
              <a:rPr lang="vi-VN" b="1" dirty="0"/>
              <a:t>1</a:t>
            </a:r>
            <a:r>
              <a:rPr lang="vi-VN" dirty="0"/>
              <a:t>: Vào </a:t>
            </a:r>
            <a:r>
              <a:rPr lang="vi-VN" b="1" dirty="0"/>
              <a:t>Setting</a:t>
            </a:r>
            <a:r>
              <a:rPr lang="vi-VN" dirty="0"/>
              <a:t> à </a:t>
            </a:r>
            <a:r>
              <a:rPr lang="vi-VN" b="1" dirty="0"/>
              <a:t>Collaborator</a:t>
            </a:r>
            <a:r>
              <a:rPr lang="vi-VN" dirty="0"/>
              <a:t> à </a:t>
            </a:r>
            <a:r>
              <a:rPr lang="vi-VN" b="1" dirty="0"/>
              <a:t>Add people.</a:t>
            </a:r>
            <a:endParaRPr lang="vi-VN" dirty="0"/>
          </a:p>
          <a:p>
            <a:endParaRPr lang="vi-VN" dirty="0"/>
          </a:p>
        </p:txBody>
      </p:sp>
      <p:pic>
        <p:nvPicPr>
          <p:cNvPr id="9" name="Picture 8"/>
          <p:cNvPicPr>
            <a:picLocks noChangeAspect="1"/>
          </p:cNvPicPr>
          <p:nvPr/>
        </p:nvPicPr>
        <p:blipFill>
          <a:blip r:embed="rId2"/>
          <a:stretch>
            <a:fillRect/>
          </a:stretch>
        </p:blipFill>
        <p:spPr>
          <a:xfrm>
            <a:off x="677334" y="1541454"/>
            <a:ext cx="8449762" cy="4006492"/>
          </a:xfrm>
          <a:prstGeom prst="rect">
            <a:avLst/>
          </a:prstGeom>
        </p:spPr>
      </p:pic>
    </p:spTree>
    <p:extLst>
      <p:ext uri="{BB962C8B-B14F-4D97-AF65-F5344CB8AC3E}">
        <p14:creationId xmlns:p14="http://schemas.microsoft.com/office/powerpoint/2010/main" val="3851337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228600"/>
            <a:ext cx="11514666" cy="6629399"/>
          </a:xfrm>
        </p:spPr>
        <p:txBody>
          <a:bodyPr>
            <a:normAutofit/>
          </a:bodyPr>
          <a:lstStyle/>
          <a:p>
            <a:pPr marL="0" indent="0">
              <a:buNone/>
            </a:pPr>
            <a:r>
              <a:rPr lang="en-US" sz="1600" b="1" dirty="0"/>
              <a:t>Step 2</a:t>
            </a:r>
            <a:r>
              <a:rPr lang="en-US" sz="1600" dirty="0"/>
              <a:t>: </a:t>
            </a:r>
            <a:r>
              <a:rPr lang="en-US" sz="1600" dirty="0" err="1"/>
              <a:t>Nhập</a:t>
            </a:r>
            <a:r>
              <a:rPr lang="en-US" sz="1600" dirty="0"/>
              <a:t> username </a:t>
            </a:r>
            <a:r>
              <a:rPr lang="en-US" sz="1600" dirty="0" err="1"/>
              <a:t>hoặc</a:t>
            </a:r>
            <a:r>
              <a:rPr lang="en-US" sz="1600" dirty="0"/>
              <a:t> email</a:t>
            </a:r>
            <a:r>
              <a:rPr lang="en-US" sz="1600" dirty="0" smtClean="0"/>
              <a:t>:</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r>
              <a:rPr lang="en-US" sz="1600" b="1" dirty="0" smtClean="0"/>
              <a:t>Step </a:t>
            </a:r>
            <a:r>
              <a:rPr lang="en-US" sz="1600" b="1" dirty="0"/>
              <a:t>3</a:t>
            </a:r>
            <a:r>
              <a:rPr lang="en-US" sz="1600" dirty="0"/>
              <a:t>: </a:t>
            </a:r>
            <a:r>
              <a:rPr lang="en-US" sz="1600" dirty="0" err="1"/>
              <a:t>Tiến</a:t>
            </a:r>
            <a:r>
              <a:rPr lang="en-US" sz="1600" dirty="0"/>
              <a:t> </a:t>
            </a:r>
            <a:r>
              <a:rPr lang="en-US" sz="1600" dirty="0" err="1"/>
              <a:t>hành</a:t>
            </a:r>
            <a:r>
              <a:rPr lang="en-US" sz="1600" dirty="0"/>
              <a:t> </a:t>
            </a:r>
            <a:r>
              <a:rPr lang="en-US" sz="1600" dirty="0" smtClean="0"/>
              <a:t>them</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vi-VN" sz="1600" b="1" dirty="0"/>
              <a:t>Step 4</a:t>
            </a:r>
            <a:r>
              <a:rPr lang="vi-VN" sz="1600" dirty="0"/>
              <a:t>: Xác nhận tham gia: Có thể kiểm tra email hoặc truy cập </a:t>
            </a:r>
            <a:r>
              <a:rPr lang="vi-VN" sz="1600" dirty="0">
                <a:hlinkClick r:id="rId2"/>
              </a:rPr>
              <a:t>https://github.com/notifications</a:t>
            </a:r>
            <a:r>
              <a:rPr lang="vi-VN" sz="1600" dirty="0"/>
              <a:t> để xác nhận tham gia.</a:t>
            </a:r>
          </a:p>
          <a:p>
            <a:pPr marL="0" indent="0">
              <a:buNone/>
            </a:pPr>
            <a:endParaRPr lang="vi-VN" sz="1600" dirty="0"/>
          </a:p>
        </p:txBody>
      </p:sp>
      <p:pic>
        <p:nvPicPr>
          <p:cNvPr id="4" name="Picture 3"/>
          <p:cNvPicPr>
            <a:picLocks noChangeAspect="1"/>
          </p:cNvPicPr>
          <p:nvPr/>
        </p:nvPicPr>
        <p:blipFill>
          <a:blip r:embed="rId3"/>
          <a:stretch>
            <a:fillRect/>
          </a:stretch>
        </p:blipFill>
        <p:spPr>
          <a:xfrm>
            <a:off x="1841898" y="609600"/>
            <a:ext cx="4835128" cy="2743716"/>
          </a:xfrm>
          <a:prstGeom prst="rect">
            <a:avLst/>
          </a:prstGeom>
        </p:spPr>
      </p:pic>
      <p:pic>
        <p:nvPicPr>
          <p:cNvPr id="5" name="Picture 4"/>
          <p:cNvPicPr>
            <a:picLocks noChangeAspect="1"/>
          </p:cNvPicPr>
          <p:nvPr/>
        </p:nvPicPr>
        <p:blipFill>
          <a:blip r:embed="rId4"/>
          <a:stretch>
            <a:fillRect/>
          </a:stretch>
        </p:blipFill>
        <p:spPr>
          <a:xfrm>
            <a:off x="2062761" y="3968011"/>
            <a:ext cx="4814289" cy="2130694"/>
          </a:xfrm>
          <a:prstGeom prst="rect">
            <a:avLst/>
          </a:prstGeom>
        </p:spPr>
      </p:pic>
    </p:spTree>
    <p:extLst>
      <p:ext uri="{BB962C8B-B14F-4D97-AF65-F5344CB8AC3E}">
        <p14:creationId xmlns:p14="http://schemas.microsoft.com/office/powerpoint/2010/main" val="917378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vi-VN" dirty="0"/>
          </a:p>
        </p:txBody>
      </p:sp>
      <p:sp>
        <p:nvSpPr>
          <p:cNvPr id="3" name="Content Placeholder 2"/>
          <p:cNvSpPr>
            <a:spLocks noGrp="1"/>
          </p:cNvSpPr>
          <p:nvPr>
            <p:ph idx="1"/>
          </p:nvPr>
        </p:nvSpPr>
        <p:spPr>
          <a:xfrm>
            <a:off x="677334" y="0"/>
            <a:ext cx="11514666" cy="6857999"/>
          </a:xfrm>
        </p:spPr>
        <p:txBody>
          <a:bodyPr>
            <a:normAutofit/>
          </a:bodyPr>
          <a:lstStyle/>
          <a:p>
            <a:pPr marL="0" indent="0">
              <a:buNone/>
            </a:pPr>
            <a:r>
              <a:rPr lang="vi-VN" b="1" dirty="0" smtClean="0"/>
              <a:t>     Sử </a:t>
            </a:r>
            <a:r>
              <a:rPr lang="vi-VN" b="1" dirty="0"/>
              <a:t>dụng GitHub Desktop</a:t>
            </a:r>
            <a:endParaRPr lang="vi-VN" dirty="0"/>
          </a:p>
          <a:p>
            <a:r>
              <a:rPr lang="vi-VN" b="1" dirty="0"/>
              <a:t>GitHub Desktop</a:t>
            </a:r>
            <a:r>
              <a:rPr lang="vi-VN" dirty="0"/>
              <a:t> Là ứng dụng được phát triển bởi </a:t>
            </a:r>
            <a:r>
              <a:rPr lang="vi-VN" b="1" dirty="0"/>
              <a:t>GitHub:</a:t>
            </a:r>
            <a:endParaRPr lang="vi-VN" dirty="0"/>
          </a:p>
          <a:p>
            <a:pPr>
              <a:buFont typeface="Wingdings" panose="05000000000000000000" pitchFamily="2" charset="2"/>
              <a:buChar char="§"/>
            </a:pPr>
            <a:r>
              <a:rPr lang="vi-VN" dirty="0"/>
              <a:t>Cung cấp các UI thuận tiện cho việc sử dụng. (</a:t>
            </a:r>
            <a:r>
              <a:rPr lang="vi-VN" i="1" dirty="0"/>
              <a:t>không cần gõ các dòng lệnh trong cmd như trước mà chỉ cần click chuột</a:t>
            </a:r>
            <a:r>
              <a:rPr lang="vi-VN" dirty="0"/>
              <a:t>).</a:t>
            </a:r>
          </a:p>
          <a:p>
            <a:pPr>
              <a:buFont typeface="Wingdings" panose="05000000000000000000" pitchFamily="2" charset="2"/>
              <a:buChar char="§"/>
            </a:pPr>
            <a:r>
              <a:rPr lang="vi-VN" dirty="0"/>
              <a:t>GitHub Desktop cung cấp đầy đủ các tính năng của Git.</a:t>
            </a:r>
          </a:p>
          <a:p>
            <a:r>
              <a:rPr lang="vi-VN" b="1" dirty="0"/>
              <a:t>Cài đặt</a:t>
            </a:r>
            <a:endParaRPr lang="vi-VN" dirty="0"/>
          </a:p>
          <a:p>
            <a:pPr>
              <a:buFont typeface="Wingdings" panose="05000000000000000000" pitchFamily="2" charset="2"/>
              <a:buChar char="§"/>
            </a:pPr>
            <a:r>
              <a:rPr lang="vi-VN" dirty="0"/>
              <a:t>Truy cập </a:t>
            </a:r>
            <a:r>
              <a:rPr lang="vi-VN" dirty="0">
                <a:hlinkClick r:id="rId2"/>
              </a:rPr>
              <a:t>https://desktop.github.com</a:t>
            </a:r>
            <a:r>
              <a:rPr lang="vi-VN" dirty="0"/>
              <a:t> để tải về GitHub Desktop.</a:t>
            </a:r>
          </a:p>
          <a:p>
            <a:pPr marL="0" indent="0">
              <a:buNone/>
            </a:pPr>
            <a:endParaRPr lang="vi-VN" sz="1600" dirty="0"/>
          </a:p>
        </p:txBody>
      </p:sp>
      <p:pic>
        <p:nvPicPr>
          <p:cNvPr id="4" name="Picture 3"/>
          <p:cNvPicPr>
            <a:picLocks noChangeAspect="1"/>
          </p:cNvPicPr>
          <p:nvPr/>
        </p:nvPicPr>
        <p:blipFill>
          <a:blip r:embed="rId3"/>
          <a:stretch>
            <a:fillRect/>
          </a:stretch>
        </p:blipFill>
        <p:spPr>
          <a:xfrm>
            <a:off x="2447531" y="2975346"/>
            <a:ext cx="5056274" cy="3306025"/>
          </a:xfrm>
          <a:prstGeom prst="rect">
            <a:avLst/>
          </a:prstGeom>
        </p:spPr>
      </p:pic>
    </p:spTree>
    <p:extLst>
      <p:ext uri="{BB962C8B-B14F-4D97-AF65-F5344CB8AC3E}">
        <p14:creationId xmlns:p14="http://schemas.microsoft.com/office/powerpoint/2010/main" val="3618714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247650"/>
            <a:ext cx="11514666" cy="6610349"/>
          </a:xfrm>
        </p:spPr>
        <p:txBody>
          <a:bodyPr/>
          <a:lstStyle/>
          <a:p>
            <a:r>
              <a:rPr lang="vi-VN" b="1" dirty="0"/>
              <a:t>Đăng nhập</a:t>
            </a:r>
            <a:endParaRPr lang="vi-VN" dirty="0"/>
          </a:p>
          <a:p>
            <a:pPr>
              <a:buFont typeface="Wingdings" panose="05000000000000000000" pitchFamily="2" charset="2"/>
              <a:buChar char="§"/>
            </a:pPr>
            <a:r>
              <a:rPr lang="vi-VN" sz="1600" dirty="0"/>
              <a:t>Tiến hành đăng nhập bằng cách chọn </a:t>
            </a:r>
            <a:r>
              <a:rPr lang="vi-VN" sz="1600" b="1" i="1" dirty="0"/>
              <a:t>File -&gt; Options -&gt; Account -&gt; Sign in. </a:t>
            </a:r>
            <a:r>
              <a:rPr lang="vi-VN" sz="1600" dirty="0"/>
              <a:t>Có thể chọn Continue with broswer nếu đã thực hiện đăng nhập tại web hoặc nhập username &amp; password để đăng nhập</a:t>
            </a:r>
            <a:r>
              <a:rPr lang="vi-VN" sz="1600" dirty="0" smtClean="0"/>
              <a:t>.</a:t>
            </a:r>
          </a:p>
          <a:p>
            <a:pPr>
              <a:buFont typeface="Wingdings" panose="05000000000000000000" pitchFamily="2" charset="2"/>
              <a:buChar char="§"/>
            </a:pPr>
            <a:endParaRPr lang="vi-VN" sz="1600" dirty="0"/>
          </a:p>
          <a:p>
            <a:pPr>
              <a:buFont typeface="Wingdings" panose="05000000000000000000" pitchFamily="2" charset="2"/>
              <a:buChar char="§"/>
            </a:pPr>
            <a:endParaRPr lang="vi-VN" sz="1600" dirty="0" smtClean="0"/>
          </a:p>
          <a:p>
            <a:pPr>
              <a:buFont typeface="Wingdings" panose="05000000000000000000" pitchFamily="2" charset="2"/>
              <a:buChar char="§"/>
            </a:pPr>
            <a:endParaRPr lang="vi-VN" sz="1600" dirty="0"/>
          </a:p>
          <a:p>
            <a:pPr>
              <a:buFont typeface="Wingdings" panose="05000000000000000000" pitchFamily="2" charset="2"/>
              <a:buChar char="§"/>
            </a:pPr>
            <a:endParaRPr lang="vi-VN" sz="1600" dirty="0" smtClean="0"/>
          </a:p>
          <a:p>
            <a:pPr>
              <a:buFont typeface="Wingdings" panose="05000000000000000000" pitchFamily="2" charset="2"/>
              <a:buChar char="§"/>
            </a:pPr>
            <a:endParaRPr lang="vi-VN" sz="1600" dirty="0"/>
          </a:p>
          <a:p>
            <a:pPr marL="0" indent="0">
              <a:buNone/>
            </a:pPr>
            <a:endParaRPr lang="vi-VN" sz="1600" dirty="0" smtClean="0"/>
          </a:p>
          <a:p>
            <a:r>
              <a:rPr lang="vi-VN" b="1" dirty="0"/>
              <a:t>Clone Repo</a:t>
            </a:r>
            <a:endParaRPr lang="vi-VN" dirty="0"/>
          </a:p>
          <a:p>
            <a:pPr>
              <a:buFont typeface="Wingdings" panose="05000000000000000000" pitchFamily="2" charset="2"/>
              <a:buChar char="§"/>
            </a:pPr>
            <a:r>
              <a:rPr lang="vi-VN" sz="1600" dirty="0"/>
              <a:t>Có thể chọn trực tiếp một repo đã tạo trên GitHub.</a:t>
            </a:r>
          </a:p>
          <a:p>
            <a:pPr marL="0" indent="0">
              <a:buNone/>
            </a:pPr>
            <a:endParaRPr lang="vi-VN" sz="1600" dirty="0"/>
          </a:p>
          <a:p>
            <a:endParaRPr lang="vi-VN" dirty="0"/>
          </a:p>
        </p:txBody>
      </p:sp>
      <p:pic>
        <p:nvPicPr>
          <p:cNvPr id="4" name="Picture 3"/>
          <p:cNvPicPr>
            <a:picLocks noChangeAspect="1"/>
          </p:cNvPicPr>
          <p:nvPr/>
        </p:nvPicPr>
        <p:blipFill>
          <a:blip r:embed="rId2"/>
          <a:stretch>
            <a:fillRect/>
          </a:stretch>
        </p:blipFill>
        <p:spPr>
          <a:xfrm>
            <a:off x="3028169" y="1270000"/>
            <a:ext cx="4001280" cy="2684511"/>
          </a:xfrm>
          <a:prstGeom prst="rect">
            <a:avLst/>
          </a:prstGeom>
        </p:spPr>
      </p:pic>
      <p:pic>
        <p:nvPicPr>
          <p:cNvPr id="5" name="Picture 4"/>
          <p:cNvPicPr>
            <a:picLocks noChangeAspect="1"/>
          </p:cNvPicPr>
          <p:nvPr/>
        </p:nvPicPr>
        <p:blipFill>
          <a:blip r:embed="rId3"/>
          <a:stretch>
            <a:fillRect/>
          </a:stretch>
        </p:blipFill>
        <p:spPr>
          <a:xfrm>
            <a:off x="3028169" y="4292199"/>
            <a:ext cx="4144155" cy="2565800"/>
          </a:xfrm>
          <a:prstGeom prst="rect">
            <a:avLst/>
          </a:prstGeom>
        </p:spPr>
      </p:pic>
    </p:spTree>
    <p:extLst>
      <p:ext uri="{BB962C8B-B14F-4D97-AF65-F5344CB8AC3E}">
        <p14:creationId xmlns:p14="http://schemas.microsoft.com/office/powerpoint/2010/main" val="384288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219075"/>
            <a:ext cx="11514666" cy="6638925"/>
          </a:xfrm>
        </p:spPr>
        <p:txBody>
          <a:bodyPr/>
          <a:lstStyle/>
          <a:p>
            <a:r>
              <a:rPr lang="vi-VN" b="1" dirty="0"/>
              <a:t>Git commit</a:t>
            </a:r>
            <a:endParaRPr lang="vi-VN" dirty="0"/>
          </a:p>
          <a:p>
            <a:pPr>
              <a:buFont typeface="Wingdings" panose="05000000000000000000" pitchFamily="2" charset="2"/>
              <a:buChar char="§"/>
            </a:pPr>
            <a:r>
              <a:rPr lang="vi-VN" sz="1600" dirty="0"/>
              <a:t>Đối với </a:t>
            </a:r>
            <a:r>
              <a:rPr lang="vi-VN" sz="1600" b="1" dirty="0"/>
              <a:t>GitHub Desktop</a:t>
            </a:r>
            <a:r>
              <a:rPr lang="vi-VN" sz="1600" dirty="0"/>
              <a:t> ta không cần lệnh git add . mà khi có bất kì thay đổi gì Git Desktop sẽ tự động thực hiện lệnh add và ta chỉ cần commit.</a:t>
            </a:r>
          </a:p>
          <a:p>
            <a:endParaRPr lang="vi-VN" sz="1600" dirty="0"/>
          </a:p>
        </p:txBody>
      </p:sp>
      <p:pic>
        <p:nvPicPr>
          <p:cNvPr id="4" name="Picture 3"/>
          <p:cNvPicPr>
            <a:picLocks noChangeAspect="1"/>
          </p:cNvPicPr>
          <p:nvPr/>
        </p:nvPicPr>
        <p:blipFill>
          <a:blip r:embed="rId2"/>
          <a:stretch>
            <a:fillRect/>
          </a:stretch>
        </p:blipFill>
        <p:spPr>
          <a:xfrm>
            <a:off x="1656153" y="1498225"/>
            <a:ext cx="6186751" cy="4080623"/>
          </a:xfrm>
          <a:prstGeom prst="rect">
            <a:avLst/>
          </a:prstGeom>
        </p:spPr>
      </p:pic>
    </p:spTree>
    <p:extLst>
      <p:ext uri="{BB962C8B-B14F-4D97-AF65-F5344CB8AC3E}">
        <p14:creationId xmlns:p14="http://schemas.microsoft.com/office/powerpoint/2010/main" val="2996548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838200" y="495300"/>
            <a:ext cx="10515600" cy="5681663"/>
          </a:xfrm>
        </p:spPr>
        <p:txBody>
          <a:bodyPr>
            <a:normAutofit fontScale="92500" lnSpcReduction="10000"/>
          </a:bodyPr>
          <a:lstStyle/>
          <a:p>
            <a:r>
              <a:rPr lang="vi-VN" sz="2400" b="1" dirty="0">
                <a:solidFill>
                  <a:schemeClr val="accent2"/>
                </a:solidFill>
              </a:rPr>
              <a:t>Git/GitHub là gì</a:t>
            </a:r>
            <a:r>
              <a:rPr lang="vi-VN" sz="2400" b="1" dirty="0" smtClean="0">
                <a:solidFill>
                  <a:schemeClr val="accent2"/>
                </a:solidFill>
              </a:rPr>
              <a:t>?</a:t>
            </a:r>
          </a:p>
          <a:p>
            <a:endParaRPr lang="vi-VN" sz="2400" dirty="0">
              <a:solidFill>
                <a:schemeClr val="accent2"/>
              </a:solidFill>
            </a:endParaRPr>
          </a:p>
          <a:p>
            <a:r>
              <a:rPr lang="vi-VN" sz="2400" b="1" dirty="0"/>
              <a:t>Git</a:t>
            </a:r>
            <a:r>
              <a:rPr lang="vi-VN" sz="2400" dirty="0"/>
              <a:t> là một trong những </a:t>
            </a:r>
            <a:r>
              <a:rPr lang="vi-VN" sz="2400" b="1" dirty="0"/>
              <a:t>Hệ thống Quản lý Phiên bản Phân tán</a:t>
            </a:r>
            <a:r>
              <a:rPr lang="vi-VN" sz="2400" dirty="0"/>
              <a:t>, vốn được phát triển nhằm quản lý mã nguồn (</a:t>
            </a:r>
            <a:r>
              <a:rPr lang="vi-VN" sz="2400" i="1" dirty="0"/>
              <a:t>source code</a:t>
            </a:r>
            <a:r>
              <a:rPr lang="vi-VN" sz="2400" dirty="0"/>
              <a:t>) của Linux</a:t>
            </a:r>
            <a:r>
              <a:rPr lang="vi-VN" sz="2400" dirty="0" smtClean="0"/>
              <a:t>.</a:t>
            </a:r>
          </a:p>
          <a:p>
            <a:endParaRPr lang="vi-VN" sz="2400" dirty="0"/>
          </a:p>
          <a:p>
            <a:r>
              <a:rPr lang="vi-VN" sz="2400" dirty="0"/>
              <a:t>Trên </a:t>
            </a:r>
            <a:r>
              <a:rPr lang="vi-VN" sz="2400" b="1" dirty="0"/>
              <a:t>Git</a:t>
            </a:r>
            <a:r>
              <a:rPr lang="vi-VN" sz="2400" dirty="0"/>
              <a:t>, ta có thể lưu trạng thái của file dưới dạng lịch sử cập nhật. Vì thế, có thể đưa file đã chỉnh sửa về trạng thái cũ hay đã chỉnhh sửa</a:t>
            </a:r>
            <a:r>
              <a:rPr lang="vi-VN" sz="2400" dirty="0" smtClean="0"/>
              <a:t>.</a:t>
            </a:r>
          </a:p>
          <a:p>
            <a:endParaRPr lang="vi-VN" sz="2400" dirty="0"/>
          </a:p>
          <a:p>
            <a:r>
              <a:rPr lang="vi-VN" sz="2400" b="1" dirty="0"/>
              <a:t>GitHub</a:t>
            </a:r>
            <a:r>
              <a:rPr lang="vi-VN" sz="2400" dirty="0"/>
              <a:t> là máy chủ cung cấp dịch vụ lưu trữ mã nguồn </a:t>
            </a:r>
            <a:r>
              <a:rPr lang="vi-VN" sz="2400" b="1" dirty="0"/>
              <a:t>lớn nhất thế giới</a:t>
            </a:r>
            <a:r>
              <a:rPr lang="vi-VN" sz="2400" dirty="0" smtClean="0"/>
              <a:t>.</a:t>
            </a:r>
          </a:p>
          <a:p>
            <a:endParaRPr lang="vi-VN" sz="2400" dirty="0"/>
          </a:p>
          <a:p>
            <a:r>
              <a:rPr lang="vi-VN" sz="2400" dirty="0"/>
              <a:t>Cho phép xây dựng chung mã nguồn với bất kì người nào có tài khoản </a:t>
            </a:r>
            <a:r>
              <a:rPr lang="vi-VN" sz="2400" b="1" dirty="0"/>
              <a:t>Github</a:t>
            </a:r>
            <a:r>
              <a:rPr lang="vi-VN" sz="2400" dirty="0" smtClean="0"/>
              <a:t>.</a:t>
            </a:r>
          </a:p>
          <a:p>
            <a:endParaRPr lang="vi-VN" sz="2400" dirty="0"/>
          </a:p>
          <a:p>
            <a:r>
              <a:rPr lang="vi-VN" sz="2400" dirty="0"/>
              <a:t>Các chức năng thêm vào của </a:t>
            </a:r>
            <a:r>
              <a:rPr lang="vi-VN" sz="2400" b="1" dirty="0"/>
              <a:t>Github</a:t>
            </a:r>
            <a:r>
              <a:rPr lang="vi-VN" sz="2400" dirty="0"/>
              <a:t>: UI, Document, bug tracking, feature request, pull request… và nhiều hơn!</a:t>
            </a:r>
          </a:p>
          <a:p>
            <a:endParaRPr lang="vi-VN" dirty="0"/>
          </a:p>
        </p:txBody>
      </p:sp>
    </p:spTree>
    <p:extLst>
      <p:ext uri="{BB962C8B-B14F-4D97-AF65-F5344CB8AC3E}">
        <p14:creationId xmlns:p14="http://schemas.microsoft.com/office/powerpoint/2010/main" val="244339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514350"/>
            <a:ext cx="11514666" cy="6343649"/>
          </a:xfrm>
        </p:spPr>
        <p:txBody>
          <a:bodyPr/>
          <a:lstStyle/>
          <a:p>
            <a:r>
              <a:rPr lang="vi-VN" b="1" dirty="0"/>
              <a:t>Git push</a:t>
            </a:r>
            <a:endParaRPr lang="vi-VN" dirty="0"/>
          </a:p>
          <a:p>
            <a:pPr>
              <a:buFont typeface="Wingdings" panose="05000000000000000000" pitchFamily="2" charset="2"/>
              <a:buChar char="§"/>
            </a:pPr>
            <a:r>
              <a:rPr lang="vi-VN" sz="1600" dirty="0"/>
              <a:t>Khi </a:t>
            </a:r>
            <a:r>
              <a:rPr lang="vi-VN" sz="1600" b="1" dirty="0"/>
              <a:t>commit</a:t>
            </a:r>
            <a:r>
              <a:rPr lang="vi-VN" sz="1600" dirty="0"/>
              <a:t> xong, ta có thể </a:t>
            </a:r>
            <a:r>
              <a:rPr lang="vi-VN" sz="1600" i="1" dirty="0"/>
              <a:t>push code </a:t>
            </a:r>
            <a:r>
              <a:rPr lang="vi-VN" sz="1600" dirty="0"/>
              <a:t>trực tiếp bằng cách chọn vào nút </a:t>
            </a:r>
            <a:r>
              <a:rPr lang="vi-VN" sz="1600" b="1" dirty="0"/>
              <a:t>push origin </a:t>
            </a:r>
            <a:r>
              <a:rPr lang="vi-VN" sz="1600" dirty="0"/>
              <a:t>trên giao diện.</a:t>
            </a:r>
          </a:p>
          <a:p>
            <a:pPr>
              <a:buFont typeface="Wingdings" panose="05000000000000000000" pitchFamily="2" charset="2"/>
              <a:buChar char="§"/>
            </a:pPr>
            <a:r>
              <a:rPr lang="vi-VN" sz="1600" dirty="0"/>
              <a:t>Ngoài ra, ta có thể hủy thao tác bằng cách chọn vào </a:t>
            </a:r>
            <a:r>
              <a:rPr lang="vi-VN" sz="1600" b="1" dirty="0"/>
              <a:t>Undo</a:t>
            </a:r>
            <a:r>
              <a:rPr lang="vi-VN" sz="1600" dirty="0"/>
              <a:t> dưới phần commit</a:t>
            </a:r>
          </a:p>
          <a:p>
            <a:endParaRPr lang="vi-VN" dirty="0"/>
          </a:p>
        </p:txBody>
      </p:sp>
      <p:pic>
        <p:nvPicPr>
          <p:cNvPr id="4" name="Picture 3"/>
          <p:cNvPicPr>
            <a:picLocks noChangeAspect="1"/>
          </p:cNvPicPr>
          <p:nvPr/>
        </p:nvPicPr>
        <p:blipFill>
          <a:blip r:embed="rId2"/>
          <a:stretch>
            <a:fillRect/>
          </a:stretch>
        </p:blipFill>
        <p:spPr>
          <a:xfrm>
            <a:off x="1414413" y="1868854"/>
            <a:ext cx="6188078" cy="4057756"/>
          </a:xfrm>
          <a:prstGeom prst="rect">
            <a:avLst/>
          </a:prstGeom>
        </p:spPr>
      </p:pic>
    </p:spTree>
    <p:extLst>
      <p:ext uri="{BB962C8B-B14F-4D97-AF65-F5344CB8AC3E}">
        <p14:creationId xmlns:p14="http://schemas.microsoft.com/office/powerpoint/2010/main" val="2150246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vi-VN" dirty="0"/>
          </a:p>
        </p:txBody>
      </p:sp>
      <p:sp>
        <p:nvSpPr>
          <p:cNvPr id="3" name="Content Placeholder 2"/>
          <p:cNvSpPr>
            <a:spLocks noGrp="1"/>
          </p:cNvSpPr>
          <p:nvPr>
            <p:ph idx="1"/>
          </p:nvPr>
        </p:nvSpPr>
        <p:spPr>
          <a:xfrm>
            <a:off x="838200" y="365125"/>
            <a:ext cx="11353800" cy="6492874"/>
          </a:xfrm>
        </p:spPr>
        <p:txBody>
          <a:bodyPr>
            <a:normAutofit fontScale="92500" lnSpcReduction="10000"/>
          </a:bodyPr>
          <a:lstStyle/>
          <a:p>
            <a:pPr marL="0" indent="0">
              <a:buNone/>
            </a:pPr>
            <a:r>
              <a:rPr lang="vi-VN" b="1" dirty="0">
                <a:solidFill>
                  <a:schemeClr val="accent2"/>
                </a:solidFill>
              </a:rPr>
              <a:t>Tạo tài </a:t>
            </a:r>
            <a:r>
              <a:rPr lang="vi-VN" b="1" dirty="0" smtClean="0">
                <a:solidFill>
                  <a:schemeClr val="accent2"/>
                </a:solidFill>
              </a:rPr>
              <a:t>khoản </a:t>
            </a:r>
            <a:r>
              <a:rPr lang="vi-VN" b="1" dirty="0">
                <a:solidFill>
                  <a:schemeClr val="accent2"/>
                </a:solidFill>
              </a:rPr>
              <a:t>và setup môi </a:t>
            </a:r>
            <a:r>
              <a:rPr lang="vi-VN" b="1" dirty="0" smtClean="0">
                <a:solidFill>
                  <a:schemeClr val="accent2"/>
                </a:solidFill>
              </a:rPr>
              <a:t>trường</a:t>
            </a:r>
          </a:p>
          <a:p>
            <a:pPr marL="0" indent="0">
              <a:buNone/>
            </a:pPr>
            <a:endParaRPr lang="vi-VN" sz="1800" b="1" dirty="0" smtClean="0"/>
          </a:p>
          <a:p>
            <a:pPr marL="0" indent="0">
              <a:buNone/>
            </a:pPr>
            <a:r>
              <a:rPr lang="vi-VN" sz="1800" b="1" dirty="0" smtClean="0"/>
              <a:t>Tạo </a:t>
            </a:r>
            <a:r>
              <a:rPr lang="vi-VN" sz="1800" b="1" dirty="0"/>
              <a:t>tài khoản GitHub</a:t>
            </a:r>
            <a:endParaRPr lang="vi-VN" sz="1800" dirty="0"/>
          </a:p>
          <a:p>
            <a:pPr marL="0" indent="0">
              <a:buNone/>
            </a:pPr>
            <a:r>
              <a:rPr lang="vi-VN" sz="1800" dirty="0"/>
              <a:t>Truy cập website: </a:t>
            </a:r>
            <a:r>
              <a:rPr lang="vi-VN" sz="1800" dirty="0">
                <a:hlinkClick r:id="rId2"/>
              </a:rPr>
              <a:t>https://github.com</a:t>
            </a:r>
            <a:r>
              <a:rPr lang="vi-VN" sz="1800" dirty="0"/>
              <a:t> để tạo tài khoản</a:t>
            </a:r>
            <a:r>
              <a:rPr lang="vi-VN" sz="1800" dirty="0" smtClean="0"/>
              <a:t>.</a:t>
            </a:r>
          </a:p>
          <a:p>
            <a:pPr marL="0" indent="0">
              <a:buNone/>
            </a:pPr>
            <a:endParaRPr lang="vi-VN" sz="1800" dirty="0"/>
          </a:p>
          <a:p>
            <a:pPr marL="0" indent="0">
              <a:buNone/>
            </a:pPr>
            <a:endParaRPr lang="vi-VN" sz="1800" dirty="0" smtClean="0"/>
          </a:p>
          <a:p>
            <a:pPr marL="0" indent="0">
              <a:buNone/>
            </a:pPr>
            <a:endParaRPr lang="vi-VN" sz="1800" dirty="0"/>
          </a:p>
          <a:p>
            <a:pPr marL="0" indent="0">
              <a:buNone/>
            </a:pPr>
            <a:endParaRPr lang="en-US" sz="1800" dirty="0" smtClean="0"/>
          </a:p>
          <a:p>
            <a:pPr marL="0" indent="0">
              <a:buNone/>
            </a:pPr>
            <a:endParaRPr lang="vi-VN" dirty="0" smtClean="0">
              <a:solidFill>
                <a:schemeClr val="accent2"/>
              </a:solidFill>
            </a:endParaRPr>
          </a:p>
          <a:p>
            <a:pPr marL="0" indent="0">
              <a:buNone/>
            </a:pPr>
            <a:endParaRPr lang="vi-VN" dirty="0">
              <a:solidFill>
                <a:schemeClr val="accent2"/>
              </a:solidFill>
            </a:endParaRPr>
          </a:p>
          <a:p>
            <a:pPr marL="0" indent="0">
              <a:buNone/>
            </a:pPr>
            <a:endParaRPr lang="vi-VN" dirty="0" smtClean="0">
              <a:solidFill>
                <a:schemeClr val="accent2"/>
              </a:solidFill>
            </a:endParaRPr>
          </a:p>
          <a:p>
            <a:pPr marL="0" indent="0">
              <a:buNone/>
            </a:pPr>
            <a:endParaRPr lang="vi-VN" dirty="0">
              <a:solidFill>
                <a:schemeClr val="accent2"/>
              </a:solidFill>
            </a:endParaRPr>
          </a:p>
          <a:p>
            <a:pPr marL="0" indent="0">
              <a:buNone/>
            </a:pPr>
            <a:endParaRPr lang="vi-VN" dirty="0" smtClean="0">
              <a:solidFill>
                <a:schemeClr val="accent2"/>
              </a:solidFill>
            </a:endParaRPr>
          </a:p>
          <a:p>
            <a:pPr marL="0" indent="0">
              <a:buNone/>
            </a:pPr>
            <a:endParaRPr lang="vi-VN" dirty="0" smtClean="0">
              <a:solidFill>
                <a:schemeClr val="accent2"/>
              </a:solidFill>
            </a:endParaRPr>
          </a:p>
          <a:p>
            <a:pPr marL="0" indent="0">
              <a:buNone/>
            </a:pPr>
            <a:endParaRPr lang="vi-VN" dirty="0" smtClean="0">
              <a:solidFill>
                <a:schemeClr val="accent2"/>
              </a:solidFill>
            </a:endParaRPr>
          </a:p>
          <a:p>
            <a:pPr marL="0" indent="0">
              <a:buNone/>
            </a:pPr>
            <a:endParaRPr lang="vi-VN" dirty="0" smtClean="0">
              <a:solidFill>
                <a:schemeClr val="accent2"/>
              </a:solidFill>
            </a:endParaRPr>
          </a:p>
          <a:p>
            <a:pPr marL="0" indent="0">
              <a:buNone/>
            </a:pPr>
            <a:endParaRPr lang="vi-VN" dirty="0" smtClean="0">
              <a:solidFill>
                <a:schemeClr val="accent2"/>
              </a:solidFill>
            </a:endParaRPr>
          </a:p>
          <a:p>
            <a:pPr marL="0" indent="0">
              <a:buNone/>
            </a:pPr>
            <a:r>
              <a:rPr lang="vi-VN" sz="1900" i="1" dirty="0" smtClean="0"/>
              <a:t>*</a:t>
            </a:r>
            <a:r>
              <a:rPr lang="vi-VN" sz="1800" b="1" i="1" dirty="0">
                <a:solidFill>
                  <a:srgbClr val="0070C0"/>
                </a:solidFill>
              </a:rPr>
              <a:t>Lưu ý</a:t>
            </a:r>
            <a:r>
              <a:rPr lang="vi-VN" sz="1800" i="1" dirty="0"/>
              <a:t>: Ghi nhớ </a:t>
            </a:r>
            <a:r>
              <a:rPr lang="vi-VN" sz="1800" i="1" dirty="0">
                <a:solidFill>
                  <a:schemeClr val="accent1">
                    <a:lumMod val="75000"/>
                  </a:schemeClr>
                </a:solidFill>
              </a:rPr>
              <a:t>username</a:t>
            </a:r>
            <a:r>
              <a:rPr lang="vi-VN" sz="1800" i="1" dirty="0"/>
              <a:t>, </a:t>
            </a:r>
            <a:r>
              <a:rPr lang="vi-VN" sz="1800" i="1" dirty="0">
                <a:solidFill>
                  <a:schemeClr val="accent1">
                    <a:lumMod val="75000"/>
                  </a:schemeClr>
                </a:solidFill>
              </a:rPr>
              <a:t>email</a:t>
            </a:r>
            <a:r>
              <a:rPr lang="vi-VN" sz="1800" i="1" dirty="0"/>
              <a:t> và </a:t>
            </a:r>
            <a:r>
              <a:rPr lang="vi-VN" sz="1800" i="1" dirty="0">
                <a:solidFill>
                  <a:schemeClr val="accent1">
                    <a:lumMod val="75000"/>
                  </a:schemeClr>
                </a:solidFill>
              </a:rPr>
              <a:t>mật khẩu</a:t>
            </a:r>
            <a:r>
              <a:rPr lang="vi-VN" sz="1800" i="1" dirty="0"/>
              <a:t> để đăng nhập vào </a:t>
            </a:r>
            <a:r>
              <a:rPr lang="vi-VN" sz="1800" i="1" dirty="0">
                <a:solidFill>
                  <a:schemeClr val="accent1">
                    <a:lumMod val="75000"/>
                  </a:schemeClr>
                </a:solidFill>
              </a:rPr>
              <a:t>Git local</a:t>
            </a:r>
            <a:r>
              <a:rPr lang="vi-VN" sz="1800" i="1" dirty="0"/>
              <a:t> trên máy tính.</a:t>
            </a:r>
            <a:endParaRPr lang="vi-VN" sz="1800" dirty="0">
              <a:solidFill>
                <a:schemeClr val="accent2"/>
              </a:solidFill>
            </a:endParaRPr>
          </a:p>
        </p:txBody>
      </p:sp>
      <p:pic>
        <p:nvPicPr>
          <p:cNvPr id="4" name="Picture 3"/>
          <p:cNvPicPr>
            <a:picLocks noChangeAspect="1"/>
          </p:cNvPicPr>
          <p:nvPr/>
        </p:nvPicPr>
        <p:blipFill>
          <a:blip r:embed="rId3"/>
          <a:stretch>
            <a:fillRect/>
          </a:stretch>
        </p:blipFill>
        <p:spPr>
          <a:xfrm>
            <a:off x="1229404" y="1930400"/>
            <a:ext cx="7828191" cy="4367374"/>
          </a:xfrm>
          <a:prstGeom prst="rect">
            <a:avLst/>
          </a:prstGeom>
        </p:spPr>
      </p:pic>
    </p:spTree>
    <p:extLst>
      <p:ext uri="{BB962C8B-B14F-4D97-AF65-F5344CB8AC3E}">
        <p14:creationId xmlns:p14="http://schemas.microsoft.com/office/powerpoint/2010/main" val="737593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838200" y="298449"/>
            <a:ext cx="11353800" cy="6492875"/>
          </a:xfrm>
        </p:spPr>
        <p:txBody>
          <a:bodyPr>
            <a:normAutofit/>
          </a:bodyPr>
          <a:lstStyle/>
          <a:p>
            <a:pPr marL="0" indent="0">
              <a:buNone/>
            </a:pPr>
            <a:r>
              <a:rPr lang="vi-VN" sz="2400" b="1" dirty="0">
                <a:solidFill>
                  <a:schemeClr val="accent2"/>
                </a:solidFill>
              </a:rPr>
              <a:t>Cài đặt </a:t>
            </a:r>
            <a:r>
              <a:rPr lang="vi-VN" sz="2400" b="1" dirty="0" smtClean="0">
                <a:solidFill>
                  <a:schemeClr val="accent2"/>
                </a:solidFill>
              </a:rPr>
              <a:t>Git</a:t>
            </a:r>
          </a:p>
          <a:p>
            <a:pPr marL="0" indent="0">
              <a:buNone/>
            </a:pPr>
            <a:r>
              <a:rPr lang="vi-VN" sz="1700" dirty="0" smtClean="0"/>
              <a:t>Truy </a:t>
            </a:r>
            <a:r>
              <a:rPr lang="vi-VN" sz="1700" dirty="0"/>
              <a:t>cập vào website </a:t>
            </a:r>
            <a:r>
              <a:rPr lang="vi-VN" sz="1700" dirty="0" smtClean="0">
                <a:hlinkClick r:id="rId2"/>
              </a:rPr>
              <a:t>https://gitforwindows.org/ </a:t>
            </a:r>
            <a:r>
              <a:rPr lang="vi-VN" sz="1700" dirty="0" smtClean="0"/>
              <a:t>để </a:t>
            </a:r>
            <a:r>
              <a:rPr lang="vi-VN" sz="1700" dirty="0"/>
              <a:t>cài đặt </a:t>
            </a:r>
            <a:r>
              <a:rPr lang="vi-VN" sz="1700" b="1" dirty="0"/>
              <a:t>Git</a:t>
            </a:r>
            <a:r>
              <a:rPr lang="vi-VN" sz="1700" b="1" dirty="0" smtClean="0"/>
              <a:t>.</a:t>
            </a:r>
          </a:p>
          <a:p>
            <a:pPr marL="0" indent="0">
              <a:buNone/>
            </a:pPr>
            <a:endParaRPr lang="vi-VN" sz="1700" b="1" dirty="0"/>
          </a:p>
          <a:p>
            <a:pPr marL="0" indent="0">
              <a:buNone/>
            </a:pPr>
            <a:endParaRPr lang="vi-VN" sz="1700" b="1" dirty="0" smtClean="0"/>
          </a:p>
          <a:p>
            <a:pPr marL="0" indent="0">
              <a:buNone/>
            </a:pPr>
            <a:endParaRPr lang="vi-VN" sz="1700" b="1" dirty="0"/>
          </a:p>
          <a:p>
            <a:pPr marL="0" indent="0">
              <a:buNone/>
            </a:pPr>
            <a:endParaRPr lang="vi-VN" sz="1700" b="1" dirty="0" smtClean="0"/>
          </a:p>
          <a:p>
            <a:pPr marL="0" indent="0">
              <a:buNone/>
            </a:pPr>
            <a:endParaRPr lang="vi-VN" sz="1700" b="1" dirty="0"/>
          </a:p>
          <a:p>
            <a:pPr marL="0" indent="0">
              <a:buNone/>
            </a:pPr>
            <a:endParaRPr lang="vi-VN" sz="1700" b="1" dirty="0" smtClean="0"/>
          </a:p>
          <a:p>
            <a:pPr marL="0" indent="0">
              <a:buNone/>
            </a:pPr>
            <a:endParaRPr lang="vi-VN" sz="1700" b="1" dirty="0"/>
          </a:p>
          <a:p>
            <a:pPr marL="0" indent="0">
              <a:buNone/>
            </a:pPr>
            <a:endParaRPr lang="vi-VN" sz="1700" b="1" dirty="0" smtClean="0"/>
          </a:p>
          <a:p>
            <a:pPr marL="0" indent="0">
              <a:buNone/>
            </a:pPr>
            <a:endParaRPr lang="vi-VN" sz="1700" b="1" dirty="0"/>
          </a:p>
          <a:p>
            <a:pPr marL="0" indent="0">
              <a:buNone/>
            </a:pPr>
            <a:endParaRPr lang="vi-VN" sz="1700" b="1" dirty="0" smtClean="0"/>
          </a:p>
          <a:p>
            <a:pPr marL="0" indent="0">
              <a:buNone/>
            </a:pPr>
            <a:endParaRPr lang="vi-VN" sz="1700" b="1" dirty="0"/>
          </a:p>
          <a:p>
            <a:pPr marL="0" indent="0">
              <a:buNone/>
            </a:pPr>
            <a:r>
              <a:rPr lang="vi-VN" sz="1800" dirty="0" smtClean="0"/>
              <a:t>Chạy </a:t>
            </a:r>
            <a:r>
              <a:rPr lang="vi-VN" sz="1800" dirty="0"/>
              <a:t>lệnh </a:t>
            </a:r>
            <a:r>
              <a:rPr lang="vi-VN" sz="1800" b="1" dirty="0"/>
              <a:t>git –v</a:t>
            </a:r>
            <a:r>
              <a:rPr lang="vi-VN" sz="1800" dirty="0"/>
              <a:t> trên cmd, nếu thấy hiện ra như bên hình là đã cài đặt Git hoàn tất.</a:t>
            </a:r>
            <a:endParaRPr lang="vi-VN" sz="1800" b="1" dirty="0" smtClean="0"/>
          </a:p>
          <a:p>
            <a:pPr marL="0" indent="0">
              <a:buNone/>
            </a:pPr>
            <a:r>
              <a:rPr lang="vi-VN" dirty="0" smtClean="0"/>
              <a:t/>
            </a:r>
            <a:br>
              <a:rPr lang="vi-VN" dirty="0" smtClean="0"/>
            </a:br>
            <a:endParaRPr lang="vi-VN" dirty="0"/>
          </a:p>
        </p:txBody>
      </p:sp>
      <p:pic>
        <p:nvPicPr>
          <p:cNvPr id="4" name="Picture 3"/>
          <p:cNvPicPr>
            <a:picLocks noChangeAspect="1"/>
          </p:cNvPicPr>
          <p:nvPr/>
        </p:nvPicPr>
        <p:blipFill>
          <a:blip r:embed="rId3"/>
          <a:stretch>
            <a:fillRect/>
          </a:stretch>
        </p:blipFill>
        <p:spPr>
          <a:xfrm>
            <a:off x="2081211" y="1406128"/>
            <a:ext cx="7000875" cy="3715544"/>
          </a:xfrm>
          <a:prstGeom prst="rect">
            <a:avLst/>
          </a:prstGeom>
        </p:spPr>
      </p:pic>
      <p:pic>
        <p:nvPicPr>
          <p:cNvPr id="5" name="Picture 4"/>
          <p:cNvPicPr>
            <a:picLocks noChangeAspect="1"/>
          </p:cNvPicPr>
          <p:nvPr/>
        </p:nvPicPr>
        <p:blipFill>
          <a:blip r:embed="rId4"/>
          <a:stretch>
            <a:fillRect/>
          </a:stretch>
        </p:blipFill>
        <p:spPr>
          <a:xfrm>
            <a:off x="3506945" y="5802552"/>
            <a:ext cx="3635055" cy="883997"/>
          </a:xfrm>
          <a:prstGeom prst="rect">
            <a:avLst/>
          </a:prstGeom>
        </p:spPr>
      </p:pic>
    </p:spTree>
    <p:extLst>
      <p:ext uri="{BB962C8B-B14F-4D97-AF65-F5344CB8AC3E}">
        <p14:creationId xmlns:p14="http://schemas.microsoft.com/office/powerpoint/2010/main" val="3025502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838200" y="365125"/>
            <a:ext cx="11353800" cy="5216526"/>
          </a:xfrm>
        </p:spPr>
        <p:txBody>
          <a:bodyPr>
            <a:normAutofit lnSpcReduction="10000"/>
          </a:bodyPr>
          <a:lstStyle/>
          <a:p>
            <a:pPr marL="0" indent="0">
              <a:buNone/>
            </a:pPr>
            <a:r>
              <a:rPr lang="vi-VN" sz="2400" b="1" dirty="0"/>
              <a:t>Đăng nhập vào Git Local</a:t>
            </a:r>
            <a:endParaRPr lang="vi-VN" sz="2400" dirty="0"/>
          </a:p>
          <a:p>
            <a:pPr marL="0" indent="0">
              <a:buNone/>
            </a:pPr>
            <a:r>
              <a:rPr lang="vi-VN" sz="1800" dirty="0"/>
              <a:t>Mở cmd và nhập lần lượt ba lệnh sau để đăng nhập vào Git</a:t>
            </a:r>
            <a:r>
              <a:rPr lang="vi-VN" sz="1800" dirty="0" smtClean="0"/>
              <a:t>.</a:t>
            </a:r>
          </a:p>
          <a:p>
            <a:pPr marL="0" indent="0">
              <a:buNone/>
            </a:pPr>
            <a:endParaRPr lang="vi-VN" sz="1800" dirty="0"/>
          </a:p>
          <a:p>
            <a:pPr marL="0" indent="0">
              <a:buNone/>
            </a:pPr>
            <a:endParaRPr lang="vi-VN" sz="1800" dirty="0" smtClean="0"/>
          </a:p>
          <a:p>
            <a:pPr marL="0" indent="0">
              <a:buNone/>
            </a:pPr>
            <a:endParaRPr lang="vi-VN" sz="1800" dirty="0"/>
          </a:p>
          <a:p>
            <a:pPr marL="0" indent="0">
              <a:buNone/>
            </a:pPr>
            <a:endParaRPr lang="vi-VN" sz="1800" dirty="0" smtClean="0"/>
          </a:p>
          <a:p>
            <a:pPr marL="0" indent="0">
              <a:buNone/>
            </a:pPr>
            <a:endParaRPr lang="vi-VN" sz="1800" dirty="0"/>
          </a:p>
          <a:p>
            <a:pPr marL="0" indent="0">
              <a:buNone/>
            </a:pPr>
            <a:endParaRPr lang="vi-VN" sz="1800" dirty="0" smtClean="0"/>
          </a:p>
          <a:p>
            <a:pPr marL="0" indent="0">
              <a:buNone/>
            </a:pPr>
            <a:r>
              <a:rPr lang="vi-VN" sz="1800" b="1" dirty="0"/>
              <a:t>Trong đó</a:t>
            </a:r>
            <a:r>
              <a:rPr lang="vi-VN" sz="1800" dirty="0"/>
              <a:t> </a:t>
            </a:r>
            <a:r>
              <a:rPr lang="vi-VN" sz="1800" dirty="0" smtClean="0"/>
              <a:t>:</a:t>
            </a:r>
          </a:p>
          <a:p>
            <a:pPr marL="0" indent="0">
              <a:buNone/>
            </a:pPr>
            <a:endParaRPr lang="vi-VN" sz="1800" dirty="0"/>
          </a:p>
          <a:p>
            <a:r>
              <a:rPr lang="vi-VN" sz="1800" b="1" dirty="0"/>
              <a:t>myname</a:t>
            </a:r>
            <a:r>
              <a:rPr lang="vi-VN" sz="1800" dirty="0"/>
              <a:t> là username Github.</a:t>
            </a:r>
          </a:p>
          <a:p>
            <a:r>
              <a:rPr lang="vi-VN" sz="1800" b="1" dirty="0"/>
              <a:t>myemail@example.com</a:t>
            </a:r>
            <a:r>
              <a:rPr lang="vi-VN" sz="1800" dirty="0"/>
              <a:t> là email dùng để đăng ký.</a:t>
            </a:r>
          </a:p>
          <a:p>
            <a:r>
              <a:rPr lang="vi-VN" sz="1800" b="1" dirty="0"/>
              <a:t>mypassword</a:t>
            </a:r>
            <a:r>
              <a:rPr lang="vi-VN" sz="1800" dirty="0"/>
              <a:t> là mật khẩu đăng ký.</a:t>
            </a:r>
          </a:p>
          <a:p>
            <a:pPr marL="0" indent="0">
              <a:buNone/>
            </a:pPr>
            <a:endParaRPr lang="vi-VN" sz="1800" dirty="0"/>
          </a:p>
          <a:p>
            <a:pPr marL="0" indent="0">
              <a:buNone/>
            </a:pPr>
            <a:endParaRPr lang="vi-VN" dirty="0"/>
          </a:p>
        </p:txBody>
      </p:sp>
      <p:pic>
        <p:nvPicPr>
          <p:cNvPr id="6" name="Picture 5"/>
          <p:cNvPicPr>
            <a:picLocks noChangeAspect="1"/>
          </p:cNvPicPr>
          <p:nvPr/>
        </p:nvPicPr>
        <p:blipFill>
          <a:blip r:embed="rId2"/>
          <a:stretch>
            <a:fillRect/>
          </a:stretch>
        </p:blipFill>
        <p:spPr>
          <a:xfrm>
            <a:off x="1595600" y="1448595"/>
            <a:ext cx="7248199" cy="1538287"/>
          </a:xfrm>
          <a:prstGeom prst="rect">
            <a:avLst/>
          </a:prstGeom>
        </p:spPr>
      </p:pic>
    </p:spTree>
    <p:extLst>
      <p:ext uri="{BB962C8B-B14F-4D97-AF65-F5344CB8AC3E}">
        <p14:creationId xmlns:p14="http://schemas.microsoft.com/office/powerpoint/2010/main" val="1118429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r>
            <a:br>
              <a:rPr lang="vi-VN" dirty="0" smtClean="0"/>
            </a:br>
            <a:endParaRPr lang="vi-VN" dirty="0"/>
          </a:p>
        </p:txBody>
      </p:sp>
      <p:sp>
        <p:nvSpPr>
          <p:cNvPr id="3" name="Content Placeholder 2"/>
          <p:cNvSpPr>
            <a:spLocks noGrp="1"/>
          </p:cNvSpPr>
          <p:nvPr>
            <p:ph idx="1"/>
          </p:nvPr>
        </p:nvSpPr>
        <p:spPr>
          <a:xfrm>
            <a:off x="838200" y="365124"/>
            <a:ext cx="11353800" cy="6492875"/>
          </a:xfrm>
        </p:spPr>
        <p:txBody>
          <a:bodyPr/>
          <a:lstStyle/>
          <a:p>
            <a:pPr marL="0" indent="0">
              <a:buNone/>
            </a:pPr>
            <a:r>
              <a:rPr lang="vi-VN" sz="2400" b="1" dirty="0">
                <a:solidFill>
                  <a:schemeClr val="accent2"/>
                </a:solidFill>
              </a:rPr>
              <a:t>Kiểm tra tài </a:t>
            </a:r>
            <a:r>
              <a:rPr lang="vi-VN" sz="2400" b="1" dirty="0" smtClean="0">
                <a:solidFill>
                  <a:schemeClr val="accent2"/>
                </a:solidFill>
              </a:rPr>
              <a:t>khoản</a:t>
            </a:r>
          </a:p>
          <a:p>
            <a:pPr marL="0" indent="0">
              <a:buNone/>
            </a:pPr>
            <a:endParaRPr lang="vi-VN" sz="2400" dirty="0">
              <a:solidFill>
                <a:schemeClr val="accent2"/>
              </a:solidFill>
            </a:endParaRPr>
          </a:p>
          <a:p>
            <a:pPr marL="0" indent="0">
              <a:buNone/>
            </a:pPr>
            <a:r>
              <a:rPr lang="vi-VN" sz="1800" dirty="0"/>
              <a:t>Gõ </a:t>
            </a:r>
            <a:r>
              <a:rPr lang="vi-VN" sz="1800" b="1" dirty="0"/>
              <a:t>git config –list </a:t>
            </a:r>
            <a:r>
              <a:rPr lang="vi-VN" sz="1800" dirty="0"/>
              <a:t>để xem thông tin tài khoản, nếu thông tin hợp lệ nghĩa là đăng nhập thành công</a:t>
            </a:r>
            <a:r>
              <a:rPr lang="vi-VN" sz="1800" dirty="0" smtClean="0"/>
              <a:t>.</a:t>
            </a:r>
          </a:p>
          <a:p>
            <a:pPr marL="0" indent="0">
              <a:buNone/>
            </a:pPr>
            <a:endParaRPr lang="vi-VN" sz="1800" dirty="0"/>
          </a:p>
          <a:p>
            <a:pPr marL="0" indent="0">
              <a:buNone/>
            </a:pPr>
            <a:endParaRPr lang="vi-VN" sz="1800" dirty="0" smtClean="0"/>
          </a:p>
          <a:p>
            <a:pPr marL="0" indent="0">
              <a:buNone/>
            </a:pPr>
            <a:endParaRPr lang="vi-VN" sz="1800" dirty="0"/>
          </a:p>
          <a:p>
            <a:pPr marL="0" indent="0">
              <a:buNone/>
            </a:pPr>
            <a:r>
              <a:rPr lang="vi-VN" sz="1800" dirty="0" smtClean="0"/>
              <a:t>Kết quả:</a:t>
            </a:r>
          </a:p>
          <a:p>
            <a:pPr marL="0" indent="0">
              <a:buNone/>
            </a:pPr>
            <a:endParaRPr lang="vi-VN" sz="1800" dirty="0"/>
          </a:p>
          <a:p>
            <a:pPr marL="0" indent="0">
              <a:buNone/>
            </a:pPr>
            <a:endParaRPr lang="vi-VN" dirty="0"/>
          </a:p>
        </p:txBody>
      </p:sp>
      <p:pic>
        <p:nvPicPr>
          <p:cNvPr id="4" name="Picture 3"/>
          <p:cNvPicPr>
            <a:picLocks noChangeAspect="1"/>
          </p:cNvPicPr>
          <p:nvPr/>
        </p:nvPicPr>
        <p:blipFill>
          <a:blip r:embed="rId2"/>
          <a:stretch>
            <a:fillRect/>
          </a:stretch>
        </p:blipFill>
        <p:spPr>
          <a:xfrm>
            <a:off x="1689563" y="1930400"/>
            <a:ext cx="6231255" cy="516269"/>
          </a:xfrm>
          <a:prstGeom prst="rect">
            <a:avLst/>
          </a:prstGeom>
        </p:spPr>
      </p:pic>
      <p:pic>
        <p:nvPicPr>
          <p:cNvPr id="7" name="Picture 6"/>
          <p:cNvPicPr>
            <a:picLocks noChangeAspect="1"/>
          </p:cNvPicPr>
          <p:nvPr/>
        </p:nvPicPr>
        <p:blipFill>
          <a:blip r:embed="rId3"/>
          <a:stretch>
            <a:fillRect/>
          </a:stretch>
        </p:blipFill>
        <p:spPr>
          <a:xfrm>
            <a:off x="1158023" y="3467100"/>
            <a:ext cx="7635290" cy="3162300"/>
          </a:xfrm>
          <a:prstGeom prst="rect">
            <a:avLst/>
          </a:prstGeom>
        </p:spPr>
      </p:pic>
    </p:spTree>
    <p:extLst>
      <p:ext uri="{BB962C8B-B14F-4D97-AF65-F5344CB8AC3E}">
        <p14:creationId xmlns:p14="http://schemas.microsoft.com/office/powerpoint/2010/main" val="187550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77334" y="609600"/>
            <a:ext cx="11514666" cy="6248399"/>
          </a:xfrm>
        </p:spPr>
        <p:txBody>
          <a:bodyPr/>
          <a:lstStyle/>
          <a:p>
            <a:r>
              <a:rPr lang="vi-VN" b="1" dirty="0"/>
              <a:t>Tạo kho lưu trữ code đồng bộ với máy tính</a:t>
            </a:r>
            <a:endParaRPr lang="vi-VN" dirty="0"/>
          </a:p>
          <a:p>
            <a:pPr marL="0" indent="0">
              <a:buNone/>
            </a:pPr>
            <a:r>
              <a:rPr lang="vi-VN" b="1" i="1" dirty="0" smtClean="0"/>
              <a:t>  a</a:t>
            </a:r>
            <a:r>
              <a:rPr lang="vi-VN" b="1" i="1" dirty="0"/>
              <a:t>. Tạo kho lưu trữ</a:t>
            </a:r>
            <a:endParaRPr lang="vi-VN" dirty="0"/>
          </a:p>
          <a:p>
            <a:pPr>
              <a:buFont typeface="Arial" panose="020B0604020202020204" pitchFamily="34" charset="0"/>
              <a:buChar char="•"/>
            </a:pPr>
            <a:r>
              <a:rPr lang="vi-VN" dirty="0" smtClean="0"/>
              <a:t>Truy </a:t>
            </a:r>
            <a:r>
              <a:rPr lang="vi-VN" dirty="0"/>
              <a:t>cập </a:t>
            </a:r>
            <a:r>
              <a:rPr lang="vi-VN" dirty="0">
                <a:hlinkClick r:id="rId2"/>
              </a:rPr>
              <a:t>http://github.com/new</a:t>
            </a:r>
            <a:r>
              <a:rPr lang="vi-VN" dirty="0"/>
              <a:t> để tạo một kho lưu </a:t>
            </a:r>
            <a:r>
              <a:rPr lang="vi-VN" dirty="0" smtClean="0"/>
              <a:t>trữ.</a:t>
            </a:r>
          </a:p>
          <a:p>
            <a:pPr>
              <a:buFont typeface="Arial" panose="020B0604020202020204" pitchFamily="34" charset="0"/>
              <a:buChar char="•"/>
            </a:pPr>
            <a:r>
              <a:rPr lang="vi-VN" dirty="0" smtClean="0"/>
              <a:t>Nhập thông tin và click vào </a:t>
            </a:r>
            <a:r>
              <a:rPr lang="vi-VN" b="1" dirty="0" smtClean="0"/>
              <a:t>Create Reposiory</a:t>
            </a:r>
            <a:r>
              <a:rPr lang="vi-VN" dirty="0" smtClean="0"/>
              <a:t> để tạo kho lưu trữ cho code của bạn.</a:t>
            </a:r>
          </a:p>
          <a:p>
            <a:pPr marL="0" indent="0">
              <a:buNone/>
            </a:pPr>
            <a:endParaRPr lang="vi-VN" dirty="0"/>
          </a:p>
        </p:txBody>
      </p:sp>
      <p:pic>
        <p:nvPicPr>
          <p:cNvPr id="4" name="Picture 3"/>
          <p:cNvPicPr>
            <a:picLocks noChangeAspect="1"/>
          </p:cNvPicPr>
          <p:nvPr/>
        </p:nvPicPr>
        <p:blipFill>
          <a:blip r:embed="rId3"/>
          <a:stretch>
            <a:fillRect/>
          </a:stretch>
        </p:blipFill>
        <p:spPr>
          <a:xfrm>
            <a:off x="1773228" y="2356274"/>
            <a:ext cx="6399221" cy="4142960"/>
          </a:xfrm>
          <a:prstGeom prst="rect">
            <a:avLst/>
          </a:prstGeom>
        </p:spPr>
      </p:pic>
    </p:spTree>
    <p:extLst>
      <p:ext uri="{BB962C8B-B14F-4D97-AF65-F5344CB8AC3E}">
        <p14:creationId xmlns:p14="http://schemas.microsoft.com/office/powerpoint/2010/main" val="290435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190500" y="152400"/>
            <a:ext cx="12001500" cy="6705599"/>
          </a:xfrm>
        </p:spPr>
        <p:txBody>
          <a:bodyPr/>
          <a:lstStyle/>
          <a:p>
            <a:pPr marL="0" indent="0">
              <a:buNone/>
            </a:pPr>
            <a:r>
              <a:rPr lang="vi-VN" b="1" i="1" dirty="0" smtClean="0"/>
              <a:t>  b</a:t>
            </a:r>
            <a:r>
              <a:rPr lang="vi-VN" b="1" i="1" dirty="0"/>
              <a:t>. Thông tin của lưu </a:t>
            </a:r>
            <a:r>
              <a:rPr lang="vi-VN" b="1" i="1" dirty="0" smtClean="0"/>
              <a:t>trữ</a:t>
            </a:r>
          </a:p>
        </p:txBody>
      </p:sp>
      <p:pic>
        <p:nvPicPr>
          <p:cNvPr id="4" name="Picture 3"/>
          <p:cNvPicPr>
            <a:picLocks noChangeAspect="1"/>
          </p:cNvPicPr>
          <p:nvPr/>
        </p:nvPicPr>
        <p:blipFill>
          <a:blip r:embed="rId2"/>
          <a:stretch>
            <a:fillRect/>
          </a:stretch>
        </p:blipFill>
        <p:spPr>
          <a:xfrm>
            <a:off x="2801454" y="883692"/>
            <a:ext cx="7270110" cy="5243014"/>
          </a:xfrm>
          <a:prstGeom prst="rect">
            <a:avLst/>
          </a:prstGeom>
          <a:ln w="88900" cap="sq" cmpd="thickThin">
            <a:solidFill>
              <a:srgbClr val="000000"/>
            </a:solidFill>
            <a:prstDash val="solid"/>
            <a:miter lim="800000"/>
          </a:ln>
          <a:effectLst>
            <a:innerShdw blurRad="76200">
              <a:srgbClr val="000000"/>
            </a:innerShdw>
          </a:effectLst>
        </p:spPr>
      </p:pic>
      <p:cxnSp>
        <p:nvCxnSpPr>
          <p:cNvPr id="8" name="Elbow Connector 7"/>
          <p:cNvCxnSpPr/>
          <p:nvPr/>
        </p:nvCxnSpPr>
        <p:spPr>
          <a:xfrm rot="10800000" flipV="1">
            <a:off x="5543550" y="2060574"/>
            <a:ext cx="2857500" cy="514350"/>
          </a:xfrm>
          <a:prstGeom prst="bentConnector3">
            <a:avLst>
              <a:gd name="adj1" fmla="val 45000"/>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7671803" y="1924048"/>
            <a:ext cx="1656790" cy="338554"/>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1600" dirty="0" err="1" smtClean="0">
                <a:ln w="0"/>
                <a:solidFill>
                  <a:schemeClr val="tx1"/>
                </a:solidFill>
                <a:effectLst>
                  <a:outerShdw blurRad="38100" dist="19050" dir="2700000" algn="tl" rotWithShape="0">
                    <a:schemeClr val="dk1">
                      <a:alpha val="40000"/>
                    </a:schemeClr>
                  </a:outerShdw>
                </a:effectLst>
              </a:rPr>
              <a:t>Tên</a:t>
            </a:r>
            <a:r>
              <a:rPr lang="en-US" sz="1600" dirty="0" smtClean="0">
                <a:ln w="0"/>
                <a:solidFill>
                  <a:schemeClr val="tx1"/>
                </a:solidFill>
                <a:effectLst>
                  <a:outerShdw blurRad="38100" dist="19050" dir="2700000" algn="tl" rotWithShape="0">
                    <a:schemeClr val="dk1">
                      <a:alpha val="40000"/>
                    </a:schemeClr>
                  </a:outerShdw>
                </a:effectLst>
              </a:rPr>
              <a:t> </a:t>
            </a:r>
            <a:r>
              <a:rPr lang="en-US" sz="1600" dirty="0" err="1" smtClean="0">
                <a:ln w="0"/>
                <a:solidFill>
                  <a:schemeClr val="tx1"/>
                </a:solidFill>
                <a:effectLst>
                  <a:outerShdw blurRad="38100" dist="19050" dir="2700000" algn="tl" rotWithShape="0">
                    <a:schemeClr val="dk1">
                      <a:alpha val="40000"/>
                    </a:schemeClr>
                  </a:outerShdw>
                </a:effectLst>
              </a:rPr>
              <a:t>kho</a:t>
            </a:r>
            <a:r>
              <a:rPr lang="en-US" sz="1600" dirty="0" smtClean="0">
                <a:ln w="0"/>
                <a:solidFill>
                  <a:schemeClr val="tx1"/>
                </a:solidFill>
                <a:effectLst>
                  <a:outerShdw blurRad="38100" dist="19050" dir="2700000" algn="tl" rotWithShape="0">
                    <a:schemeClr val="dk1">
                      <a:alpha val="40000"/>
                    </a:schemeClr>
                  </a:outerShdw>
                </a:effectLst>
              </a:rPr>
              <a:t> </a:t>
            </a:r>
            <a:r>
              <a:rPr lang="en-US" sz="1600" dirty="0" err="1" smtClean="0">
                <a:ln w="0"/>
                <a:solidFill>
                  <a:schemeClr val="tx1"/>
                </a:solidFill>
                <a:effectLst>
                  <a:outerShdw blurRad="38100" dist="19050" dir="2700000" algn="tl" rotWithShape="0">
                    <a:schemeClr val="dk1">
                      <a:alpha val="40000"/>
                    </a:schemeClr>
                  </a:outerShdw>
                </a:effectLst>
              </a:rPr>
              <a:t>lưu</a:t>
            </a:r>
            <a:r>
              <a:rPr lang="en-US" sz="1600" dirty="0" smtClean="0">
                <a:ln w="0"/>
                <a:solidFill>
                  <a:schemeClr val="tx1"/>
                </a:solidFill>
                <a:effectLst>
                  <a:outerShdw blurRad="38100" dist="19050" dir="2700000" algn="tl" rotWithShape="0">
                    <a:schemeClr val="dk1">
                      <a:alpha val="40000"/>
                    </a:schemeClr>
                  </a:outerShdw>
                </a:effectLst>
              </a:rPr>
              <a:t> </a:t>
            </a:r>
            <a:r>
              <a:rPr lang="en-US" sz="1600" dirty="0" err="1" smtClean="0">
                <a:ln w="0"/>
                <a:solidFill>
                  <a:schemeClr val="tx1"/>
                </a:solidFill>
                <a:effectLst>
                  <a:outerShdw blurRad="38100" dist="19050" dir="2700000" algn="tl" rotWithShape="0">
                    <a:schemeClr val="dk1">
                      <a:alpha val="40000"/>
                    </a:schemeClr>
                  </a:outerShdw>
                </a:effectLst>
              </a:rPr>
              <a:t>trữ</a:t>
            </a:r>
            <a:endParaRPr lang="en-US" sz="1600"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p:nvPr/>
        </p:nvCxnSpPr>
        <p:spPr>
          <a:xfrm rot="10800000">
            <a:off x="7404543" y="3906232"/>
            <a:ext cx="1924050" cy="6858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8568145" y="4365585"/>
            <a:ext cx="1021784" cy="345074"/>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1600" dirty="0" err="1" smtClean="0">
                <a:ln w="0"/>
                <a:solidFill>
                  <a:schemeClr val="tx1"/>
                </a:solidFill>
                <a:effectLst>
                  <a:outerShdw blurRad="38100" dist="19050" dir="2700000" algn="tl" rotWithShape="0">
                    <a:schemeClr val="dk1">
                      <a:alpha val="40000"/>
                    </a:schemeClr>
                  </a:outerShdw>
                </a:effectLst>
              </a:rPr>
              <a:t>Mô</a:t>
            </a:r>
            <a:r>
              <a:rPr lang="en-US" sz="1600" dirty="0" smtClean="0">
                <a:ln w="0"/>
                <a:solidFill>
                  <a:schemeClr val="tx1"/>
                </a:solidFill>
                <a:effectLst>
                  <a:outerShdw blurRad="38100" dist="19050" dir="2700000" algn="tl" rotWithShape="0">
                    <a:schemeClr val="dk1">
                      <a:alpha val="40000"/>
                    </a:schemeClr>
                  </a:outerShdw>
                </a:effectLst>
              </a:rPr>
              <a:t> </a:t>
            </a:r>
            <a:r>
              <a:rPr lang="en-US" sz="1600" dirty="0" err="1" smtClean="0">
                <a:ln w="0"/>
                <a:solidFill>
                  <a:schemeClr val="tx1"/>
                </a:solidFill>
                <a:effectLst>
                  <a:outerShdw blurRad="38100" dist="19050" dir="2700000" algn="tl" rotWithShape="0">
                    <a:schemeClr val="dk1">
                      <a:alpha val="40000"/>
                    </a:schemeClr>
                  </a:outerShdw>
                </a:effectLst>
              </a:rPr>
              <a:t>tả</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04775" y="3329532"/>
            <a:ext cx="2435343" cy="1631216"/>
          </a:xfrm>
          <a:prstGeom prst="rect">
            <a:avLst/>
          </a:prstGeom>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Trạng</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thái</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của</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kho</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lưu</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chữ</a:t>
            </a:r>
            <a:endPar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Ø"/>
            </a:pPr>
            <a:r>
              <a:rPr lang="en-US" sz="1400" b="1" dirty="0" smtClean="0">
                <a:ln w="0"/>
                <a:solidFill>
                  <a:schemeClr val="accent5"/>
                </a:solidFill>
                <a:latin typeface="Calibri Light" panose="020F0302020204030204" pitchFamily="34" charset="0"/>
                <a:ea typeface="Calibri Light" panose="020F0302020204030204" pitchFamily="34" charset="0"/>
                <a:cs typeface="Calibri Light" panose="020F0302020204030204" pitchFamily="34" charset="0"/>
              </a:rPr>
              <a:t>Public</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Bất</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kì</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ai</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cũng</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có</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thể</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xem</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source code</a:t>
            </a:r>
          </a:p>
          <a:p>
            <a:pPr marL="285750" indent="-285750">
              <a:buFont typeface="Wingdings" panose="05000000000000000000" pitchFamily="2" charset="2"/>
              <a:buChar char="Ø"/>
            </a:pPr>
            <a:r>
              <a:rPr lang="en-US" sz="1400" b="1" dirty="0" smtClean="0">
                <a:ln w="0"/>
                <a:solidFill>
                  <a:schemeClr val="accent5"/>
                </a:solidFill>
                <a:latin typeface="Calibri Light" panose="020F0302020204030204" pitchFamily="34" charset="0"/>
                <a:ea typeface="Calibri Light" panose="020F0302020204030204" pitchFamily="34" charset="0"/>
                <a:cs typeface="Calibri Light" panose="020F0302020204030204" pitchFamily="34" charset="0"/>
              </a:rPr>
              <a:t>Private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Chỉ</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những</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người</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được</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thêm</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vào</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mới</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xem</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b="1" dirty="0" err="1"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được</a:t>
            </a:r>
            <a:r>
              <a:rPr lang="en-US" sz="1400" b="1" dirty="0" smtClean="0">
                <a:ln w="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p>
          <a:p>
            <a:pPr algn="ctr"/>
            <a:endParaRPr lang="en-US" sz="1600" b="1" cap="none" spc="0" dirty="0">
              <a:ln w="22225">
                <a:solidFill>
                  <a:schemeClr val="accent2"/>
                </a:solidFill>
                <a:prstDash val="solid"/>
              </a:ln>
              <a:solidFill>
                <a:schemeClr val="accent2">
                  <a:lumMod val="40000"/>
                  <a:lumOff val="60000"/>
                </a:schemeClr>
              </a:solidFill>
              <a:effectLst/>
            </a:endParaRPr>
          </a:p>
        </p:txBody>
      </p:sp>
      <p:cxnSp>
        <p:nvCxnSpPr>
          <p:cNvPr id="31" name="Straight Arrow Connector 30"/>
          <p:cNvCxnSpPr/>
          <p:nvPr/>
        </p:nvCxnSpPr>
        <p:spPr>
          <a:xfrm>
            <a:off x="497760" y="4725493"/>
            <a:ext cx="2619375"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2" name="Rectangle 31"/>
          <p:cNvSpPr/>
          <p:nvPr/>
        </p:nvSpPr>
        <p:spPr>
          <a:xfrm>
            <a:off x="2801454" y="4249132"/>
            <a:ext cx="5123346" cy="932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vi-VN"/>
          </a:p>
        </p:txBody>
      </p:sp>
      <p:cxnSp>
        <p:nvCxnSpPr>
          <p:cNvPr id="34" name="Elbow Connector 33"/>
          <p:cNvCxnSpPr/>
          <p:nvPr/>
        </p:nvCxnSpPr>
        <p:spPr>
          <a:xfrm>
            <a:off x="920673" y="1638300"/>
            <a:ext cx="2081910" cy="93662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Rectangle 34"/>
          <p:cNvSpPr/>
          <p:nvPr/>
        </p:nvSpPr>
        <p:spPr>
          <a:xfrm>
            <a:off x="529534" y="1457305"/>
            <a:ext cx="1277914" cy="338554"/>
          </a:xfrm>
          <a:prstGeom prst="rect">
            <a:avLst/>
          </a:prstGeom>
        </p:spPr>
        <p:style>
          <a:lnRef idx="3">
            <a:schemeClr val="lt1"/>
          </a:lnRef>
          <a:fillRef idx="1">
            <a:schemeClr val="accent1"/>
          </a:fillRef>
          <a:effectRef idx="1">
            <a:schemeClr val="accent1"/>
          </a:effectRef>
          <a:fontRef idx="minor">
            <a:schemeClr val="lt1"/>
          </a:fontRef>
        </p:style>
        <p:txBody>
          <a:bodyPr wrap="none" lIns="91440" tIns="45720" rIns="91440" bIns="45720">
            <a:spAutoFit/>
          </a:bodyPr>
          <a:lstStyle/>
          <a:p>
            <a:pPr algn="ctr"/>
            <a:r>
              <a:rPr lang="vi-VN" sz="1600" dirty="0" smtClean="0">
                <a:ln w="0"/>
                <a:solidFill>
                  <a:schemeClr val="tx1"/>
                </a:solidFill>
                <a:effectLst>
                  <a:outerShdw blurRad="38100" dist="19050" dir="2700000" algn="tl" rotWithShape="0">
                    <a:schemeClr val="dk1">
                      <a:alpha val="40000"/>
                    </a:schemeClr>
                  </a:outerShdw>
                </a:effectLst>
              </a:rPr>
              <a:t>Chủ sở hữu</a:t>
            </a:r>
            <a:endParaRPr lang="en-US"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3649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endParaRPr lang="vi-VN" dirty="0"/>
          </a:p>
        </p:txBody>
      </p:sp>
      <p:sp>
        <p:nvSpPr>
          <p:cNvPr id="3" name="Content Placeholder 2"/>
          <p:cNvSpPr>
            <a:spLocks noGrp="1"/>
          </p:cNvSpPr>
          <p:nvPr>
            <p:ph idx="1"/>
          </p:nvPr>
        </p:nvSpPr>
        <p:spPr>
          <a:xfrm>
            <a:off x="677334" y="209551"/>
            <a:ext cx="11514666" cy="6648450"/>
          </a:xfrm>
        </p:spPr>
        <p:txBody>
          <a:bodyPr>
            <a:normAutofit/>
          </a:bodyPr>
          <a:lstStyle/>
          <a:p>
            <a:pPr marL="0" indent="0">
              <a:buNone/>
            </a:pPr>
            <a:r>
              <a:rPr lang="vi-VN" b="1" i="1" dirty="0"/>
              <a:t>c. Giao diện khi tạo kho lưu trữ thành </a:t>
            </a:r>
            <a:r>
              <a:rPr lang="vi-VN" b="1" i="1" dirty="0" smtClean="0"/>
              <a:t>công</a:t>
            </a:r>
          </a:p>
          <a:p>
            <a:pPr marL="0" indent="0">
              <a:buNone/>
            </a:pPr>
            <a:endParaRPr lang="vi-VN" b="1" i="1" dirty="0"/>
          </a:p>
          <a:p>
            <a:pPr marL="0" indent="0">
              <a:buNone/>
            </a:pPr>
            <a:endParaRPr lang="vi-VN" b="1" i="1" dirty="0" smtClean="0"/>
          </a:p>
          <a:p>
            <a:pPr marL="0" indent="0">
              <a:buNone/>
            </a:pPr>
            <a:endParaRPr lang="vi-VN" b="1" i="1" dirty="0"/>
          </a:p>
          <a:p>
            <a:pPr marL="0" indent="0">
              <a:buNone/>
            </a:pPr>
            <a:endParaRPr lang="vi-VN" b="1" i="1" dirty="0" smtClean="0"/>
          </a:p>
          <a:p>
            <a:pPr marL="0" indent="0">
              <a:buNone/>
            </a:pPr>
            <a:endParaRPr lang="vi-VN" b="1" i="1" dirty="0"/>
          </a:p>
          <a:p>
            <a:pPr marL="0" indent="0">
              <a:buNone/>
            </a:pPr>
            <a:endParaRPr lang="vi-VN" b="1" i="1" dirty="0" smtClean="0"/>
          </a:p>
          <a:p>
            <a:pPr marL="0" indent="0">
              <a:buNone/>
            </a:pPr>
            <a:endParaRPr lang="vi-VN" b="1" i="1" dirty="0"/>
          </a:p>
          <a:p>
            <a:pPr marL="0" indent="0">
              <a:buNone/>
            </a:pPr>
            <a:endParaRPr lang="vi-VN" b="1" i="1" dirty="0" smtClean="0"/>
          </a:p>
          <a:p>
            <a:pPr marL="0" indent="0">
              <a:buNone/>
            </a:pPr>
            <a:endParaRPr lang="vi-VN" b="1" i="1" dirty="0"/>
          </a:p>
          <a:p>
            <a:pPr marL="0" indent="0">
              <a:buNone/>
            </a:pPr>
            <a:endParaRPr lang="vi-VN" b="1" i="1" dirty="0" smtClean="0"/>
          </a:p>
          <a:p>
            <a:pPr marL="0" indent="0">
              <a:buNone/>
            </a:pPr>
            <a:endParaRPr lang="vi-VN" sz="1600" b="1" i="1" dirty="0"/>
          </a:p>
          <a:p>
            <a:r>
              <a:rPr lang="vi-VN" sz="1600" dirty="0"/>
              <a:t>Khi đã tạo xong một Repository, ta cần tạo thêm một </a:t>
            </a:r>
            <a:r>
              <a:rPr lang="vi-VN" sz="1600" b="1" dirty="0"/>
              <a:t>“bản sao” </a:t>
            </a:r>
            <a:r>
              <a:rPr lang="vi-VN" sz="1600" dirty="0"/>
              <a:t>của Repository trên máy tính (</a:t>
            </a:r>
            <a:r>
              <a:rPr lang="vi-VN" sz="1600" i="1" dirty="0"/>
              <a:t>clone reposotory</a:t>
            </a:r>
            <a:r>
              <a:rPr lang="vi-VN" sz="1600" dirty="0"/>
              <a:t>).</a:t>
            </a:r>
          </a:p>
          <a:p>
            <a:r>
              <a:rPr lang="vi-VN" sz="1600" dirty="0"/>
              <a:t>Bản sao này chúng ta sẽ thực hiện code trực tiếp, khi nào hoàn chỉnh ta sẽ đẩy lên GitHub.</a:t>
            </a:r>
          </a:p>
          <a:p>
            <a:r>
              <a:rPr lang="vi-VN" sz="1600" dirty="0"/>
              <a:t>Nhiều người có thể tự tạo ra một bản sao tại máy tính của mình và xây dựng các tính năng của mình mà không ảnh hưởng đến những người khác.</a:t>
            </a:r>
          </a:p>
          <a:p>
            <a:pPr marL="0" indent="0">
              <a:buNone/>
            </a:pPr>
            <a:endParaRPr lang="en-US" dirty="0"/>
          </a:p>
        </p:txBody>
      </p:sp>
      <p:pic>
        <p:nvPicPr>
          <p:cNvPr id="4" name="Picture 3"/>
          <p:cNvPicPr>
            <a:picLocks noChangeAspect="1"/>
          </p:cNvPicPr>
          <p:nvPr/>
        </p:nvPicPr>
        <p:blipFill>
          <a:blip r:embed="rId2"/>
          <a:stretch>
            <a:fillRect/>
          </a:stretch>
        </p:blipFill>
        <p:spPr>
          <a:xfrm>
            <a:off x="1331120" y="727075"/>
            <a:ext cx="7803356" cy="3959225"/>
          </a:xfrm>
          <a:prstGeom prst="rect">
            <a:avLst/>
          </a:prstGeom>
        </p:spPr>
      </p:pic>
    </p:spTree>
    <p:extLst>
      <p:ext uri="{BB962C8B-B14F-4D97-AF65-F5344CB8AC3E}">
        <p14:creationId xmlns:p14="http://schemas.microsoft.com/office/powerpoint/2010/main" val="1089593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183</TotalTime>
  <Words>1275</Words>
  <Application>Microsoft Office PowerPoint</Application>
  <PresentationFormat>Widescreen</PresentationFormat>
  <Paragraphs>207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Tahoma</vt:lpstr>
      <vt:lpstr>Trebuchet MS</vt:lpstr>
      <vt:lpstr>Wingdings</vt:lpstr>
      <vt:lpstr>Wingdings 3</vt:lpstr>
      <vt:lpstr>Facet</vt:lpstr>
      <vt:lpstr>Giới thiệu và cách sử dụng Git/GitHub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LÝ TRUNG TOÀN</dc:creator>
  <cp:lastModifiedBy>toan</cp:lastModifiedBy>
  <cp:revision>19</cp:revision>
  <dcterms:created xsi:type="dcterms:W3CDTF">2023-11-23T03:22:51Z</dcterms:created>
  <dcterms:modified xsi:type="dcterms:W3CDTF">2023-11-23T06:27:56Z</dcterms:modified>
</cp:coreProperties>
</file>