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88" r:id="rId4"/>
    <p:sldId id="294" r:id="rId5"/>
    <p:sldId id="295" r:id="rId6"/>
    <p:sldId id="289" r:id="rId7"/>
    <p:sldId id="290" r:id="rId8"/>
    <p:sldId id="291" r:id="rId9"/>
    <p:sldId id="293" r:id="rId10"/>
    <p:sldId id="296" r:id="rId11"/>
    <p:sldId id="297" r:id="rId12"/>
    <p:sldId id="2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660"/>
  </p:normalViewPr>
  <p:slideViewPr>
    <p:cSldViewPr snapToGrid="0">
      <p:cViewPr varScale="1">
        <p:scale>
          <a:sx n="115" d="100"/>
          <a:sy n="115" d="100"/>
        </p:scale>
        <p:origin x="7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C35B1-B538-47A9-98D8-4F4F534EF493}" type="datetimeFigureOut">
              <a:rPr lang="en-US" smtClean="0"/>
              <a:t>9/3/2019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6DD49-DD44-44B0-8DF9-F65174EB95DC}" type="slidenum">
              <a:rPr lang="en-US" smtClean="0"/>
              <a:t>‹#›</a:t>
            </a:fld>
            <a:endParaRPr lang="en-US"/>
          </a:p>
        </p:txBody>
      </p:sp>
    </p:spTree>
    <p:extLst>
      <p:ext uri="{BB962C8B-B14F-4D97-AF65-F5344CB8AC3E}">
        <p14:creationId xmlns:p14="http://schemas.microsoft.com/office/powerpoint/2010/main" val="390372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EF4A30-9A4D-44E5-A4FD-991CAABB87FD}"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318661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EF4A30-9A4D-44E5-A4FD-991CAABB87FD}"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162662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EF4A30-9A4D-44E5-A4FD-991CAABB87FD}"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12417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EF4A30-9A4D-44E5-A4FD-991CAABB87FD}"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33669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EF4A30-9A4D-44E5-A4FD-991CAABB87FD}"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388861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EF4A30-9A4D-44E5-A4FD-991CAABB87FD}"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3601847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EF4A30-9A4D-44E5-A4FD-991CAABB87FD}"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254249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EF4A30-9A4D-44E5-A4FD-991CAABB87FD}"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2186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F4A30-9A4D-44E5-A4FD-991CAABB87FD}"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103976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EF4A30-9A4D-44E5-A4FD-991CAABB87FD}"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243809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EF4A30-9A4D-44E5-A4FD-991CAABB87FD}"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82715-DF3F-454D-8050-1BD98218CA2C}" type="slidenum">
              <a:rPr lang="en-US" smtClean="0"/>
              <a:t>‹#›</a:t>
            </a:fld>
            <a:endParaRPr lang="en-US"/>
          </a:p>
        </p:txBody>
      </p:sp>
    </p:spTree>
    <p:extLst>
      <p:ext uri="{BB962C8B-B14F-4D97-AF65-F5344CB8AC3E}">
        <p14:creationId xmlns:p14="http://schemas.microsoft.com/office/powerpoint/2010/main" val="31731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F4A30-9A4D-44E5-A4FD-991CAABB87FD}" type="datetimeFigureOut">
              <a:rPr lang="en-US" smtClean="0"/>
              <a:t>9/3/2019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82715-DF3F-454D-8050-1BD98218CA2C}" type="slidenum">
              <a:rPr lang="en-US" smtClean="0"/>
              <a:t>‹#›</a:t>
            </a:fld>
            <a:endParaRPr lang="en-US"/>
          </a:p>
        </p:txBody>
      </p:sp>
    </p:spTree>
    <p:extLst>
      <p:ext uri="{BB962C8B-B14F-4D97-AF65-F5344CB8AC3E}">
        <p14:creationId xmlns:p14="http://schemas.microsoft.com/office/powerpoint/2010/main" val="1911257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naKwRmQ52V8" TargetMode="External"/><Relationship Id="rId2" Type="http://schemas.openxmlformats.org/officeDocument/2006/relationships/hyperlink" Target="https://youtu.be/p4KqryLMseQ"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udemy.com/artificial-intelligence-in-un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GAME310_LearningPlan_Fall2019.doc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7N9fBzPkrP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GAME310</a:t>
            </a:r>
            <a:r>
              <a:rPr lang="en-US" dirty="0" smtClean="0"/>
              <a:t/>
            </a:r>
            <a:br>
              <a:rPr lang="en-US" dirty="0" smtClean="0"/>
            </a:br>
            <a:r>
              <a:rPr lang="en-US" dirty="0" smtClean="0"/>
              <a:t>Lesson 01</a:t>
            </a:r>
            <a:endParaRPr lang="en-US" dirty="0"/>
          </a:p>
        </p:txBody>
      </p:sp>
      <p:sp>
        <p:nvSpPr>
          <p:cNvPr id="3" name="Subtitle 2"/>
          <p:cNvSpPr>
            <a:spLocks noGrp="1"/>
          </p:cNvSpPr>
          <p:nvPr>
            <p:ph type="subTitle" idx="1"/>
          </p:nvPr>
        </p:nvSpPr>
        <p:spPr>
          <a:xfrm>
            <a:off x="1524000" y="3602037"/>
            <a:ext cx="9144000" cy="2336184"/>
          </a:xfrm>
        </p:spPr>
        <p:txBody>
          <a:bodyPr>
            <a:normAutofit/>
          </a:bodyPr>
          <a:lstStyle/>
          <a:p>
            <a:r>
              <a:rPr lang="en-US" dirty="0" smtClean="0"/>
              <a:t>Artificial Intelligence</a:t>
            </a:r>
            <a:endParaRPr lang="en-US" dirty="0" smtClean="0"/>
          </a:p>
          <a:p>
            <a:endParaRPr lang="en-US" dirty="0"/>
          </a:p>
          <a:p>
            <a:r>
              <a:rPr lang="en-US" dirty="0" smtClean="0"/>
              <a:t>Wed, Sep 4</a:t>
            </a:r>
            <a:r>
              <a:rPr lang="en-US" baseline="30000" dirty="0" smtClean="0"/>
              <a:t>th</a:t>
            </a:r>
            <a:r>
              <a:rPr lang="en-US" dirty="0"/>
              <a:t>, </a:t>
            </a:r>
            <a:r>
              <a:rPr lang="en-US" dirty="0" smtClean="0"/>
              <a:t>2019</a:t>
            </a:r>
          </a:p>
          <a:p>
            <a:endParaRPr lang="en-US" dirty="0"/>
          </a:p>
          <a:p>
            <a:r>
              <a:rPr lang="en-US" dirty="0" smtClean="0"/>
              <a:t>Professor: Majid Moghadam</a:t>
            </a:r>
            <a:endParaRPr lang="en-US" dirty="0"/>
          </a:p>
        </p:txBody>
      </p:sp>
    </p:spTree>
    <p:extLst>
      <p:ext uri="{BB962C8B-B14F-4D97-AF65-F5344CB8AC3E}">
        <p14:creationId xmlns:p14="http://schemas.microsoft.com/office/powerpoint/2010/main" val="1732142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 in Video Games</a:t>
            </a:r>
            <a:br>
              <a:rPr lang="en-US" dirty="0" smtClean="0"/>
            </a:br>
            <a:r>
              <a:rPr lang="en-US" dirty="0" smtClean="0"/>
              <a:t>(from Wikipedia)</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video games, artificial intelligence (AI) is used to generate responsive, adaptive or intelligent behaviors primarily in non-player characters (NPCs) similar to human-like intelligence. </a:t>
            </a:r>
            <a:endParaRPr lang="en-US" dirty="0" smtClean="0"/>
          </a:p>
          <a:p>
            <a:r>
              <a:rPr lang="en-US" dirty="0" smtClean="0"/>
              <a:t>Artificial </a:t>
            </a:r>
            <a:r>
              <a:rPr lang="en-US" dirty="0"/>
              <a:t>intelligence has been an integral part of video games since their inception in the </a:t>
            </a:r>
            <a:r>
              <a:rPr lang="en-US" dirty="0" smtClean="0"/>
              <a:t>1950s.</a:t>
            </a:r>
          </a:p>
          <a:p>
            <a:r>
              <a:rPr lang="en-US" dirty="0" smtClean="0"/>
              <a:t>The </a:t>
            </a:r>
            <a:r>
              <a:rPr lang="en-US" dirty="0"/>
              <a:t>role of AI in video games has expanded greatly since its introduction. Modern games often implement existing techniques from the field of artificial intelligence such as pathfinding and decision trees to guide the actions of NPCs. </a:t>
            </a:r>
            <a:endParaRPr lang="en-US" dirty="0" smtClean="0"/>
          </a:p>
          <a:p>
            <a:r>
              <a:rPr lang="en-US" dirty="0" smtClean="0"/>
              <a:t>Additionally</a:t>
            </a:r>
            <a:r>
              <a:rPr lang="en-US" dirty="0"/>
              <a:t>, AI is often used in mechanisms which are not immediately visible to the user, such as data mining and procedural-content generation</a:t>
            </a:r>
            <a:r>
              <a:rPr lang="en-US" dirty="0" smtClean="0"/>
              <a:t>.</a:t>
            </a:r>
            <a:endParaRPr lang="en-US" dirty="0"/>
          </a:p>
        </p:txBody>
      </p:sp>
    </p:spTree>
    <p:extLst>
      <p:ext uri="{BB962C8B-B14F-4D97-AF65-F5344CB8AC3E}">
        <p14:creationId xmlns:p14="http://schemas.microsoft.com/office/powerpoint/2010/main" val="3702254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in Games (examples)</a:t>
            </a:r>
            <a:endParaRPr lang="en-US" dirty="0"/>
          </a:p>
        </p:txBody>
      </p:sp>
      <p:sp>
        <p:nvSpPr>
          <p:cNvPr id="3" name="Content Placeholder 2"/>
          <p:cNvSpPr>
            <a:spLocks noGrp="1"/>
          </p:cNvSpPr>
          <p:nvPr>
            <p:ph idx="1"/>
          </p:nvPr>
        </p:nvSpPr>
        <p:spPr/>
        <p:txBody>
          <a:bodyPr/>
          <a:lstStyle/>
          <a:p>
            <a:pPr marL="0" indent="0">
              <a:buNone/>
            </a:pPr>
            <a:r>
              <a:rPr lang="en-US" dirty="0"/>
              <a:t>16 Games With Incredible Artificial </a:t>
            </a:r>
            <a:r>
              <a:rPr lang="en-US" dirty="0" smtClean="0"/>
              <a:t>Intelligence</a:t>
            </a:r>
          </a:p>
          <a:p>
            <a:r>
              <a:rPr lang="en-US" dirty="0">
                <a:hlinkClick r:id="rId2"/>
              </a:rPr>
              <a:t>https://</a:t>
            </a:r>
            <a:r>
              <a:rPr lang="en-US" dirty="0" smtClean="0">
                <a:hlinkClick r:id="rId2"/>
              </a:rPr>
              <a:t>youtu.be/p4KqryLMseQ</a:t>
            </a:r>
            <a:r>
              <a:rPr lang="en-US" dirty="0" smtClean="0"/>
              <a:t> </a:t>
            </a:r>
          </a:p>
          <a:p>
            <a:endParaRPr lang="en-US" dirty="0"/>
          </a:p>
          <a:p>
            <a:r>
              <a:rPr lang="en-US" dirty="0" smtClean="0"/>
              <a:t>“Best” AI in a Video Game</a:t>
            </a:r>
          </a:p>
          <a:p>
            <a:r>
              <a:rPr lang="en-US" dirty="0">
                <a:hlinkClick r:id="rId3"/>
              </a:rPr>
              <a:t>https://</a:t>
            </a:r>
            <a:r>
              <a:rPr lang="en-US" dirty="0" smtClean="0">
                <a:hlinkClick r:id="rId3"/>
              </a:rPr>
              <a:t>www.youtube.com/watch?v=naKwRmQ52V8</a:t>
            </a:r>
            <a:endParaRPr lang="en-US" dirty="0" smtClean="0"/>
          </a:p>
          <a:p>
            <a:endParaRPr lang="en-US" dirty="0"/>
          </a:p>
          <a:p>
            <a:endParaRPr lang="en-US" dirty="0"/>
          </a:p>
        </p:txBody>
      </p:sp>
    </p:spTree>
    <p:extLst>
      <p:ext uri="{BB962C8B-B14F-4D97-AF65-F5344CB8AC3E}">
        <p14:creationId xmlns:p14="http://schemas.microsoft.com/office/powerpoint/2010/main" val="3054252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No Textbook</a:t>
            </a:r>
          </a:p>
          <a:p>
            <a:r>
              <a:rPr lang="en-US" dirty="0" smtClean="0"/>
              <a:t>This course is 90% based off the following </a:t>
            </a:r>
            <a:r>
              <a:rPr lang="en-US" dirty="0" err="1" smtClean="0"/>
              <a:t>Udemy</a:t>
            </a:r>
            <a:r>
              <a:rPr lang="en-US" dirty="0" smtClean="0"/>
              <a:t> course</a:t>
            </a:r>
          </a:p>
          <a:p>
            <a:pPr lvl="1"/>
            <a:r>
              <a:rPr lang="en-US" u="sng" dirty="0">
                <a:hlinkClick r:id="rId2"/>
              </a:rPr>
              <a:t>https://www.udemy.com/artificial-intelligence-in-unity</a:t>
            </a:r>
            <a:r>
              <a:rPr lang="en-US" u="sng" dirty="0" smtClean="0">
                <a:hlinkClick r:id="rId2"/>
              </a:rPr>
              <a:t>/</a:t>
            </a:r>
            <a:r>
              <a:rPr lang="en-US" u="sng" dirty="0" smtClean="0"/>
              <a:t> </a:t>
            </a:r>
          </a:p>
          <a:p>
            <a:r>
              <a:rPr lang="en-US" dirty="0" smtClean="0"/>
              <a:t>And 10% supplemental material to help better explain concepts that are </a:t>
            </a:r>
            <a:r>
              <a:rPr lang="en-US" smtClean="0"/>
              <a:t>skimmed over</a:t>
            </a:r>
            <a:endParaRPr lang="en-US" dirty="0" smtClean="0"/>
          </a:p>
        </p:txBody>
      </p:sp>
    </p:spTree>
    <p:extLst>
      <p:ext uri="{BB962C8B-B14F-4D97-AF65-F5344CB8AC3E}">
        <p14:creationId xmlns:p14="http://schemas.microsoft.com/office/powerpoint/2010/main" val="144578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normAutofit/>
          </a:bodyPr>
          <a:lstStyle/>
          <a:p>
            <a:r>
              <a:rPr lang="en-US" dirty="0" smtClean="0"/>
              <a:t>Course Introduction</a:t>
            </a:r>
          </a:p>
          <a:p>
            <a:r>
              <a:rPr lang="en-US" dirty="0" smtClean="0"/>
              <a:t>Course Overview</a:t>
            </a:r>
          </a:p>
          <a:p>
            <a:r>
              <a:rPr lang="en-US" dirty="0"/>
              <a:t>Marking </a:t>
            </a:r>
            <a:r>
              <a:rPr lang="en-US" dirty="0" smtClean="0"/>
              <a:t>Scheme</a:t>
            </a:r>
          </a:p>
          <a:p>
            <a:r>
              <a:rPr lang="en-US" dirty="0" smtClean="0"/>
              <a:t>Learning Plan</a:t>
            </a:r>
          </a:p>
          <a:p>
            <a:r>
              <a:rPr lang="en-US" dirty="0"/>
              <a:t>Course Materials / </a:t>
            </a:r>
            <a:r>
              <a:rPr lang="en-US" dirty="0" smtClean="0"/>
              <a:t>Resources</a:t>
            </a:r>
          </a:p>
          <a:p>
            <a:pPr marL="0" indent="0">
              <a:buNone/>
            </a:pPr>
            <a:endParaRPr lang="en-US" dirty="0" smtClean="0"/>
          </a:p>
        </p:txBody>
      </p:sp>
    </p:spTree>
    <p:extLst>
      <p:ext uri="{BB962C8B-B14F-4D97-AF65-F5344CB8AC3E}">
        <p14:creationId xmlns:p14="http://schemas.microsoft.com/office/powerpoint/2010/main" val="1444295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GAME310 </a:t>
            </a:r>
            <a:r>
              <a:rPr lang="en-US" b="1" dirty="0" smtClean="0">
                <a:effectLst>
                  <a:outerShdw blurRad="38100" dist="38100" dir="2700000" algn="tl">
                    <a:srgbClr val="000000">
                      <a:alpha val="43137"/>
                    </a:srgbClr>
                  </a:outerShdw>
                </a:effectLst>
              </a:rPr>
              <a:t>- Course Introduction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b="1" dirty="0" smtClean="0">
                <a:effectLst>
                  <a:outerShdw blurRad="38100" dist="38100" dir="2700000" algn="tl">
                    <a:srgbClr val="000000">
                      <a:alpha val="43137"/>
                    </a:srgbClr>
                  </a:outerShdw>
                </a:effectLst>
              </a:rPr>
              <a:t>GAME310 </a:t>
            </a:r>
            <a:r>
              <a:rPr lang="en-US"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Artificial Intelligence</a:t>
            </a:r>
            <a:endParaRPr lang="en-US" b="1" dirty="0" smtClean="0">
              <a:effectLst>
                <a:outerShdw blurRad="38100" dist="38100" dir="2700000" algn="tl">
                  <a:srgbClr val="000000">
                    <a:alpha val="43137"/>
                  </a:srgbClr>
                </a:outerShdw>
              </a:effectLst>
            </a:endParaRPr>
          </a:p>
          <a:p>
            <a:pPr lvl="1"/>
            <a:r>
              <a:rPr lang="en-US" b="1" dirty="0" smtClean="0">
                <a:solidFill>
                  <a:srgbClr val="0070C0"/>
                </a:solidFill>
              </a:rPr>
              <a:t>Section 1: Introduction</a:t>
            </a:r>
          </a:p>
          <a:p>
            <a:pPr lvl="2"/>
            <a:r>
              <a:rPr lang="en-US" dirty="0" smtClean="0"/>
              <a:t>Vector Math, 2D and 3D</a:t>
            </a:r>
            <a:endParaRPr lang="en-US" dirty="0" smtClean="0"/>
          </a:p>
          <a:p>
            <a:pPr lvl="1"/>
            <a:r>
              <a:rPr lang="en-US" b="1" dirty="0" smtClean="0">
                <a:solidFill>
                  <a:srgbClr val="0070C0"/>
                </a:solidFill>
              </a:rPr>
              <a:t>Section 2: Moving NPC’s</a:t>
            </a:r>
          </a:p>
          <a:p>
            <a:pPr lvl="2"/>
            <a:r>
              <a:rPr lang="en-US" dirty="0" smtClean="0"/>
              <a:t>Moving in a straight line</a:t>
            </a:r>
          </a:p>
          <a:p>
            <a:pPr lvl="2"/>
            <a:r>
              <a:rPr lang="en-US" dirty="0" smtClean="0"/>
              <a:t>Travelling to a goal location</a:t>
            </a:r>
          </a:p>
          <a:p>
            <a:pPr lvl="2"/>
            <a:r>
              <a:rPr lang="en-US" dirty="0" smtClean="0"/>
              <a:t>Pushing an NPC forward</a:t>
            </a:r>
          </a:p>
          <a:p>
            <a:pPr lvl="2"/>
            <a:r>
              <a:rPr lang="en-US" dirty="0" smtClean="0"/>
              <a:t>Slerping</a:t>
            </a:r>
          </a:p>
          <a:p>
            <a:pPr lvl="2"/>
            <a:r>
              <a:rPr lang="en-US" dirty="0" smtClean="0"/>
              <a:t>Synchronizing Animations and forward movement</a:t>
            </a:r>
          </a:p>
          <a:p>
            <a:pPr lvl="2"/>
            <a:r>
              <a:rPr lang="en-US" dirty="0" smtClean="0"/>
              <a:t>Intro to Waypoints</a:t>
            </a:r>
          </a:p>
        </p:txBody>
      </p:sp>
    </p:spTree>
    <p:extLst>
      <p:ext uri="{BB962C8B-B14F-4D97-AF65-F5344CB8AC3E}">
        <p14:creationId xmlns:p14="http://schemas.microsoft.com/office/powerpoint/2010/main" val="324363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GAME310 - Course </a:t>
            </a:r>
            <a:r>
              <a:rPr lang="en-US" b="1" dirty="0" smtClean="0">
                <a:effectLst>
                  <a:outerShdw blurRad="38100" dist="38100" dir="2700000" algn="tl">
                    <a:srgbClr val="000000">
                      <a:alpha val="43137"/>
                    </a:srgbClr>
                  </a:outerShdw>
                </a:effectLst>
              </a:rPr>
              <a:t>Introduction (cont’d)</a:t>
            </a:r>
            <a:endParaRPr lang="en-US" dirty="0"/>
          </a:p>
        </p:txBody>
      </p:sp>
      <p:sp>
        <p:nvSpPr>
          <p:cNvPr id="3" name="Content Placeholder 2"/>
          <p:cNvSpPr>
            <a:spLocks noGrp="1"/>
          </p:cNvSpPr>
          <p:nvPr>
            <p:ph idx="1"/>
          </p:nvPr>
        </p:nvSpPr>
        <p:spPr>
          <a:xfrm>
            <a:off x="838200" y="1825624"/>
            <a:ext cx="10515600" cy="4575175"/>
          </a:xfrm>
        </p:spPr>
        <p:txBody>
          <a:bodyPr>
            <a:normAutofit fontScale="85000" lnSpcReduction="20000"/>
          </a:bodyPr>
          <a:lstStyle/>
          <a:p>
            <a:r>
              <a:rPr lang="en-US" b="1" dirty="0">
                <a:effectLst>
                  <a:outerShdw blurRad="38100" dist="38100" dir="2700000" algn="tl">
                    <a:srgbClr val="000000">
                      <a:alpha val="43137"/>
                    </a:srgbClr>
                  </a:outerShdw>
                </a:effectLst>
              </a:rPr>
              <a:t>GAME310 – Artificial Intelligence</a:t>
            </a:r>
          </a:p>
          <a:p>
            <a:pPr lvl="1"/>
            <a:r>
              <a:rPr lang="en-US" b="1" dirty="0" smtClean="0">
                <a:solidFill>
                  <a:srgbClr val="0070C0"/>
                </a:solidFill>
              </a:rPr>
              <a:t>Section </a:t>
            </a:r>
            <a:r>
              <a:rPr lang="en-US" b="1" dirty="0">
                <a:solidFill>
                  <a:srgbClr val="0070C0"/>
                </a:solidFill>
              </a:rPr>
              <a:t>3: </a:t>
            </a:r>
            <a:r>
              <a:rPr lang="en-US" b="1" dirty="0" smtClean="0">
                <a:solidFill>
                  <a:srgbClr val="0070C0"/>
                </a:solidFill>
              </a:rPr>
              <a:t>Cars</a:t>
            </a:r>
          </a:p>
          <a:p>
            <a:pPr lvl="2"/>
            <a:r>
              <a:rPr lang="en-US" dirty="0" smtClean="0"/>
              <a:t>Unity’s waypoint system</a:t>
            </a:r>
          </a:p>
          <a:p>
            <a:pPr lvl="2"/>
            <a:r>
              <a:rPr lang="en-US" dirty="0" smtClean="0"/>
              <a:t>Car racing with waypoints</a:t>
            </a:r>
          </a:p>
          <a:p>
            <a:pPr lvl="2"/>
            <a:r>
              <a:rPr lang="en-US" dirty="0" smtClean="0"/>
              <a:t>Customizing Car </a:t>
            </a:r>
            <a:r>
              <a:rPr lang="en-US" dirty="0" err="1" smtClean="0"/>
              <a:t>behaviour</a:t>
            </a:r>
            <a:endParaRPr lang="en-US" dirty="0" smtClean="0"/>
          </a:p>
          <a:p>
            <a:pPr lvl="2"/>
            <a:r>
              <a:rPr lang="en-US" dirty="0" smtClean="0"/>
              <a:t>Unity’s Vehicle System</a:t>
            </a:r>
            <a:endParaRPr lang="en-US" dirty="0"/>
          </a:p>
          <a:p>
            <a:pPr lvl="1"/>
            <a:r>
              <a:rPr lang="en-US" b="1" dirty="0">
                <a:solidFill>
                  <a:srgbClr val="0070C0"/>
                </a:solidFill>
              </a:rPr>
              <a:t>Section 4: </a:t>
            </a:r>
            <a:r>
              <a:rPr lang="en-US" b="1" dirty="0" smtClean="0">
                <a:solidFill>
                  <a:srgbClr val="0070C0"/>
                </a:solidFill>
              </a:rPr>
              <a:t>Waypoints</a:t>
            </a:r>
          </a:p>
          <a:p>
            <a:pPr lvl="2"/>
            <a:r>
              <a:rPr lang="en-US" dirty="0" smtClean="0"/>
              <a:t>Graph Theory and Pathfinding</a:t>
            </a:r>
          </a:p>
          <a:p>
            <a:pPr lvl="2"/>
            <a:r>
              <a:rPr lang="en-US" dirty="0" smtClean="0"/>
              <a:t>Pathfinding through waypoints</a:t>
            </a:r>
            <a:endParaRPr lang="en-US" dirty="0"/>
          </a:p>
          <a:p>
            <a:pPr lvl="1"/>
            <a:r>
              <a:rPr lang="en-US" b="1" dirty="0">
                <a:solidFill>
                  <a:srgbClr val="0070C0"/>
                </a:solidFill>
              </a:rPr>
              <a:t>Section 5: </a:t>
            </a:r>
            <a:r>
              <a:rPr lang="en-US" b="1" dirty="0" err="1" smtClean="0">
                <a:solidFill>
                  <a:srgbClr val="0070C0"/>
                </a:solidFill>
              </a:rPr>
              <a:t>NavMeshes</a:t>
            </a:r>
            <a:endParaRPr lang="en-US" b="1" dirty="0" smtClean="0">
              <a:solidFill>
                <a:srgbClr val="0070C0"/>
              </a:solidFill>
            </a:endParaRPr>
          </a:p>
          <a:p>
            <a:pPr lvl="2"/>
            <a:r>
              <a:rPr lang="en-US" dirty="0" smtClean="0"/>
              <a:t>NavMesh Basics</a:t>
            </a:r>
          </a:p>
          <a:p>
            <a:pPr lvl="2"/>
            <a:r>
              <a:rPr lang="en-US" dirty="0" smtClean="0"/>
              <a:t>From waypoints to NavMesh</a:t>
            </a:r>
          </a:p>
          <a:p>
            <a:pPr lvl="2"/>
            <a:r>
              <a:rPr lang="en-US" dirty="0" smtClean="0"/>
              <a:t>NavMesh Agents</a:t>
            </a:r>
          </a:p>
          <a:p>
            <a:pPr lvl="2"/>
            <a:r>
              <a:rPr lang="en-US" dirty="0" smtClean="0"/>
              <a:t>Following a player on </a:t>
            </a:r>
            <a:r>
              <a:rPr lang="en-US" dirty="0" err="1" smtClean="0"/>
              <a:t>NavMeshes</a:t>
            </a:r>
            <a:r>
              <a:rPr lang="en-US" dirty="0" smtClean="0"/>
              <a:t> and off-Mesh links</a:t>
            </a:r>
          </a:p>
          <a:p>
            <a:pPr lvl="2"/>
            <a:r>
              <a:rPr lang="en-US" dirty="0" smtClean="0"/>
              <a:t>Animating on a NavMesh</a:t>
            </a:r>
          </a:p>
          <a:p>
            <a:pPr lvl="2"/>
            <a:r>
              <a:rPr lang="en-US" dirty="0" smtClean="0"/>
              <a:t>Synching Animation speed with NavMesh agent speed</a:t>
            </a:r>
          </a:p>
          <a:p>
            <a:pPr lvl="2"/>
            <a:r>
              <a:rPr lang="en-US" dirty="0" smtClean="0"/>
              <a:t>Multiple </a:t>
            </a:r>
            <a:r>
              <a:rPr lang="en-US" dirty="0" err="1" smtClean="0"/>
              <a:t>NavMeshes</a:t>
            </a:r>
            <a:r>
              <a:rPr lang="en-US" dirty="0" smtClean="0"/>
              <a:t> for different Agent Sizes</a:t>
            </a:r>
            <a:endParaRPr lang="en-US" dirty="0"/>
          </a:p>
        </p:txBody>
      </p:sp>
    </p:spTree>
    <p:extLst>
      <p:ext uri="{BB962C8B-B14F-4D97-AF65-F5344CB8AC3E}">
        <p14:creationId xmlns:p14="http://schemas.microsoft.com/office/powerpoint/2010/main" val="577320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GAME310 - Course </a:t>
            </a:r>
            <a:r>
              <a:rPr lang="en-US" b="1" dirty="0" smtClean="0">
                <a:effectLst>
                  <a:outerShdw blurRad="38100" dist="38100" dir="2700000" algn="tl">
                    <a:srgbClr val="000000">
                      <a:alpha val="43137"/>
                    </a:srgbClr>
                  </a:outerShdw>
                </a:effectLst>
              </a:rPr>
              <a:t>Introduction (cont’d)</a:t>
            </a:r>
            <a:endParaRPr lang="en-US" dirty="0"/>
          </a:p>
        </p:txBody>
      </p:sp>
      <p:sp>
        <p:nvSpPr>
          <p:cNvPr id="3" name="Content Placeholder 2"/>
          <p:cNvSpPr>
            <a:spLocks noGrp="1"/>
          </p:cNvSpPr>
          <p:nvPr>
            <p:ph idx="1"/>
          </p:nvPr>
        </p:nvSpPr>
        <p:spPr>
          <a:xfrm>
            <a:off x="838200" y="1825624"/>
            <a:ext cx="10515600" cy="4591801"/>
          </a:xfrm>
        </p:spPr>
        <p:txBody>
          <a:bodyPr>
            <a:normAutofit fontScale="92500" lnSpcReduction="20000"/>
          </a:bodyPr>
          <a:lstStyle/>
          <a:p>
            <a:r>
              <a:rPr lang="en-US" b="1" dirty="0">
                <a:effectLst>
                  <a:outerShdw blurRad="38100" dist="38100" dir="2700000" algn="tl">
                    <a:srgbClr val="000000">
                      <a:alpha val="43137"/>
                    </a:srgbClr>
                  </a:outerShdw>
                </a:effectLst>
              </a:rPr>
              <a:t>GAME310 – Artificial Intelligence</a:t>
            </a:r>
          </a:p>
          <a:p>
            <a:pPr lvl="1"/>
            <a:r>
              <a:rPr lang="en-US" b="1" dirty="0" smtClean="0">
                <a:solidFill>
                  <a:srgbClr val="0070C0"/>
                </a:solidFill>
              </a:rPr>
              <a:t>Section 6: Moving as One</a:t>
            </a:r>
          </a:p>
          <a:p>
            <a:pPr lvl="2"/>
            <a:r>
              <a:rPr lang="en-US" dirty="0" smtClean="0"/>
              <a:t>Crowd Simulation</a:t>
            </a:r>
          </a:p>
          <a:p>
            <a:pPr lvl="2"/>
            <a:r>
              <a:rPr lang="en-US" dirty="0" smtClean="0"/>
              <a:t>Creating a city crowd</a:t>
            </a:r>
          </a:p>
          <a:p>
            <a:pPr lvl="2"/>
            <a:r>
              <a:rPr lang="en-US" dirty="0" smtClean="0"/>
              <a:t>Fleeing</a:t>
            </a:r>
          </a:p>
          <a:p>
            <a:pPr lvl="2"/>
            <a:r>
              <a:rPr lang="en-US" dirty="0" smtClean="0"/>
              <a:t>Flocking</a:t>
            </a:r>
          </a:p>
          <a:p>
            <a:pPr lvl="1"/>
            <a:r>
              <a:rPr lang="en-US" b="1" dirty="0" smtClean="0">
                <a:solidFill>
                  <a:srgbClr val="0070C0"/>
                </a:solidFill>
              </a:rPr>
              <a:t>Section 7: Teaching NPC’s to “think”</a:t>
            </a:r>
          </a:p>
          <a:p>
            <a:pPr lvl="2"/>
            <a:r>
              <a:rPr lang="en-US" dirty="0" smtClean="0"/>
              <a:t>Line of Sight</a:t>
            </a:r>
          </a:p>
          <a:p>
            <a:pPr lvl="2"/>
            <a:r>
              <a:rPr lang="en-US" dirty="0" smtClean="0"/>
              <a:t>FSM (Finite State Machines)</a:t>
            </a:r>
          </a:p>
          <a:p>
            <a:pPr lvl="2"/>
            <a:r>
              <a:rPr lang="en-US" dirty="0" smtClean="0"/>
              <a:t>Converting FSM to work on a NavMesh</a:t>
            </a:r>
          </a:p>
          <a:p>
            <a:pPr lvl="1"/>
            <a:r>
              <a:rPr lang="en-US" b="1" dirty="0" smtClean="0">
                <a:solidFill>
                  <a:srgbClr val="0070C0"/>
                </a:solidFill>
              </a:rPr>
              <a:t>Section 8: </a:t>
            </a:r>
            <a:r>
              <a:rPr lang="en-US" b="1" dirty="0" err="1" smtClean="0">
                <a:solidFill>
                  <a:srgbClr val="0070C0"/>
                </a:solidFill>
              </a:rPr>
              <a:t>Behaviour</a:t>
            </a:r>
            <a:r>
              <a:rPr lang="en-US" b="1" dirty="0" smtClean="0">
                <a:solidFill>
                  <a:srgbClr val="0070C0"/>
                </a:solidFill>
              </a:rPr>
              <a:t> Trees</a:t>
            </a:r>
          </a:p>
          <a:p>
            <a:pPr lvl="2"/>
            <a:r>
              <a:rPr lang="en-US" dirty="0" smtClean="0"/>
              <a:t>Intro to </a:t>
            </a:r>
            <a:r>
              <a:rPr lang="en-US" dirty="0" err="1" smtClean="0"/>
              <a:t>Behaviour</a:t>
            </a:r>
            <a:r>
              <a:rPr lang="en-US" dirty="0" smtClean="0"/>
              <a:t> Trees </a:t>
            </a:r>
          </a:p>
          <a:p>
            <a:pPr lvl="2"/>
            <a:r>
              <a:rPr lang="en-US" dirty="0" smtClean="0"/>
              <a:t>Sequence Nodes</a:t>
            </a:r>
          </a:p>
          <a:p>
            <a:pPr lvl="2"/>
            <a:r>
              <a:rPr lang="en-US" dirty="0" smtClean="0"/>
              <a:t>Embedding Logic into </a:t>
            </a:r>
            <a:r>
              <a:rPr lang="en-US" dirty="0" err="1" smtClean="0"/>
              <a:t>Behaviour</a:t>
            </a:r>
            <a:r>
              <a:rPr lang="en-US" dirty="0" smtClean="0"/>
              <a:t> Trees</a:t>
            </a:r>
          </a:p>
          <a:p>
            <a:pPr lvl="2"/>
            <a:r>
              <a:rPr lang="en-US" dirty="0" smtClean="0"/>
              <a:t>Selector Nodes</a:t>
            </a:r>
          </a:p>
          <a:p>
            <a:pPr lvl="2"/>
            <a:r>
              <a:rPr lang="en-US" dirty="0" smtClean="0"/>
              <a:t>Complex </a:t>
            </a:r>
            <a:r>
              <a:rPr lang="en-US" dirty="0" err="1" smtClean="0"/>
              <a:t>Behaviour</a:t>
            </a:r>
            <a:r>
              <a:rPr lang="en-US" dirty="0" smtClean="0"/>
              <a:t> Trees </a:t>
            </a:r>
          </a:p>
          <a:p>
            <a:pPr lvl="2"/>
            <a:endParaRPr lang="en-US" dirty="0" smtClean="0"/>
          </a:p>
          <a:p>
            <a:endParaRPr lang="en-US" dirty="0"/>
          </a:p>
        </p:txBody>
      </p:sp>
    </p:spTree>
    <p:extLst>
      <p:ext uri="{BB962C8B-B14F-4D97-AF65-F5344CB8AC3E}">
        <p14:creationId xmlns:p14="http://schemas.microsoft.com/office/powerpoint/2010/main" val="3127457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GAME310 </a:t>
            </a:r>
            <a:r>
              <a:rPr lang="en-US" b="1" dirty="0" smtClean="0">
                <a:effectLst>
                  <a:outerShdw blurRad="38100" dist="38100" dir="2700000" algn="tl">
                    <a:srgbClr val="000000">
                      <a:alpha val="43137"/>
                    </a:srgbClr>
                  </a:outerShdw>
                </a:effectLst>
              </a:rPr>
              <a:t>- Course Overview</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dirty="0" smtClean="0"/>
              <a:t>7 weeks of </a:t>
            </a:r>
            <a:r>
              <a:rPr lang="en-US" dirty="0" smtClean="0"/>
              <a:t>AI (sections 1 – 5)</a:t>
            </a:r>
            <a:endParaRPr lang="en-US" dirty="0" smtClean="0"/>
          </a:p>
          <a:p>
            <a:r>
              <a:rPr lang="en-US" dirty="0" smtClean="0"/>
              <a:t>1 week off !!!</a:t>
            </a:r>
          </a:p>
          <a:p>
            <a:r>
              <a:rPr lang="en-US" dirty="0" smtClean="0"/>
              <a:t>7 weeks </a:t>
            </a:r>
            <a:r>
              <a:rPr lang="en-US" dirty="0" smtClean="0"/>
              <a:t>of AI (sections 6 – 8)</a:t>
            </a:r>
            <a:endParaRPr lang="en-US" dirty="0" smtClean="0"/>
          </a:p>
          <a:p>
            <a:endParaRPr lang="en-US" dirty="0"/>
          </a:p>
          <a:p>
            <a:r>
              <a:rPr lang="en-US" dirty="0" smtClean="0"/>
              <a:t>Approximately </a:t>
            </a:r>
            <a:r>
              <a:rPr lang="en-US" dirty="0" smtClean="0"/>
              <a:t>8 </a:t>
            </a:r>
            <a:r>
              <a:rPr lang="en-US" dirty="0" smtClean="0"/>
              <a:t>labs in all</a:t>
            </a:r>
          </a:p>
          <a:p>
            <a:r>
              <a:rPr lang="en-US" dirty="0" smtClean="0"/>
              <a:t>3 tests</a:t>
            </a:r>
          </a:p>
          <a:p>
            <a:endParaRPr lang="en-US" dirty="0"/>
          </a:p>
          <a:p>
            <a:r>
              <a:rPr lang="en-US" dirty="0" smtClean="0"/>
              <a:t>4 hours of class per week, roughly </a:t>
            </a:r>
            <a:r>
              <a:rPr lang="en-US" dirty="0" smtClean="0"/>
              <a:t>2.5 </a:t>
            </a:r>
            <a:r>
              <a:rPr lang="en-US" dirty="0" smtClean="0"/>
              <a:t>lab periods &amp; </a:t>
            </a:r>
            <a:r>
              <a:rPr lang="en-US" dirty="0" smtClean="0"/>
              <a:t>1.5 </a:t>
            </a:r>
            <a:r>
              <a:rPr lang="en-US" dirty="0" smtClean="0"/>
              <a:t>theory period.</a:t>
            </a:r>
          </a:p>
        </p:txBody>
      </p:sp>
    </p:spTree>
    <p:extLst>
      <p:ext uri="{BB962C8B-B14F-4D97-AF65-F5344CB8AC3E}">
        <p14:creationId xmlns:p14="http://schemas.microsoft.com/office/powerpoint/2010/main" val="1640625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GAME110 – Marking Scheme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Labs 60% of Final Mark</a:t>
            </a:r>
          </a:p>
          <a:p>
            <a:r>
              <a:rPr lang="en-US" dirty="0" smtClean="0"/>
              <a:t>Tests 40% of Final Mark</a:t>
            </a:r>
          </a:p>
          <a:p>
            <a:endParaRPr lang="en-US" dirty="0"/>
          </a:p>
          <a:p>
            <a:r>
              <a:rPr lang="en-US" dirty="0" smtClean="0"/>
              <a:t>You must pass both the Lab portion and Test portion to pass the course (you must get 50% on Labs and 50% on Tests to pass)</a:t>
            </a:r>
          </a:p>
          <a:p>
            <a:endParaRPr lang="en-US" dirty="0"/>
          </a:p>
          <a:p>
            <a:endParaRPr lang="en-US" dirty="0"/>
          </a:p>
        </p:txBody>
      </p:sp>
    </p:spTree>
    <p:extLst>
      <p:ext uri="{BB962C8B-B14F-4D97-AF65-F5344CB8AC3E}">
        <p14:creationId xmlns:p14="http://schemas.microsoft.com/office/powerpoint/2010/main" val="729176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GAME110 – Learning Plan</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GAME310_LearningPlan_Fall2019.docx</a:t>
            </a:r>
            <a:endParaRPr lang="en-US" dirty="0"/>
          </a:p>
        </p:txBody>
      </p:sp>
    </p:spTree>
    <p:extLst>
      <p:ext uri="{BB962C8B-B14F-4D97-AF65-F5344CB8AC3E}">
        <p14:creationId xmlns:p14="http://schemas.microsoft.com/office/powerpoint/2010/main" val="3563517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GAME110</a:t>
            </a:r>
            <a:endParaRPr lang="en-US" dirty="0"/>
          </a:p>
        </p:txBody>
      </p:sp>
      <p:pic>
        <p:nvPicPr>
          <p:cNvPr id="4" name="7N9fBzPkrP0"/>
          <p:cNvPicPr>
            <a:picLocks noGrp="1" noRot="1" noChangeAspect="1"/>
          </p:cNvPicPr>
          <p:nvPr>
            <p:ph idx="1"/>
            <a:videoFile r:link="rId1"/>
          </p:nvPr>
        </p:nvPicPr>
        <p:blipFill>
          <a:blip r:embed="rId3"/>
          <a:stretch>
            <a:fillRect/>
          </a:stretch>
        </p:blipFill>
        <p:spPr>
          <a:xfrm>
            <a:off x="2302626" y="1579419"/>
            <a:ext cx="7813963" cy="4395354"/>
          </a:xfrm>
          <a:prstGeom prst="rect">
            <a:avLst/>
          </a:prstGeom>
        </p:spPr>
      </p:pic>
    </p:spTree>
    <p:extLst>
      <p:ext uri="{BB962C8B-B14F-4D97-AF65-F5344CB8AC3E}">
        <p14:creationId xmlns:p14="http://schemas.microsoft.com/office/powerpoint/2010/main" val="1055929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36009</TotalTime>
  <Words>497</Words>
  <Application>Microsoft Office PowerPoint</Application>
  <PresentationFormat>Widescreen</PresentationFormat>
  <Paragraphs>91</Paragraphs>
  <Slides>12</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GAME310 Lesson 01</vt:lpstr>
      <vt:lpstr>Objectives</vt:lpstr>
      <vt:lpstr>GAME310 - Course Introduction</vt:lpstr>
      <vt:lpstr>GAME310 - Course Introduction (cont’d)</vt:lpstr>
      <vt:lpstr>GAME310 - Course Introduction (cont’d)</vt:lpstr>
      <vt:lpstr>GAME310 - Course Overview</vt:lpstr>
      <vt:lpstr>GAME110 – Marking Scheme</vt:lpstr>
      <vt:lpstr>GAME110 – Learning Plan</vt:lpstr>
      <vt:lpstr>GAME110</vt:lpstr>
      <vt:lpstr>Artificial Intelligence in Video Games (from Wikipedia)</vt:lpstr>
      <vt:lpstr>AI in Games (examples)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dc:creator>
  <cp:lastModifiedBy>Majid Moghadam</cp:lastModifiedBy>
  <cp:revision>399</cp:revision>
  <dcterms:created xsi:type="dcterms:W3CDTF">2016-01-05T02:09:46Z</dcterms:created>
  <dcterms:modified xsi:type="dcterms:W3CDTF">2019-09-04T23:05:57Z</dcterms:modified>
</cp:coreProperties>
</file>