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7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C35B1-B538-47A9-98D8-4F4F534EF49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6DD49-DD44-44B0-8DF9-F65174EB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2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4A30-9A4D-44E5-A4FD-991CAABB87F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2715-DF3F-454D-8050-1BD98218C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1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4A30-9A4D-44E5-A4FD-991CAABB87F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2715-DF3F-454D-8050-1BD98218C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2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4A30-9A4D-44E5-A4FD-991CAABB87F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2715-DF3F-454D-8050-1BD98218C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4A30-9A4D-44E5-A4FD-991CAABB87F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2715-DF3F-454D-8050-1BD98218C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4A30-9A4D-44E5-A4FD-991CAABB87F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2715-DF3F-454D-8050-1BD98218C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1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4A30-9A4D-44E5-A4FD-991CAABB87F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2715-DF3F-454D-8050-1BD98218C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4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4A30-9A4D-44E5-A4FD-991CAABB87F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2715-DF3F-454D-8050-1BD98218C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9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4A30-9A4D-44E5-A4FD-991CAABB87F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2715-DF3F-454D-8050-1BD98218C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4A30-9A4D-44E5-A4FD-991CAABB87F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2715-DF3F-454D-8050-1BD98218C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6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4A30-9A4D-44E5-A4FD-991CAABB87F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2715-DF3F-454D-8050-1BD98218C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9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4A30-9A4D-44E5-A4FD-991CAABB87F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2715-DF3F-454D-8050-1BD98218C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F4A30-9A4D-44E5-A4FD-991CAABB87F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82715-DF3F-454D-8050-1BD98218C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5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GAME310</a:t>
            </a:r>
            <a:br>
              <a:rPr lang="en-US" dirty="0" smtClean="0"/>
            </a:br>
            <a:r>
              <a:rPr lang="en-US" dirty="0" smtClean="0"/>
              <a:t>Lesson 02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36184"/>
          </a:xfrm>
        </p:spPr>
        <p:txBody>
          <a:bodyPr>
            <a:normAutofit/>
          </a:bodyPr>
          <a:lstStyle/>
          <a:p>
            <a:r>
              <a:rPr lang="en-US" dirty="0" smtClean="0"/>
              <a:t>Artificial Intelligence</a:t>
            </a:r>
          </a:p>
          <a:p>
            <a:endParaRPr lang="en-US" dirty="0"/>
          </a:p>
          <a:p>
            <a:r>
              <a:rPr lang="en-US" dirty="0" smtClean="0"/>
              <a:t>Wed, Sep 11</a:t>
            </a:r>
            <a:r>
              <a:rPr lang="en-US" baseline="30000" dirty="0" smtClean="0"/>
              <a:t>th</a:t>
            </a:r>
            <a:r>
              <a:rPr lang="en-US" dirty="0"/>
              <a:t>, </a:t>
            </a:r>
            <a:r>
              <a:rPr lang="en-US" dirty="0" smtClean="0"/>
              <a:t>2019</a:t>
            </a:r>
          </a:p>
          <a:p>
            <a:endParaRPr lang="en-US" dirty="0"/>
          </a:p>
          <a:p>
            <a:r>
              <a:rPr lang="en-US" dirty="0" smtClean="0"/>
              <a:t>Professor: Majid Moghadam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14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 1: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Not So Scary Vector Mathematics (cont’d)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6293298" cy="472480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Calculating the Vector between </a:t>
                </a:r>
                <a:br>
                  <a:rPr lang="en-US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</a:br>
                <a:r>
                  <a:rPr lang="en-US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Character and Target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𝑣𝑒𝑐𝑡𝑜𝑟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𝑐h𝑎𝑟𝑎𝑐𝑡𝑒𝑟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𝑡𝑎𝑟𝑔𝑒𝑡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𝑝𝑜𝑠𝑖𝑡𝑖𝑜𝑛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𝑡𝑟𝑎𝑔𝑒𝑡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𝑚𝑖𝑛𝑢𝑠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𝑝𝑜𝑠𝑖𝑡𝑖𝑜𝑛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𝑐h𝑎𝑟𝑎𝑐𝑡𝑒𝑟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</a:rPr>
                </a:br>
                <a:r>
                  <a:rPr lang="en-US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</a:rPr>
                </a:br>
                <a:endParaRPr lang="en-US" dirty="0" smtClean="0"/>
              </a:p>
              <a:p>
                <a:r>
                  <a:rPr lang="en-US" dirty="0" smtClean="0"/>
                  <a:t>In vector components: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6293298" cy="4724804"/>
              </a:xfrm>
              <a:blipFill>
                <a:blip r:embed="rId2"/>
                <a:stretch>
                  <a:fillRect l="-1647" t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825625"/>
            <a:ext cx="6001819" cy="302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1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 1: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Not So Scary Vector Mathematics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293298" cy="472480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Scaling a vector</a:t>
            </a:r>
          </a:p>
          <a:p>
            <a:r>
              <a:rPr lang="en-US" dirty="0" smtClean="0"/>
              <a:t>You can scale a vector (make it bigger or smaller, but keeping the same direction) by multiply or dividing by a number</a:t>
            </a:r>
          </a:p>
          <a:p>
            <a:r>
              <a:rPr lang="en-US" dirty="0" smtClean="0"/>
              <a:t>Multiplying by a number larger than 1 increases the size</a:t>
            </a:r>
          </a:p>
          <a:p>
            <a:r>
              <a:rPr lang="en-US" dirty="0" smtClean="0"/>
              <a:t>Dividing by a number larger than 1 makes the vector smaller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499" y="1825625"/>
            <a:ext cx="4840976" cy="27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 1: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Not So Scary Vector Mathematics (cont’d)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188646" cy="472480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Normalizing a vector</a:t>
                </a:r>
              </a:p>
              <a:p>
                <a:r>
                  <a:rPr lang="en-US" dirty="0" smtClean="0"/>
                  <a:t>Many times we need only a small vector in</a:t>
                </a:r>
                <a:br>
                  <a:rPr lang="en-US" dirty="0" smtClean="0"/>
                </a:br>
                <a:r>
                  <a:rPr lang="en-US" dirty="0" smtClean="0"/>
                  <a:t>the direction of a larger vector</a:t>
                </a:r>
              </a:p>
              <a:p>
                <a:r>
                  <a:rPr lang="en-US" dirty="0" smtClean="0"/>
                  <a:t>A unit vector is a vector of magnitude 1 and</a:t>
                </a:r>
                <a:br>
                  <a:rPr lang="en-US" dirty="0" smtClean="0"/>
                </a:br>
                <a:r>
                  <a:rPr lang="en-US" dirty="0" smtClean="0"/>
                  <a:t>in the same direction of the larger vector</a:t>
                </a:r>
              </a:p>
              <a:p>
                <a:r>
                  <a:rPr lang="en-US" dirty="0" smtClean="0"/>
                  <a:t>To obtain the unit vector of a particular</a:t>
                </a:r>
                <a:br>
                  <a:rPr lang="en-US" dirty="0" smtClean="0"/>
                </a:br>
                <a:r>
                  <a:rPr lang="en-US" dirty="0" smtClean="0"/>
                  <a:t>vector, divide the original vector by its</a:t>
                </a:r>
                <a:br>
                  <a:rPr lang="en-US" dirty="0" smtClean="0"/>
                </a:br>
                <a:r>
                  <a:rPr lang="en-US" dirty="0" smtClean="0"/>
                  <a:t>magnitude</a:t>
                </a:r>
              </a:p>
              <a:p>
                <a:r>
                  <a:rPr lang="en-US" dirty="0" smtClean="0"/>
                  <a:t>In the example above the unit vector for</a:t>
                </a:r>
                <a:br>
                  <a:rPr lang="en-US" dirty="0" smtClean="0"/>
                </a:br>
                <a:r>
                  <a:rPr lang="en-US" dirty="0" smtClean="0"/>
                  <a:t>the smaller green vector is: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sz="2200" dirty="0" smtClean="0"/>
                  <a:t>unit vector = (3, 1, 2) / magnitude = (3, 1, 2)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sz="22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2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200" dirty="0" smtClean="0"/>
                  <a:t> = (3, 1, 2)/3.74 = (0.8, 0.3, 0.5)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188646" cy="4724804"/>
              </a:xfrm>
              <a:blipFill>
                <a:blip r:embed="rId2"/>
                <a:stretch>
                  <a:fillRect l="-926" t="-2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685" y="2139833"/>
            <a:ext cx="4970162" cy="27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9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 1: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Not So Scary Vector Mathematics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797828" cy="472480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 Math in Unity</a:t>
            </a:r>
          </a:p>
          <a:p>
            <a:endParaRPr lang="en-US" sz="2200" dirty="0" smtClean="0"/>
          </a:p>
          <a:p>
            <a:r>
              <a:rPr lang="en-US" dirty="0" smtClean="0"/>
              <a:t>The Unity library has many libraries / methods that make the Math easy! </a:t>
            </a:r>
          </a:p>
          <a:p>
            <a:r>
              <a:rPr lang="en-US" dirty="0" smtClean="0"/>
              <a:t>ON the right are some of the similar methods we would use to do vector calculations: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029" y="2831465"/>
            <a:ext cx="6364984" cy="241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6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 2: Moving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/>
              <a:t>7. Vectors and Moving in a Straight Line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1519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You need to comment any changes made to the starter code using your own words</a:t>
            </a:r>
          </a:p>
          <a:p>
            <a:r>
              <a:rPr lang="en-US" dirty="0" smtClean="0"/>
              <a:t>The sample to the is a good sample to follow</a:t>
            </a:r>
          </a:p>
          <a:p>
            <a:r>
              <a:rPr lang="en-US" dirty="0" smtClean="0"/>
              <a:t>Not too verbose</a:t>
            </a:r>
          </a:p>
          <a:p>
            <a:r>
              <a:rPr lang="en-US" dirty="0" smtClean="0"/>
              <a:t>Not too skimpy</a:t>
            </a:r>
          </a:p>
          <a:p>
            <a:r>
              <a:rPr lang="en-US" dirty="0" smtClean="0"/>
              <a:t>Not stating the obvious</a:t>
            </a:r>
          </a:p>
          <a:p>
            <a:r>
              <a:rPr lang="en-US" dirty="0" smtClean="0"/>
              <a:t>Comment out old code or code that is replaced (can also delete it if you want)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223" y="1825624"/>
            <a:ext cx="6435107" cy="448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5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Udemy</a:t>
            </a:r>
            <a:r>
              <a:rPr lang="en-US" dirty="0" smtClean="0"/>
              <a:t> Tutorials: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Section 1: Introduction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4. Not So Scary Vector Mathematics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Section 2: Moving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7. Vectors and Moving in a </a:t>
            </a:r>
            <a:r>
              <a:rPr lang="en-US" smtClean="0"/>
              <a:t>Straight Line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429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 1: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Not So Scary Vector Mathematics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1099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NPC forward direction lies along its local Z-axis</a:t>
            </a:r>
          </a:p>
          <a:p>
            <a:r>
              <a:rPr lang="en-US" dirty="0" smtClean="0"/>
              <a:t>Initially its local axis is aligned with the world Z-axis unless it is rotated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0" y="1825625"/>
            <a:ext cx="4154978" cy="23315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0" y="4292160"/>
            <a:ext cx="4139738" cy="23106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197" y="4589058"/>
            <a:ext cx="4998093" cy="123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 1: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Not So Scary Vector Mathematics (cont’d)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10996" cy="4351338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Vectors</a:t>
            </a:r>
            <a:r>
              <a:rPr lang="en-US" dirty="0" smtClean="0"/>
              <a:t> represent real word quantities that have a 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direction</a:t>
            </a:r>
            <a:r>
              <a:rPr lang="en-US" dirty="0" smtClean="0"/>
              <a:t> and a 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magnitude</a:t>
            </a:r>
          </a:p>
          <a:p>
            <a:r>
              <a:rPr lang="en-US" dirty="0"/>
              <a:t>d</a:t>
            </a:r>
            <a:r>
              <a:rPr lang="en-US" dirty="0" smtClean="0"/>
              <a:t>isplacement, velocity, force and acceleration can be vectors (when direction is given)</a:t>
            </a:r>
          </a:p>
          <a:p>
            <a:r>
              <a:rPr lang="en-US" dirty="0" smtClean="0"/>
              <a:t>Distance, speed, mass and height are not vectors. They are simple numbers, or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scalars</a:t>
            </a:r>
            <a:r>
              <a:rPr lang="en-US" dirty="0" smtClean="0"/>
              <a:t>, with no direction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843" y="1825625"/>
            <a:ext cx="50863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2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 1: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Not So Scary Vector Mathematics (cont’d)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1099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 (3, 2) </a:t>
            </a:r>
            <a:r>
              <a:rPr lang="en-US" dirty="0" smtClean="0"/>
              <a:t>refers to a vector with x-component 3 and y-component 2. </a:t>
            </a:r>
          </a:p>
          <a:p>
            <a:r>
              <a:rPr lang="en-US" dirty="0" smtClean="0"/>
              <a:t>It does not refer to its start or end positions</a:t>
            </a:r>
          </a:p>
          <a:p>
            <a:r>
              <a:rPr lang="en-US" dirty="0" smtClean="0"/>
              <a:t>In the diagram, the vector (3,2) just happens to start at the position (2,1) and end at the position (5,3)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196" y="1825624"/>
            <a:ext cx="6163189" cy="342270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880465" y="3973484"/>
            <a:ext cx="307571" cy="324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030095" y="4156364"/>
            <a:ext cx="163760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676015" y="3167149"/>
            <a:ext cx="0" cy="9892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37803" y="389509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(2,1)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44188" y="27978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(5,3)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88669" y="4160521"/>
            <a:ext cx="1277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Horizontal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component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12724" y="3384644"/>
            <a:ext cx="1277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Vertical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component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5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  <p:bldP spid="14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 1: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Not So Scary Vector Mathematics (cont’d)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91894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</a:t>
                </a:r>
                <a:r>
                  <a:rPr lang="en-US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magnitude</a:t>
                </a:r>
                <a:r>
                  <a:rPr lang="en-US" dirty="0" smtClean="0"/>
                  <a:t> of a vector </a:t>
                </a:r>
                <a:br>
                  <a:rPr lang="en-US" dirty="0" smtClean="0"/>
                </a:br>
                <a:r>
                  <a:rPr lang="en-US" dirty="0" smtClean="0"/>
                  <a:t>refers to its length</a:t>
                </a:r>
              </a:p>
              <a:p>
                <a:r>
                  <a:rPr lang="en-US" dirty="0" smtClean="0"/>
                  <a:t>In Math, we use the </a:t>
                </a:r>
                <a:br>
                  <a:rPr lang="en-US" dirty="0" smtClean="0"/>
                </a:br>
                <a:r>
                  <a:rPr lang="en-US" dirty="0" smtClean="0"/>
                  <a:t>Pythagorean Theorem </a:t>
                </a:r>
                <a:br>
                  <a:rPr lang="en-US" dirty="0" smtClean="0"/>
                </a:br>
                <a:r>
                  <a:rPr lang="en-US" dirty="0" smtClean="0"/>
                  <a:t>calculate the length of a </a:t>
                </a:r>
                <a:br>
                  <a:rPr lang="en-US" dirty="0" smtClean="0"/>
                </a:br>
                <a:r>
                  <a:rPr lang="en-US" dirty="0" smtClean="0"/>
                  <a:t>vector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𝑡h𝑒𝑟𝑒𝑓𝑜𝑟𝑒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𝑒𝑥𝑎𝑚𝑝𝑙𝑒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rad>
                  </m:oMath>
                </a14:m>
                <a:r>
                  <a:rPr lang="en-US" dirty="0" smtClean="0"/>
                  <a:t> = 3.6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91894" cy="4351338"/>
              </a:xfrm>
              <a:blipFill>
                <a:blip r:embed="rId2"/>
                <a:stretch>
                  <a:fillRect l="-1527" t="-238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196" y="1825624"/>
            <a:ext cx="6163189" cy="342270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880465" y="3973484"/>
            <a:ext cx="307571" cy="3241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030095" y="4156364"/>
            <a:ext cx="163760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676015" y="3167149"/>
            <a:ext cx="0" cy="9892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37803" y="389509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(2,1)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44188" y="27978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(5,3)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03666" y="413558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14830" y="360415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25184" y="327164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42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946596" y="1767433"/>
            <a:ext cx="6056981" cy="3405281"/>
            <a:chOff x="5946596" y="1825624"/>
            <a:chExt cx="6056981" cy="34052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6596" y="1825624"/>
              <a:ext cx="6056981" cy="34052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8237913" y="3350029"/>
              <a:ext cx="3115887" cy="8645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 1: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Not So Scary Vector Mathematics (cont’d)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017807" cy="490768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Vectors in 3D </a:t>
                </a:r>
                <a:r>
                  <a:rPr lang="en-US" dirty="0" smtClean="0"/>
                  <a:t>are similar to </a:t>
                </a:r>
                <a:br>
                  <a:rPr lang="en-US" dirty="0" smtClean="0"/>
                </a:br>
                <a:r>
                  <a:rPr lang="en-US" dirty="0" smtClean="0"/>
                  <a:t>vectors in 2D except they also </a:t>
                </a:r>
                <a:br>
                  <a:rPr lang="en-US" dirty="0" smtClean="0"/>
                </a:br>
                <a:r>
                  <a:rPr lang="en-US" dirty="0" smtClean="0"/>
                  <a:t>have a z component</a:t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dirty="0" smtClean="0"/>
                  <a:t>The magnitude of a 3D vector</a:t>
                </a:r>
                <a:br>
                  <a:rPr lang="en-US" dirty="0" smtClean="0"/>
                </a:br>
                <a:r>
                  <a:rPr lang="en-US" dirty="0" smtClean="0"/>
                  <a:t>is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𝑡h𝑒𝑟𝑒𝑓𝑜𝑟𝑒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𝑒𝑥𝑎𝑚𝑝𝑙𝑒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e>
                    </m:rad>
                  </m:oMath>
                </a14:m>
                <a:r>
                  <a:rPr lang="en-US" dirty="0" smtClean="0"/>
                  <a:t> = 4.6</a:t>
                </a:r>
              </a:p>
              <a:p>
                <a:r>
                  <a:rPr lang="en-US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Identical vectors </a:t>
                </a:r>
                <a:r>
                  <a:rPr lang="en-US" dirty="0" smtClean="0"/>
                  <a:t>have the </a:t>
                </a:r>
                <a:r>
                  <a:rPr lang="en-US" i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same magnitude and direction</a:t>
                </a:r>
                <a:r>
                  <a:rPr lang="en-US" dirty="0" smtClean="0"/>
                  <a:t>. The four vectors above are all identical, regardless of their starting position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017807" cy="4907684"/>
              </a:xfrm>
              <a:blipFill>
                <a:blip r:embed="rId3"/>
                <a:stretch>
                  <a:fillRect l="-1215" t="-2854" b="-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9119303" y="47424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x = 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38547" y="357377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y = 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04852" y="300296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z = 2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221289" y="3285407"/>
            <a:ext cx="2161309" cy="657697"/>
            <a:chOff x="8221289" y="3343598"/>
            <a:chExt cx="2161309" cy="657697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8221289" y="3430487"/>
              <a:ext cx="2161309" cy="570808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723200" y="3343598"/>
              <a:ext cx="792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(4,1,2)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110296" y="1946637"/>
            <a:ext cx="2161309" cy="657697"/>
            <a:chOff x="8221289" y="3343598"/>
            <a:chExt cx="2161309" cy="657697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8221289" y="3430487"/>
              <a:ext cx="2161309" cy="570808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723200" y="3343598"/>
              <a:ext cx="792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(4,1,2)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768840" y="3633601"/>
            <a:ext cx="2161309" cy="657697"/>
            <a:chOff x="8221289" y="3343598"/>
            <a:chExt cx="2161309" cy="657697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8221289" y="3430487"/>
              <a:ext cx="2161309" cy="570808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8723200" y="3343598"/>
              <a:ext cx="7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(4,1,2)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489946" y="1727502"/>
            <a:ext cx="2161309" cy="657697"/>
            <a:chOff x="8221289" y="3343598"/>
            <a:chExt cx="2161309" cy="657697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8221289" y="3430487"/>
              <a:ext cx="2161309" cy="570808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723200" y="3343598"/>
              <a:ext cx="792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(4,1,2)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867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“Proof” of 3D Magnitude Formula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78086" y="1825625"/>
                <a:ext cx="5875713" cy="4351338"/>
              </a:xfrm>
            </p:spPr>
            <p:txBody>
              <a:bodyPr/>
              <a:lstStyle/>
              <a:p>
                <a:r>
                  <a:rPr lang="en-US" dirty="0" smtClean="0"/>
                  <a:t>We know that: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𝑏𝑢𝑡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𝑟𝑒𝑝𝑙𝑎𝑐𝑒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So we simply apply </a:t>
                </a:r>
                <a:r>
                  <a:rPr lang="en-US" dirty="0" err="1" smtClean="0"/>
                  <a:t>Pythagoream</a:t>
                </a:r>
                <a:r>
                  <a:rPr lang="en-US" dirty="0" smtClean="0"/>
                  <a:t> Theorem twice!</a:t>
                </a:r>
                <a:br>
                  <a:rPr lang="en-US" dirty="0" smtClean="0"/>
                </a:b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8086" y="1825625"/>
                <a:ext cx="5875713" cy="4351338"/>
              </a:xfrm>
              <a:blipFill>
                <a:blip r:embed="rId2"/>
                <a:stretch>
                  <a:fillRect l="-186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magnitude of 3d vector proo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84181"/>
            <a:ext cx="4865312" cy="483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99900" y="504225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 = 2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095049" y="541158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 = 3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48689" y="385076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 = 5</a:t>
            </a:r>
            <a:endParaRPr lang="en-US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77687" y="4857587"/>
            <a:ext cx="985580" cy="553998"/>
            <a:chOff x="2277687" y="4857587"/>
            <a:chExt cx="985580" cy="553998"/>
          </a:xfrm>
        </p:grpSpPr>
        <p:sp>
          <p:nvSpPr>
            <p:cNvPr id="11" name="TextBox 10"/>
            <p:cNvSpPr txBox="1"/>
            <p:nvPr/>
          </p:nvSpPr>
          <p:spPr>
            <a:xfrm>
              <a:off x="2721395" y="4857587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</a:t>
              </a:r>
              <a:endParaRPr lang="en-US" b="1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277687" y="4954385"/>
              <a:ext cx="985580" cy="457200"/>
              <a:chOff x="2277687" y="4954385"/>
              <a:chExt cx="985580" cy="4572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2277687" y="4954385"/>
                <a:ext cx="964277" cy="45720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Parallelogram 6"/>
              <p:cNvSpPr/>
              <p:nvPr/>
            </p:nvSpPr>
            <p:spPr>
              <a:xfrm rot="705596" flipH="1">
                <a:off x="3100239" y="5151445"/>
                <a:ext cx="163028" cy="231932"/>
              </a:xfrm>
              <a:prstGeom prst="parallelogram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419817" y="363196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v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77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 1: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Not So Scary Vector Mathematics (cont’d)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6293298" cy="472480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Adding a position to a vector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𝑓𝑖𝑛𝑎𝑙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𝑝𝑜𝑠𝑖𝑡𝑖𝑜𝑛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𝑜𝑏𝑗𝑒𝑐𝑡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𝑖𝑛𝑖𝑡𝑖𝑎𝑙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𝑝𝑜𝑠𝑖𝑡𝑖𝑜𝑛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𝑜𝑏𝑗𝑒𝑐𝑡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𝑝𝑙𝑢𝑠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𝑑𝑖𝑠𝑝𝑙𝑎𝑐𝑒𝑚𝑒𝑛𝑡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𝑣𝑒𝑐𝑡𝑜𝑟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In vector components: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In Unity we use the translate statement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err="1" smtClean="0"/>
                  <a:t>transform.Translate</a:t>
                </a:r>
                <a:r>
                  <a:rPr lang="en-US" dirty="0" smtClean="0"/>
                  <a:t>(0,-100,0);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6293298" cy="4724804"/>
              </a:xfrm>
              <a:blipFill>
                <a:blip r:embed="rId2"/>
                <a:stretch>
                  <a:fillRect l="-1453" t="-2448" b="-2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920" y="1825625"/>
            <a:ext cx="5106608" cy="25764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82467" y="210312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1499" y="3743499"/>
            <a:ext cx="42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920" y="4496520"/>
            <a:ext cx="4346433" cy="219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6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37601</TotalTime>
  <Words>434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Wingdings</vt:lpstr>
      <vt:lpstr>Office Theme</vt:lpstr>
      <vt:lpstr>GAME310 Lesson 02</vt:lpstr>
      <vt:lpstr>Objectives</vt:lpstr>
      <vt:lpstr>Section 1: 4. Not So Scary Vector Mathematics</vt:lpstr>
      <vt:lpstr>Section 1: 4. Not So Scary Vector Mathematics (cont’d)</vt:lpstr>
      <vt:lpstr>Section 1: 4. Not So Scary Vector Mathematics (cont’d)</vt:lpstr>
      <vt:lpstr>Section 1: 4. Not So Scary Vector Mathematics (cont’d)</vt:lpstr>
      <vt:lpstr>Section 1: 4. Not So Scary Vector Mathematics (cont’d)</vt:lpstr>
      <vt:lpstr>“Proof” of 3D Magnitude Formula</vt:lpstr>
      <vt:lpstr>Section 1: 4. Not So Scary Vector Mathematics (cont’d)</vt:lpstr>
      <vt:lpstr>Section 1: 4. Not So Scary Vector Mathematics (cont’d)</vt:lpstr>
      <vt:lpstr>Section 1: 4. Not So Scary Vector Mathematics (cont’d)</vt:lpstr>
      <vt:lpstr>Section 1: 4. Not So Scary Vector Mathematics (cont’d)</vt:lpstr>
      <vt:lpstr>Section 1: 4. Not So Scary Vector Mathematics (cont’d)</vt:lpstr>
      <vt:lpstr>Section 2: Moving 7. Vectors and Moving in a Straight 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Tech</dc:creator>
  <cp:lastModifiedBy>Majid Moghadam</cp:lastModifiedBy>
  <cp:revision>428</cp:revision>
  <dcterms:created xsi:type="dcterms:W3CDTF">2016-01-05T02:09:46Z</dcterms:created>
  <dcterms:modified xsi:type="dcterms:W3CDTF">2019-09-19T02:09:03Z</dcterms:modified>
</cp:coreProperties>
</file>