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88" r:id="rId4"/>
    <p:sldId id="300" r:id="rId5"/>
    <p:sldId id="301" r:id="rId6"/>
    <p:sldId id="303" r:id="rId7"/>
    <p:sldId id="302" r:id="rId8"/>
    <p:sldId id="304" r:id="rId9"/>
    <p:sldId id="305" r:id="rId10"/>
    <p:sldId id="306" r:id="rId11"/>
    <p:sldId id="310" r:id="rId12"/>
    <p:sldId id="311" r:id="rId13"/>
    <p:sldId id="312" r:id="rId14"/>
    <p:sldId id="309" r:id="rId15"/>
    <p:sldId id="313" r:id="rId16"/>
    <p:sldId id="307" r:id="rId17"/>
    <p:sldId id="3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snapToGrid="0">
      <p:cViewPr varScale="1">
        <p:scale>
          <a:sx n="115" d="100"/>
          <a:sy n="115" d="100"/>
        </p:scale>
        <p:origin x="7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C35B1-B538-47A9-98D8-4F4F534EF493}"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6DD49-DD44-44B0-8DF9-F65174EB95DC}" type="slidenum">
              <a:rPr lang="en-US" smtClean="0"/>
              <a:t>‹#›</a:t>
            </a:fld>
            <a:endParaRPr lang="en-US"/>
          </a:p>
        </p:txBody>
      </p:sp>
    </p:spTree>
    <p:extLst>
      <p:ext uri="{BB962C8B-B14F-4D97-AF65-F5344CB8AC3E}">
        <p14:creationId xmlns:p14="http://schemas.microsoft.com/office/powerpoint/2010/main" val="390372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18661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162662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1241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3669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F4A30-9A4D-44E5-A4FD-991CAABB87FD}"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88861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EF4A30-9A4D-44E5-A4FD-991CAABB87FD}"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60184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EF4A30-9A4D-44E5-A4FD-991CAABB87FD}" type="datetimeFigureOut">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254249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EF4A30-9A4D-44E5-A4FD-991CAABB87FD}"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2186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F4A30-9A4D-44E5-A4FD-991CAABB87FD}" type="datetimeFigureOut">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103976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F4A30-9A4D-44E5-A4FD-991CAABB87FD}"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243809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F4A30-9A4D-44E5-A4FD-991CAABB87FD}"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1731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F4A30-9A4D-44E5-A4FD-991CAABB87FD}" type="datetimeFigureOut">
              <a:rPr lang="en-US" smtClean="0"/>
              <a:t>9/23/2019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82715-DF3F-454D-8050-1BD98218CA2C}" type="slidenum">
              <a:rPr lang="en-US" smtClean="0"/>
              <a:t>‹#›</a:t>
            </a:fld>
            <a:endParaRPr lang="en-US"/>
          </a:p>
        </p:txBody>
      </p:sp>
    </p:spTree>
    <p:extLst>
      <p:ext uri="{BB962C8B-B14F-4D97-AF65-F5344CB8AC3E}">
        <p14:creationId xmlns:p14="http://schemas.microsoft.com/office/powerpoint/2010/main" val="1911257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Quaternions_and_spatial_rot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pNPuMMR5cS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ddit.com/r/Unity3D/comments/63zcn4/does_thistransform_make_much_difference_from_ju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GAME310</a:t>
            </a:r>
            <a:br>
              <a:rPr lang="en-US" dirty="0" smtClean="0"/>
            </a:br>
            <a:r>
              <a:rPr lang="en-US" dirty="0" smtClean="0"/>
              <a:t>Lesson 03</a:t>
            </a:r>
            <a:endParaRPr lang="en-US" dirty="0"/>
          </a:p>
        </p:txBody>
      </p:sp>
      <p:sp>
        <p:nvSpPr>
          <p:cNvPr id="3" name="Subtitle 2"/>
          <p:cNvSpPr>
            <a:spLocks noGrp="1"/>
          </p:cNvSpPr>
          <p:nvPr>
            <p:ph type="subTitle" idx="1"/>
          </p:nvPr>
        </p:nvSpPr>
        <p:spPr>
          <a:xfrm>
            <a:off x="1524000" y="3602037"/>
            <a:ext cx="9144000" cy="2336184"/>
          </a:xfrm>
        </p:spPr>
        <p:txBody>
          <a:bodyPr>
            <a:normAutofit/>
          </a:bodyPr>
          <a:lstStyle/>
          <a:p>
            <a:r>
              <a:rPr lang="en-US" dirty="0" smtClean="0"/>
              <a:t>Artificial Intelligence</a:t>
            </a:r>
          </a:p>
          <a:p>
            <a:endParaRPr lang="en-US" dirty="0"/>
          </a:p>
          <a:p>
            <a:r>
              <a:rPr lang="en-US" dirty="0" smtClean="0"/>
              <a:t>Wed, Sep 18</a:t>
            </a:r>
            <a:r>
              <a:rPr lang="en-US" baseline="30000" dirty="0" smtClean="0"/>
              <a:t>th</a:t>
            </a:r>
            <a:r>
              <a:rPr lang="en-US" dirty="0"/>
              <a:t>, </a:t>
            </a:r>
            <a:r>
              <a:rPr lang="en-US" dirty="0" smtClean="0"/>
              <a:t>2019</a:t>
            </a:r>
          </a:p>
          <a:p>
            <a:endParaRPr lang="en-US" dirty="0"/>
          </a:p>
          <a:p>
            <a:r>
              <a:rPr lang="en-US" dirty="0" smtClean="0"/>
              <a:t>Professor: Majid Moghadam</a:t>
            </a:r>
            <a:endParaRPr lang="en-US" dirty="0"/>
          </a:p>
        </p:txBody>
      </p:sp>
    </p:spTree>
    <p:extLst>
      <p:ext uri="{BB962C8B-B14F-4D97-AF65-F5344CB8AC3E}">
        <p14:creationId xmlns:p14="http://schemas.microsoft.com/office/powerpoint/2010/main" val="1732142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10. Slerping (cont’d)</a:t>
            </a:r>
            <a:endParaRPr lang="en-US" sz="3600" b="1" dirty="0"/>
          </a:p>
        </p:txBody>
      </p:sp>
      <p:sp>
        <p:nvSpPr>
          <p:cNvPr id="3" name="Content Placeholder 2"/>
          <p:cNvSpPr>
            <a:spLocks noGrp="1"/>
          </p:cNvSpPr>
          <p:nvPr>
            <p:ph idx="1"/>
          </p:nvPr>
        </p:nvSpPr>
        <p:spPr>
          <a:xfrm>
            <a:off x="838200" y="1825625"/>
            <a:ext cx="10515600" cy="4922520"/>
          </a:xfrm>
        </p:spPr>
        <p:txBody>
          <a:bodyPr>
            <a:normAutofit/>
          </a:bodyPr>
          <a:lstStyle/>
          <a:p>
            <a:r>
              <a:rPr lang="en-US" sz="2400" b="1" dirty="0" err="1" smtClean="0">
                <a:solidFill>
                  <a:srgbClr val="FF0000"/>
                </a:solidFill>
              </a:rPr>
              <a:t>Quaternion.Slerp</a:t>
            </a:r>
            <a:endParaRPr lang="en-US" b="1" dirty="0"/>
          </a:p>
          <a:p>
            <a:r>
              <a:rPr lang="en-US" b="1" dirty="0"/>
              <a:t>Quaternions</a:t>
            </a:r>
            <a:r>
              <a:rPr lang="en-US" dirty="0"/>
              <a:t> can be used to represent the orientation or rotation of a GameObject. </a:t>
            </a:r>
            <a:r>
              <a:rPr lang="en-US" dirty="0" smtClean="0"/>
              <a:t>Unless </a:t>
            </a:r>
            <a:r>
              <a:rPr lang="en-US" dirty="0"/>
              <a:t>you are particularly interested in delving into the </a:t>
            </a:r>
            <a:r>
              <a:rPr lang="en-US" u="sng" dirty="0">
                <a:hlinkClick r:id="rId2"/>
              </a:rPr>
              <a:t>mathematics of Quaternions</a:t>
            </a:r>
            <a:r>
              <a:rPr lang="en-US" dirty="0"/>
              <a:t>, you only really need to know that a Quaternion represents a rotation in 3D space and you never normally need to know or modify the x, y &amp; z properties.</a:t>
            </a:r>
          </a:p>
          <a:p>
            <a:endParaRPr lang="en-US" sz="2400" dirty="0"/>
          </a:p>
        </p:txBody>
      </p:sp>
      <p:pic>
        <p:nvPicPr>
          <p:cNvPr id="26" name="Picture 25"/>
          <p:cNvPicPr>
            <a:picLocks noChangeAspect="1"/>
          </p:cNvPicPr>
          <p:nvPr/>
        </p:nvPicPr>
        <p:blipFill>
          <a:blip r:embed="rId3"/>
          <a:stretch>
            <a:fillRect/>
          </a:stretch>
        </p:blipFill>
        <p:spPr>
          <a:xfrm>
            <a:off x="1105947" y="4971149"/>
            <a:ext cx="10105064" cy="989076"/>
          </a:xfrm>
          <a:prstGeom prst="rect">
            <a:avLst/>
          </a:prstGeom>
        </p:spPr>
      </p:pic>
    </p:spTree>
    <p:extLst>
      <p:ext uri="{BB962C8B-B14F-4D97-AF65-F5344CB8AC3E}">
        <p14:creationId xmlns:p14="http://schemas.microsoft.com/office/powerpoint/2010/main" val="2692149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Rotation and Orientation in </a:t>
            </a:r>
            <a:r>
              <a:rPr lang="en-US" b="1" dirty="0" smtClean="0">
                <a:effectLst>
                  <a:outerShdw blurRad="38100" dist="38100" dir="2700000" algn="tl">
                    <a:srgbClr val="000000">
                      <a:alpha val="43137"/>
                    </a:srgbClr>
                  </a:outerShdw>
                </a:effectLst>
              </a:rPr>
              <a:t>Unity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351338"/>
          </a:xfrm>
        </p:spPr>
        <p:txBody>
          <a:bodyPr/>
          <a:lstStyle/>
          <a:p>
            <a:r>
              <a:rPr lang="en-US" dirty="0" smtClean="0"/>
              <a:t>Rotations </a:t>
            </a:r>
            <a:r>
              <a:rPr lang="en-US" dirty="0"/>
              <a:t>in 3D applications are usually represented in one of two ways: </a:t>
            </a:r>
            <a:r>
              <a:rPr lang="en-US" b="1" dirty="0">
                <a:solidFill>
                  <a:srgbClr val="FF0000"/>
                </a:solidFill>
                <a:effectLst>
                  <a:outerShdw blurRad="38100" dist="38100" dir="2700000" algn="tl">
                    <a:srgbClr val="000000">
                      <a:alpha val="43137"/>
                    </a:srgbClr>
                  </a:outerShdw>
                </a:effectLst>
              </a:rPr>
              <a:t>Quaternions</a:t>
            </a:r>
            <a:r>
              <a:rPr lang="en-US" dirty="0"/>
              <a:t> or </a:t>
            </a:r>
            <a:r>
              <a:rPr lang="en-US" b="1" dirty="0">
                <a:solidFill>
                  <a:srgbClr val="FF0000"/>
                </a:solidFill>
                <a:effectLst>
                  <a:outerShdw blurRad="38100" dist="38100" dir="2700000" algn="tl">
                    <a:srgbClr val="000000">
                      <a:alpha val="43137"/>
                    </a:srgbClr>
                  </a:outerShdw>
                </a:effectLst>
              </a:rPr>
              <a:t>Euler angles</a:t>
            </a:r>
            <a:r>
              <a:rPr lang="en-US" dirty="0"/>
              <a:t>. </a:t>
            </a:r>
            <a:endParaRPr lang="en-US" dirty="0" smtClean="0"/>
          </a:p>
          <a:p>
            <a:r>
              <a:rPr lang="en-US" dirty="0" smtClean="0"/>
              <a:t>Each </a:t>
            </a:r>
            <a:r>
              <a:rPr lang="en-US" dirty="0"/>
              <a:t>has its own uses and drawbacks. </a:t>
            </a:r>
            <a:endParaRPr lang="en-US" dirty="0" smtClean="0"/>
          </a:p>
          <a:p>
            <a:r>
              <a:rPr lang="en-US" dirty="0" smtClean="0"/>
              <a:t>Unity </a:t>
            </a:r>
            <a:r>
              <a:rPr lang="en-US" dirty="0"/>
              <a:t>uses </a:t>
            </a:r>
            <a:r>
              <a:rPr lang="en-US" b="1" dirty="0"/>
              <a:t>Quaternions</a:t>
            </a:r>
            <a:r>
              <a:rPr lang="en-US" dirty="0"/>
              <a:t> internally, but shows values of the equivalent </a:t>
            </a:r>
            <a:r>
              <a:rPr lang="en-US" b="1" dirty="0"/>
              <a:t>Euler angles</a:t>
            </a:r>
            <a:r>
              <a:rPr lang="en-US" dirty="0"/>
              <a:t> in the </a:t>
            </a:r>
            <a:r>
              <a:rPr lang="en-US" b="1" dirty="0" smtClean="0"/>
              <a:t>Inspector</a:t>
            </a:r>
            <a:r>
              <a:rPr lang="en-US" dirty="0"/>
              <a:t> </a:t>
            </a:r>
            <a:r>
              <a:rPr lang="en-US" dirty="0" smtClean="0"/>
              <a:t>to </a:t>
            </a:r>
            <a:r>
              <a:rPr lang="en-US" dirty="0"/>
              <a:t>make it easy for you to edit.</a:t>
            </a:r>
          </a:p>
          <a:p>
            <a:endParaRPr lang="en-US" dirty="0"/>
          </a:p>
        </p:txBody>
      </p:sp>
      <p:pic>
        <p:nvPicPr>
          <p:cNvPr id="4" name="Picture 3"/>
          <p:cNvPicPr>
            <a:picLocks noChangeAspect="1"/>
          </p:cNvPicPr>
          <p:nvPr/>
        </p:nvPicPr>
        <p:blipFill>
          <a:blip r:embed="rId2"/>
          <a:stretch>
            <a:fillRect/>
          </a:stretch>
        </p:blipFill>
        <p:spPr>
          <a:xfrm>
            <a:off x="2629246" y="4752196"/>
            <a:ext cx="5698847" cy="1100571"/>
          </a:xfrm>
          <a:prstGeom prst="rect">
            <a:avLst/>
          </a:prstGeom>
        </p:spPr>
      </p:pic>
      <p:sp>
        <p:nvSpPr>
          <p:cNvPr id="5" name="Freeform 4"/>
          <p:cNvSpPr/>
          <p:nvPr/>
        </p:nvSpPr>
        <p:spPr>
          <a:xfrm>
            <a:off x="1418591" y="4023360"/>
            <a:ext cx="1349547" cy="1388225"/>
          </a:xfrm>
          <a:custGeom>
            <a:avLst/>
            <a:gdLst>
              <a:gd name="connsiteX0" fmla="*/ 11198 w 1349547"/>
              <a:gd name="connsiteY0" fmla="*/ 0 h 1388225"/>
              <a:gd name="connsiteX1" fmla="*/ 11198 w 1349547"/>
              <a:gd name="connsiteY1" fmla="*/ 606829 h 1388225"/>
              <a:gd name="connsiteX2" fmla="*/ 127576 w 1349547"/>
              <a:gd name="connsiteY2" fmla="*/ 1022465 h 1388225"/>
              <a:gd name="connsiteX3" fmla="*/ 468398 w 1349547"/>
              <a:gd name="connsiteY3" fmla="*/ 1280160 h 1388225"/>
              <a:gd name="connsiteX4" fmla="*/ 1349547 w 1349547"/>
              <a:gd name="connsiteY4" fmla="*/ 1388225 h 1388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547" h="1388225">
                <a:moveTo>
                  <a:pt x="11198" y="0"/>
                </a:moveTo>
                <a:cubicBezTo>
                  <a:pt x="1500" y="218209"/>
                  <a:pt x="-8198" y="436418"/>
                  <a:pt x="11198" y="606829"/>
                </a:cubicBezTo>
                <a:cubicBezTo>
                  <a:pt x="30594" y="777240"/>
                  <a:pt x="51376" y="910243"/>
                  <a:pt x="127576" y="1022465"/>
                </a:cubicBezTo>
                <a:cubicBezTo>
                  <a:pt x="203776" y="1134687"/>
                  <a:pt x="264736" y="1219200"/>
                  <a:pt x="468398" y="1280160"/>
                </a:cubicBezTo>
                <a:cubicBezTo>
                  <a:pt x="672060" y="1341120"/>
                  <a:pt x="1010803" y="1364672"/>
                  <a:pt x="1349547" y="1388225"/>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95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Euler angles and </a:t>
            </a:r>
            <a:r>
              <a:rPr lang="en-US" b="1" dirty="0" smtClean="0">
                <a:effectLst>
                  <a:outerShdw blurRad="38100" dist="38100" dir="2700000" algn="tl">
                    <a:srgbClr val="000000">
                      <a:alpha val="43137"/>
                    </a:srgbClr>
                  </a:outerShdw>
                </a:effectLst>
              </a:rPr>
              <a:t>quaternions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b="1" dirty="0" smtClean="0">
                <a:solidFill>
                  <a:srgbClr val="FF0000"/>
                </a:solidFill>
                <a:effectLst>
                  <a:outerShdw blurRad="38100" dist="38100" dir="2700000" algn="tl">
                    <a:srgbClr val="000000">
                      <a:alpha val="43137"/>
                    </a:srgbClr>
                  </a:outerShdw>
                </a:effectLst>
              </a:rPr>
              <a:t>Euler </a:t>
            </a:r>
            <a:r>
              <a:rPr lang="en-US" b="1" dirty="0">
                <a:solidFill>
                  <a:srgbClr val="FF0000"/>
                </a:solidFill>
                <a:effectLst>
                  <a:outerShdw blurRad="38100" dist="38100" dir="2700000" algn="tl">
                    <a:srgbClr val="000000">
                      <a:alpha val="43137"/>
                    </a:srgbClr>
                  </a:outerShdw>
                </a:effectLst>
              </a:rPr>
              <a:t>angles </a:t>
            </a:r>
            <a:r>
              <a:rPr lang="en-US" dirty="0"/>
              <a:t>are represented by three angle values for X, Y and Z that are applied sequentially. To apply a Euler rotation to a particular </a:t>
            </a:r>
            <a:r>
              <a:rPr lang="en-US" b="1" dirty="0" smtClean="0"/>
              <a:t>GameObject</a:t>
            </a:r>
            <a:r>
              <a:rPr lang="en-US" dirty="0" smtClean="0"/>
              <a:t>, </a:t>
            </a:r>
            <a:r>
              <a:rPr lang="en-US" dirty="0"/>
              <a:t>each rotation value is applied in turn, as a rotation around its </a:t>
            </a:r>
            <a:r>
              <a:rPr lang="en-US" dirty="0" smtClean="0"/>
              <a:t>corresponding </a:t>
            </a:r>
            <a:r>
              <a:rPr lang="en-US" dirty="0"/>
              <a:t>axis.</a:t>
            </a:r>
          </a:p>
          <a:p>
            <a:pPr lvl="1"/>
            <a:r>
              <a:rPr lang="en-US" b="1" dirty="0"/>
              <a:t>Benefit</a:t>
            </a:r>
            <a:r>
              <a:rPr lang="en-US" dirty="0"/>
              <a:t>: Euler angles have an </a:t>
            </a:r>
            <a:r>
              <a:rPr lang="en-US" i="1" dirty="0">
                <a:effectLst>
                  <a:outerShdw blurRad="38100" dist="38100" dir="2700000" algn="tl">
                    <a:srgbClr val="000000">
                      <a:alpha val="43137"/>
                    </a:srgbClr>
                  </a:outerShdw>
                </a:effectLst>
              </a:rPr>
              <a:t>intuitive “human readable” format</a:t>
            </a:r>
            <a:r>
              <a:rPr lang="en-US" dirty="0"/>
              <a:t>, consisting of three angles.</a:t>
            </a:r>
          </a:p>
          <a:p>
            <a:pPr lvl="1"/>
            <a:r>
              <a:rPr lang="en-US" b="1" dirty="0"/>
              <a:t>Benefit</a:t>
            </a:r>
            <a:r>
              <a:rPr lang="en-US" dirty="0"/>
              <a:t>: Euler angles can represent the rotation from one orientation to another through a </a:t>
            </a:r>
            <a:r>
              <a:rPr lang="en-US" i="1" dirty="0">
                <a:effectLst>
                  <a:outerShdw blurRad="38100" dist="38100" dir="2700000" algn="tl">
                    <a:srgbClr val="000000">
                      <a:alpha val="43137"/>
                    </a:srgbClr>
                  </a:outerShdw>
                </a:effectLst>
              </a:rPr>
              <a:t>turn of more than 180 degrees</a:t>
            </a:r>
          </a:p>
          <a:p>
            <a:pPr lvl="1"/>
            <a:r>
              <a:rPr lang="en-US" b="1" dirty="0"/>
              <a:t>Limitation</a:t>
            </a:r>
            <a:r>
              <a:rPr lang="en-US" dirty="0"/>
              <a:t>: Euler angles suffer from </a:t>
            </a:r>
            <a:r>
              <a:rPr lang="en-US" dirty="0"/>
              <a:t> </a:t>
            </a:r>
            <a:r>
              <a:rPr lang="en-US" b="1" dirty="0">
                <a:solidFill>
                  <a:srgbClr val="FF0000"/>
                </a:solidFill>
                <a:effectLst>
                  <a:outerShdw blurRad="38100" dist="38100" dir="2700000" algn="tl">
                    <a:srgbClr val="000000">
                      <a:alpha val="43137"/>
                    </a:srgbClr>
                  </a:outerShdw>
                </a:effectLst>
              </a:rPr>
              <a:t>Gimbal Lock</a:t>
            </a:r>
            <a:r>
              <a:rPr lang="en-US" dirty="0"/>
              <a:t>. </a:t>
            </a:r>
            <a:r>
              <a:rPr lang="en-US" dirty="0"/>
              <a:t>When applying the three rotations in turn, it is possible for the first or second rotation to result in the third axis pointing in the same direction as one of the previous axes. This means a “degree of freedom” has been lost, because the third rotation value cannot be applied around a unique axis.</a:t>
            </a:r>
          </a:p>
        </p:txBody>
      </p:sp>
    </p:spTree>
    <p:extLst>
      <p:ext uri="{BB962C8B-B14F-4D97-AF65-F5344CB8AC3E}">
        <p14:creationId xmlns:p14="http://schemas.microsoft.com/office/powerpoint/2010/main" val="55298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More on Quaternions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a:t>In the same way that a Vector can represent either a position or a direction (where the direction is measured from the origin), a Quaternion can represent either an </a:t>
            </a:r>
            <a:r>
              <a:rPr lang="en-US" b="1" dirty="0">
                <a:solidFill>
                  <a:srgbClr val="FF0000"/>
                </a:solidFill>
                <a:effectLst>
                  <a:outerShdw blurRad="38100" dist="38100" dir="2700000" algn="tl">
                    <a:srgbClr val="000000">
                      <a:alpha val="43137"/>
                    </a:srgbClr>
                  </a:outerShdw>
                </a:effectLst>
              </a:rPr>
              <a:t>orientation</a:t>
            </a:r>
            <a:r>
              <a:rPr lang="en-US" dirty="0"/>
              <a:t> or a </a:t>
            </a:r>
            <a:r>
              <a:rPr lang="en-US" b="1" dirty="0">
                <a:solidFill>
                  <a:srgbClr val="FF0000"/>
                </a:solidFill>
                <a:effectLst>
                  <a:outerShdw blurRad="38100" dist="38100" dir="2700000" algn="tl">
                    <a:srgbClr val="000000">
                      <a:alpha val="43137"/>
                    </a:srgbClr>
                  </a:outerShdw>
                </a:effectLst>
              </a:rPr>
              <a:t>rotation</a:t>
            </a:r>
            <a:r>
              <a:rPr lang="en-US" dirty="0"/>
              <a:t> - where the rotation is measured from the rotational “origin” or </a:t>
            </a:r>
            <a:r>
              <a:rPr lang="en-US" dirty="0" smtClean="0"/>
              <a:t>“Identity”. It </a:t>
            </a:r>
            <a:r>
              <a:rPr lang="en-US" dirty="0"/>
              <a:t>is because the rotation is measured in this way - from one orientation to another - that a quaternion can’t represent a rotation beyond 180 degrees.</a:t>
            </a:r>
          </a:p>
          <a:p>
            <a:r>
              <a:rPr lang="en-US" b="1" dirty="0"/>
              <a:t>Benefit</a:t>
            </a:r>
            <a:r>
              <a:rPr lang="en-US" dirty="0"/>
              <a:t>: Quaternion rotations </a:t>
            </a:r>
            <a:r>
              <a:rPr lang="en-US" i="1" dirty="0">
                <a:effectLst>
                  <a:outerShdw blurRad="38100" dist="38100" dir="2700000" algn="tl">
                    <a:srgbClr val="000000">
                      <a:alpha val="43137"/>
                    </a:srgbClr>
                  </a:outerShdw>
                </a:effectLst>
              </a:rPr>
              <a:t>do not suffer from </a:t>
            </a:r>
            <a:r>
              <a:rPr lang="en-US" b="1" i="1" dirty="0">
                <a:effectLst>
                  <a:outerShdw blurRad="38100" dist="38100" dir="2700000" algn="tl">
                    <a:srgbClr val="000000">
                      <a:alpha val="43137"/>
                    </a:srgbClr>
                  </a:outerShdw>
                </a:effectLst>
              </a:rPr>
              <a:t>Gimbal Lock</a:t>
            </a:r>
            <a:r>
              <a:rPr lang="en-US" dirty="0"/>
              <a:t>.</a:t>
            </a:r>
          </a:p>
          <a:p>
            <a:r>
              <a:rPr lang="en-US" b="1" dirty="0"/>
              <a:t>Limitation</a:t>
            </a:r>
            <a:r>
              <a:rPr lang="en-US" dirty="0"/>
              <a:t>: A single quaternion </a:t>
            </a:r>
            <a:r>
              <a:rPr lang="en-US" i="1" dirty="0">
                <a:effectLst>
                  <a:outerShdw blurRad="38100" dist="38100" dir="2700000" algn="tl">
                    <a:srgbClr val="000000">
                      <a:alpha val="43137"/>
                    </a:srgbClr>
                  </a:outerShdw>
                </a:effectLst>
              </a:rPr>
              <a:t>cannot represent a rotation exceeding 180 </a:t>
            </a:r>
            <a:r>
              <a:rPr lang="en-US" dirty="0"/>
              <a:t>degrees in any direction.</a:t>
            </a:r>
          </a:p>
          <a:p>
            <a:r>
              <a:rPr lang="en-US" b="1" dirty="0"/>
              <a:t>Limitation</a:t>
            </a:r>
            <a:r>
              <a:rPr lang="en-US" dirty="0"/>
              <a:t>: The numeric representation of </a:t>
            </a:r>
            <a:r>
              <a:rPr lang="en-US" i="1" dirty="0">
                <a:effectLst>
                  <a:outerShdw blurRad="38100" dist="38100" dir="2700000" algn="tl">
                    <a:srgbClr val="000000">
                      <a:alpha val="43137"/>
                    </a:srgbClr>
                  </a:outerShdw>
                </a:effectLst>
              </a:rPr>
              <a:t>a Quaternion is </a:t>
            </a:r>
            <a:r>
              <a:rPr lang="en-US" b="1" i="1" dirty="0">
                <a:effectLst>
                  <a:outerShdw blurRad="38100" dist="38100" dir="2700000" algn="tl">
                    <a:srgbClr val="000000">
                      <a:alpha val="43137"/>
                    </a:srgbClr>
                  </a:outerShdw>
                </a:effectLst>
              </a:rPr>
              <a:t>not intuitively understandable</a:t>
            </a:r>
            <a:r>
              <a:rPr lang="en-US" dirty="0"/>
              <a:t>.</a:t>
            </a:r>
          </a:p>
          <a:p>
            <a:endParaRPr lang="en-US" dirty="0"/>
          </a:p>
        </p:txBody>
      </p:sp>
    </p:spTree>
    <p:extLst>
      <p:ext uri="{BB962C8B-B14F-4D97-AF65-F5344CB8AC3E}">
        <p14:creationId xmlns:p14="http://schemas.microsoft.com/office/powerpoint/2010/main" val="130080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effectLst>
                  <a:outerShdw blurRad="38100" dist="38100" dir="2700000" algn="tl">
                    <a:srgbClr val="000000">
                      <a:alpha val="43137"/>
                    </a:srgbClr>
                  </a:outerShdw>
                </a:effectLst>
              </a:rPr>
              <a:t>Quaternion.Slerp</a:t>
            </a:r>
            <a:endParaRPr lang="en-US" sz="3600" b="1" dirty="0"/>
          </a:p>
        </p:txBody>
      </p:sp>
      <p:sp>
        <p:nvSpPr>
          <p:cNvPr id="3" name="Content Placeholder 2"/>
          <p:cNvSpPr>
            <a:spLocks noGrp="1"/>
          </p:cNvSpPr>
          <p:nvPr>
            <p:ph idx="1"/>
          </p:nvPr>
        </p:nvSpPr>
        <p:spPr>
          <a:xfrm>
            <a:off x="838200" y="1825625"/>
            <a:ext cx="9893531" cy="4922520"/>
          </a:xfrm>
        </p:spPr>
        <p:txBody>
          <a:bodyPr>
            <a:normAutofit/>
          </a:bodyPr>
          <a:lstStyle/>
          <a:p>
            <a:r>
              <a:rPr lang="en-US" sz="1800"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public static </a:t>
            </a:r>
            <a:r>
              <a:rPr lang="en-US" sz="18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Quaternion</a:t>
            </a:r>
            <a:r>
              <a:rPr lang="en-US" sz="1800"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Slerp</a:t>
            </a:r>
            <a:r>
              <a:rPr lang="en-US" sz="1800"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8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Quaternion</a:t>
            </a:r>
            <a:r>
              <a:rPr lang="en-US" sz="1800"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 </a:t>
            </a:r>
            <a:r>
              <a:rPr lang="en-US" sz="18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Quaternion</a:t>
            </a:r>
            <a:r>
              <a:rPr lang="en-US" sz="1800"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b, float t);</a:t>
            </a:r>
          </a:p>
          <a:p>
            <a:r>
              <a:rPr lang="en-US" dirty="0" smtClean="0"/>
              <a:t>Spherically </a:t>
            </a:r>
            <a:r>
              <a:rPr lang="en-US" dirty="0"/>
              <a:t>interpolates between a and b by t. </a:t>
            </a:r>
            <a:endParaRPr lang="en-US" dirty="0" smtClean="0"/>
          </a:p>
          <a:p>
            <a:r>
              <a:rPr lang="en-US" dirty="0" smtClean="0"/>
              <a:t>The </a:t>
            </a:r>
            <a:r>
              <a:rPr lang="en-US" dirty="0"/>
              <a:t>parameter t is clamped to the range [0, 1].</a:t>
            </a:r>
            <a:endParaRPr lang="en-US" dirty="0"/>
          </a:p>
          <a:p>
            <a:endParaRPr lang="en-US" sz="2400" dirty="0"/>
          </a:p>
        </p:txBody>
      </p:sp>
      <p:pic>
        <p:nvPicPr>
          <p:cNvPr id="26" name="Picture 25"/>
          <p:cNvPicPr>
            <a:picLocks noChangeAspect="1"/>
          </p:cNvPicPr>
          <p:nvPr/>
        </p:nvPicPr>
        <p:blipFill>
          <a:blip r:embed="rId2"/>
          <a:stretch>
            <a:fillRect/>
          </a:stretch>
        </p:blipFill>
        <p:spPr>
          <a:xfrm>
            <a:off x="838200" y="3408356"/>
            <a:ext cx="10105064" cy="989076"/>
          </a:xfrm>
          <a:prstGeom prst="rect">
            <a:avLst/>
          </a:prstGeom>
        </p:spPr>
      </p:pic>
    </p:spTree>
    <p:extLst>
      <p:ext uri="{BB962C8B-B14F-4D97-AF65-F5344CB8AC3E}">
        <p14:creationId xmlns:p14="http://schemas.microsoft.com/office/powerpoint/2010/main" val="359916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Quaternion.Slerp</a:t>
            </a:r>
            <a:r>
              <a:rPr lang="en-US" b="1" dirty="0" smtClean="0">
                <a:effectLst>
                  <a:outerShdw blurRad="38100" dist="38100" dir="2700000" algn="tl">
                    <a:srgbClr val="000000">
                      <a:alpha val="43137"/>
                    </a:srgbClr>
                  </a:outerShdw>
                </a:effectLst>
              </a:rPr>
              <a:t> (cont’d)</a:t>
            </a:r>
            <a:endParaRPr lang="en-US" dirty="0"/>
          </a:p>
        </p:txBody>
      </p:sp>
      <p:pic>
        <p:nvPicPr>
          <p:cNvPr id="4" name="Picture 3"/>
          <p:cNvPicPr>
            <a:picLocks noChangeAspect="1"/>
          </p:cNvPicPr>
          <p:nvPr/>
        </p:nvPicPr>
        <p:blipFill>
          <a:blip r:embed="rId2"/>
          <a:stretch>
            <a:fillRect/>
          </a:stretch>
        </p:blipFill>
        <p:spPr>
          <a:xfrm>
            <a:off x="1605654" y="1456805"/>
            <a:ext cx="8448675" cy="5257800"/>
          </a:xfrm>
          <a:prstGeom prst="rect">
            <a:avLst/>
          </a:prstGeom>
          <a:ln>
            <a:solidFill>
              <a:schemeClr val="tx1"/>
            </a:solidFill>
          </a:ln>
        </p:spPr>
      </p:pic>
    </p:spTree>
    <p:extLst>
      <p:ext uri="{BB962C8B-B14F-4D97-AF65-F5344CB8AC3E}">
        <p14:creationId xmlns:p14="http://schemas.microsoft.com/office/powerpoint/2010/main" val="2378161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10. Slerping (cont’d)</a:t>
            </a:r>
            <a:endParaRPr lang="en-US" sz="3600" b="1" dirty="0"/>
          </a:p>
        </p:txBody>
      </p:sp>
      <p:sp>
        <p:nvSpPr>
          <p:cNvPr id="3" name="Content Placeholder 2"/>
          <p:cNvSpPr>
            <a:spLocks noGrp="1"/>
          </p:cNvSpPr>
          <p:nvPr>
            <p:ph idx="1"/>
          </p:nvPr>
        </p:nvSpPr>
        <p:spPr>
          <a:xfrm>
            <a:off x="838200" y="1825625"/>
            <a:ext cx="4148667" cy="3847042"/>
          </a:xfrm>
        </p:spPr>
        <p:txBody>
          <a:bodyPr>
            <a:normAutofit/>
          </a:bodyPr>
          <a:lstStyle/>
          <a:p>
            <a:pPr marL="0" indent="0">
              <a:buNone/>
            </a:pPr>
            <a:endParaRPr lang="en-US" sz="2400" dirty="0"/>
          </a:p>
        </p:txBody>
      </p:sp>
      <p:pic>
        <p:nvPicPr>
          <p:cNvPr id="4" name="Picture 3"/>
          <p:cNvPicPr>
            <a:picLocks noChangeAspect="1"/>
          </p:cNvPicPr>
          <p:nvPr/>
        </p:nvPicPr>
        <p:blipFill>
          <a:blip r:embed="rId2"/>
          <a:stretch>
            <a:fillRect/>
          </a:stretch>
        </p:blipFill>
        <p:spPr>
          <a:xfrm>
            <a:off x="5062010" y="621242"/>
            <a:ext cx="7058470" cy="5804958"/>
          </a:xfrm>
          <a:prstGeom prst="rect">
            <a:avLst/>
          </a:prstGeom>
        </p:spPr>
      </p:pic>
    </p:spTree>
    <p:extLst>
      <p:ext uri="{BB962C8B-B14F-4D97-AF65-F5344CB8AC3E}">
        <p14:creationId xmlns:p14="http://schemas.microsoft.com/office/powerpoint/2010/main" val="3855116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10. Slerping (cont’d)</a:t>
            </a:r>
            <a:endParaRPr lang="en-US" sz="3600" b="1" dirty="0"/>
          </a:p>
        </p:txBody>
      </p:sp>
      <p:sp>
        <p:nvSpPr>
          <p:cNvPr id="3" name="Content Placeholder 2"/>
          <p:cNvSpPr>
            <a:spLocks noGrp="1"/>
          </p:cNvSpPr>
          <p:nvPr>
            <p:ph idx="1"/>
          </p:nvPr>
        </p:nvSpPr>
        <p:spPr>
          <a:xfrm>
            <a:off x="838200" y="1825624"/>
            <a:ext cx="10250978" cy="4367357"/>
          </a:xfrm>
        </p:spPr>
        <p:txBody>
          <a:bodyPr>
            <a:normAutofit/>
          </a:bodyPr>
          <a:lstStyle/>
          <a:p>
            <a:pPr marL="0" indent="0">
              <a:buNone/>
            </a:pPr>
            <a:r>
              <a:rPr lang="en-US" sz="2400" dirty="0" smtClean="0"/>
              <a:t>The Difference between </a:t>
            </a:r>
            <a:r>
              <a:rPr lang="en-US" sz="2400" b="1" dirty="0" err="1" smtClean="0">
                <a:solidFill>
                  <a:srgbClr val="FF0000"/>
                </a:solidFill>
                <a:effectLst>
                  <a:outerShdw blurRad="38100" dist="38100" dir="2700000" algn="tl">
                    <a:srgbClr val="000000">
                      <a:alpha val="43137"/>
                    </a:srgbClr>
                  </a:outerShdw>
                </a:effectLst>
              </a:rPr>
              <a:t>Slerp</a:t>
            </a:r>
            <a:r>
              <a:rPr lang="en-US" sz="2400" dirty="0" smtClean="0"/>
              <a:t> and </a:t>
            </a:r>
            <a:r>
              <a:rPr lang="en-US" sz="2400" b="1" dirty="0" smtClean="0">
                <a:solidFill>
                  <a:srgbClr val="FF0000"/>
                </a:solidFill>
                <a:effectLst>
                  <a:outerShdw blurRad="38100" dist="38100" dir="2700000" algn="tl">
                    <a:srgbClr val="000000">
                      <a:alpha val="43137"/>
                    </a:srgbClr>
                  </a:outerShdw>
                </a:effectLst>
              </a:rPr>
              <a:t>Lerp</a:t>
            </a:r>
          </a:p>
          <a:p>
            <a:pPr marL="0" indent="0">
              <a:buNone/>
            </a:pPr>
            <a:r>
              <a:rPr lang="en-US" sz="2400">
                <a:hlinkClick r:id="rId2"/>
              </a:rPr>
              <a:t>https://</a:t>
            </a:r>
            <a:r>
              <a:rPr lang="en-US" sz="2400" smtClean="0">
                <a:hlinkClick r:id="rId2"/>
              </a:rPr>
              <a:t>www.youtube.com/watch?v=pNPuMMR5cSk</a:t>
            </a:r>
            <a:r>
              <a:rPr lang="en-US" sz="2400" smtClean="0"/>
              <a:t> </a:t>
            </a:r>
            <a:endParaRPr 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5019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a:bodyPr>
          <a:lstStyle/>
          <a:p>
            <a:r>
              <a:rPr lang="en-US" b="1" dirty="0" smtClean="0"/>
              <a:t>Test #1 – Friday, September 27th, 2019</a:t>
            </a:r>
          </a:p>
          <a:p>
            <a:r>
              <a:rPr lang="en-US" b="1" dirty="0" err="1" smtClean="0"/>
              <a:t>Udemy</a:t>
            </a:r>
            <a:r>
              <a:rPr lang="en-US" b="1" dirty="0" smtClean="0"/>
              <a:t> Tutorials</a:t>
            </a:r>
            <a:endParaRPr lang="en-US" dirty="0" smtClean="0"/>
          </a:p>
          <a:p>
            <a:pPr lvl="1"/>
            <a:r>
              <a:rPr lang="en-US" b="1" dirty="0" smtClean="0">
                <a:solidFill>
                  <a:srgbClr val="0070C0"/>
                </a:solidFill>
              </a:rPr>
              <a:t>Section 2: Moving</a:t>
            </a:r>
          </a:p>
          <a:p>
            <a:pPr lvl="2">
              <a:buFont typeface="Wingdings" panose="05000000000000000000" pitchFamily="2" charset="2"/>
              <a:buChar char="Ø"/>
            </a:pPr>
            <a:r>
              <a:rPr lang="en-US" dirty="0" smtClean="0"/>
              <a:t>8. Travelling to a Goal Location</a:t>
            </a:r>
          </a:p>
          <a:p>
            <a:pPr lvl="2">
              <a:buFont typeface="Wingdings" panose="05000000000000000000" pitchFamily="2" charset="2"/>
              <a:buChar char="Ø"/>
            </a:pPr>
            <a:r>
              <a:rPr lang="en-US" dirty="0" smtClean="0"/>
              <a:t>9. Pushing the Character Forward</a:t>
            </a:r>
          </a:p>
          <a:p>
            <a:pPr lvl="2">
              <a:buFont typeface="Wingdings" panose="05000000000000000000" pitchFamily="2" charset="2"/>
              <a:buChar char="Ø"/>
            </a:pPr>
            <a:r>
              <a:rPr lang="en-US" dirty="0" smtClean="0"/>
              <a:t>10. </a:t>
            </a:r>
            <a:r>
              <a:rPr lang="en-US" dirty="0" smtClean="0"/>
              <a:t>Slerping </a:t>
            </a:r>
          </a:p>
          <a:p>
            <a:pPr lvl="2">
              <a:buFont typeface="Wingdings" panose="05000000000000000000" pitchFamily="2" charset="2"/>
              <a:buChar char="Ø"/>
            </a:pPr>
            <a:r>
              <a:rPr lang="en-US" dirty="0" smtClean="0"/>
              <a:t>Quaternions vs. Euler Angles</a:t>
            </a:r>
          </a:p>
          <a:p>
            <a:pPr lvl="2">
              <a:buFont typeface="Wingdings" panose="05000000000000000000" pitchFamily="2" charset="2"/>
              <a:buChar char="Ø"/>
            </a:pPr>
            <a:r>
              <a:rPr lang="en-US" dirty="0" err="1" smtClean="0"/>
              <a:t>Slerp</a:t>
            </a:r>
            <a:r>
              <a:rPr lang="en-US" dirty="0" smtClean="0"/>
              <a:t> vs. Lerp</a:t>
            </a:r>
            <a:endParaRPr lang="en-US" dirty="0" smtClean="0"/>
          </a:p>
          <a:p>
            <a:pPr marL="914400" lvl="2" indent="0">
              <a:buNone/>
            </a:pPr>
            <a:endParaRPr lang="en-US" dirty="0" smtClean="0"/>
          </a:p>
        </p:txBody>
      </p:sp>
    </p:spTree>
    <p:extLst>
      <p:ext uri="{BB962C8B-B14F-4D97-AF65-F5344CB8AC3E}">
        <p14:creationId xmlns:p14="http://schemas.microsoft.com/office/powerpoint/2010/main" val="1444295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Test #1</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Friday, September 27</a:t>
            </a:r>
            <a:r>
              <a:rPr lang="en-US" baseline="30000" dirty="0" smtClean="0"/>
              <a:t>th</a:t>
            </a:r>
            <a:r>
              <a:rPr lang="en-US" dirty="0" smtClean="0"/>
              <a:t>, 2019</a:t>
            </a:r>
          </a:p>
          <a:p>
            <a:r>
              <a:rPr lang="en-US" dirty="0" smtClean="0"/>
              <a:t>15 Multiple Choice</a:t>
            </a:r>
          </a:p>
          <a:p>
            <a:r>
              <a:rPr lang="en-US" dirty="0" smtClean="0"/>
              <a:t>Sections 1, 2 and 3 of the </a:t>
            </a:r>
            <a:r>
              <a:rPr lang="en-US" dirty="0" err="1" smtClean="0"/>
              <a:t>Udemy</a:t>
            </a:r>
            <a:r>
              <a:rPr lang="en-US" dirty="0" smtClean="0"/>
              <a:t> Tutorial Series</a:t>
            </a:r>
          </a:p>
          <a:p>
            <a:pPr lvl="1"/>
            <a:r>
              <a:rPr lang="en-US" dirty="0" smtClean="0"/>
              <a:t>1. Introduction</a:t>
            </a:r>
          </a:p>
          <a:p>
            <a:pPr lvl="1"/>
            <a:r>
              <a:rPr lang="en-US" dirty="0" smtClean="0"/>
              <a:t>2. Moving</a:t>
            </a:r>
          </a:p>
          <a:p>
            <a:pPr lvl="1"/>
            <a:r>
              <a:rPr lang="en-US" dirty="0" smtClean="0"/>
              <a:t>3. Cars</a:t>
            </a:r>
          </a:p>
        </p:txBody>
      </p:sp>
    </p:spTree>
    <p:extLst>
      <p:ext uri="{BB962C8B-B14F-4D97-AF65-F5344CB8AC3E}">
        <p14:creationId xmlns:p14="http://schemas.microsoft.com/office/powerpoint/2010/main" val="32436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8. Travelling to a Goal Location</a:t>
            </a:r>
            <a:endParaRPr lang="en-US" sz="3600" b="1" dirty="0"/>
          </a:p>
        </p:txBody>
      </p:sp>
      <p:sp>
        <p:nvSpPr>
          <p:cNvPr id="3" name="Content Placeholder 2"/>
          <p:cNvSpPr>
            <a:spLocks noGrp="1"/>
          </p:cNvSpPr>
          <p:nvPr>
            <p:ph idx="1"/>
          </p:nvPr>
        </p:nvSpPr>
        <p:spPr>
          <a:xfrm>
            <a:off x="838200" y="1825625"/>
            <a:ext cx="4398818" cy="4922520"/>
          </a:xfrm>
        </p:spPr>
        <p:txBody>
          <a:bodyPr>
            <a:normAutofit fontScale="92500" lnSpcReduction="20000"/>
          </a:bodyPr>
          <a:lstStyle/>
          <a:p>
            <a:r>
              <a:rPr lang="en-US" dirty="0" smtClean="0"/>
              <a:t>This code improves on section 7 by calculating the direction vector between the NPC and the goal each frame. It’s not fixed. </a:t>
            </a:r>
          </a:p>
          <a:p>
            <a:r>
              <a:rPr lang="en-US" dirty="0" err="1" smtClean="0"/>
              <a:t>Debug.DrawRay</a:t>
            </a:r>
            <a:r>
              <a:rPr lang="en-US" dirty="0" smtClean="0"/>
              <a:t> helps us to see this direction in debug mode</a:t>
            </a:r>
          </a:p>
          <a:p>
            <a:r>
              <a:rPr lang="en-US" dirty="0" smtClean="0"/>
              <a:t>Translate move the NPC</a:t>
            </a:r>
          </a:p>
          <a:p>
            <a:r>
              <a:rPr lang="en-US" dirty="0" smtClean="0"/>
              <a:t>What is the significance of </a:t>
            </a:r>
            <a:r>
              <a:rPr lang="en-US" dirty="0" err="1" smtClean="0"/>
              <a:t>Space.World</a:t>
            </a:r>
            <a:r>
              <a:rPr lang="en-US" dirty="0" smtClean="0"/>
              <a:t>? How does it work?</a:t>
            </a:r>
          </a:p>
          <a:p>
            <a:r>
              <a:rPr lang="en-US" dirty="0" smtClean="0"/>
              <a:t>Let’s go to the code and find out</a:t>
            </a:r>
            <a:endParaRPr lang="en-US" dirty="0"/>
          </a:p>
        </p:txBody>
      </p:sp>
      <p:pic>
        <p:nvPicPr>
          <p:cNvPr id="5" name="Picture 4"/>
          <p:cNvPicPr>
            <a:picLocks noChangeAspect="1"/>
          </p:cNvPicPr>
          <p:nvPr/>
        </p:nvPicPr>
        <p:blipFill>
          <a:blip r:embed="rId2"/>
          <a:stretch>
            <a:fillRect/>
          </a:stretch>
        </p:blipFill>
        <p:spPr>
          <a:xfrm>
            <a:off x="5368546" y="1825625"/>
            <a:ext cx="6741712" cy="4922520"/>
          </a:xfrm>
          <a:prstGeom prst="rect">
            <a:avLst/>
          </a:prstGeom>
        </p:spPr>
      </p:pic>
      <p:sp>
        <p:nvSpPr>
          <p:cNvPr id="7" name="Rounded Rectangle 6"/>
          <p:cNvSpPr/>
          <p:nvPr/>
        </p:nvSpPr>
        <p:spPr>
          <a:xfrm>
            <a:off x="11004666" y="6111158"/>
            <a:ext cx="1105592" cy="415636"/>
          </a:xfrm>
          <a:prstGeom prst="round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921678" y="5441576"/>
            <a:ext cx="4387734" cy="179295"/>
          </a:xfrm>
          <a:prstGeom prst="round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921678" y="5105165"/>
            <a:ext cx="4387734" cy="179295"/>
          </a:xfrm>
          <a:prstGeom prst="round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866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8. Travelling to a Goal Location (cont’d)</a:t>
            </a:r>
            <a:endParaRPr lang="en-US" sz="3600" b="1" dirty="0"/>
          </a:p>
        </p:txBody>
      </p:sp>
      <p:sp>
        <p:nvSpPr>
          <p:cNvPr id="3" name="Content Placeholder 2"/>
          <p:cNvSpPr>
            <a:spLocks noGrp="1"/>
          </p:cNvSpPr>
          <p:nvPr>
            <p:ph idx="1"/>
          </p:nvPr>
        </p:nvSpPr>
        <p:spPr>
          <a:xfrm>
            <a:off x="838200" y="1825625"/>
            <a:ext cx="4398818" cy="4922520"/>
          </a:xfrm>
        </p:spPr>
        <p:txBody>
          <a:bodyPr>
            <a:normAutofit/>
          </a:bodyPr>
          <a:lstStyle/>
          <a:p>
            <a:r>
              <a:rPr lang="en-US" sz="2400" dirty="0" smtClean="0"/>
              <a:t>If </a:t>
            </a:r>
            <a:r>
              <a:rPr lang="en-US" sz="2400" dirty="0" err="1" smtClean="0"/>
              <a:t>Space.World</a:t>
            </a:r>
            <a:r>
              <a:rPr lang="en-US" sz="2400" dirty="0" smtClean="0"/>
              <a:t> is the World coordinate system. If left out then the local coordinate system of the NPC is implied.</a:t>
            </a:r>
          </a:p>
          <a:p>
            <a:r>
              <a:rPr lang="en-US" sz="2400" dirty="0" smtClean="0"/>
              <a:t>What is the “this” in </a:t>
            </a:r>
            <a:br>
              <a:rPr lang="en-US" sz="2400" dirty="0" smtClean="0"/>
            </a:br>
            <a:r>
              <a:rPr lang="en-US" sz="2400" dirty="0" err="1" smtClean="0"/>
              <a:t>this.transform.LookAt</a:t>
            </a:r>
            <a:r>
              <a:rPr lang="en-US" sz="2400" dirty="0" smtClean="0"/>
              <a:t>(…)?</a:t>
            </a:r>
          </a:p>
          <a:p>
            <a:r>
              <a:rPr lang="en-US" sz="2400" dirty="0" smtClean="0"/>
              <a:t>“this” refers to the object to which the script is attached to. Can do without it, I prefer it there</a:t>
            </a:r>
          </a:p>
          <a:p>
            <a:r>
              <a:rPr lang="en-US" sz="2400" dirty="0" smtClean="0"/>
              <a:t>More discussion:</a:t>
            </a:r>
            <a:r>
              <a:rPr lang="en-US" dirty="0" smtClean="0"/>
              <a:t/>
            </a:r>
            <a:br>
              <a:rPr lang="en-US" dirty="0" smtClean="0"/>
            </a:br>
            <a:r>
              <a:rPr lang="en-US" sz="1300" dirty="0">
                <a:hlinkClick r:id="rId2"/>
              </a:rPr>
              <a:t>https://www.reddit.com/r/Unity3D/comments/63zcn4/does_thistransform_make_much_difference_from_just/</a:t>
            </a:r>
            <a:endParaRPr lang="en-US" sz="1300" dirty="0"/>
          </a:p>
        </p:txBody>
      </p:sp>
      <p:pic>
        <p:nvPicPr>
          <p:cNvPr id="5" name="Picture 4"/>
          <p:cNvPicPr>
            <a:picLocks noChangeAspect="1"/>
          </p:cNvPicPr>
          <p:nvPr/>
        </p:nvPicPr>
        <p:blipFill>
          <a:blip r:embed="rId3"/>
          <a:stretch>
            <a:fillRect/>
          </a:stretch>
        </p:blipFill>
        <p:spPr>
          <a:xfrm>
            <a:off x="5368546" y="1825625"/>
            <a:ext cx="6741712" cy="4922520"/>
          </a:xfrm>
          <a:prstGeom prst="rect">
            <a:avLst/>
          </a:prstGeom>
        </p:spPr>
      </p:pic>
      <p:sp>
        <p:nvSpPr>
          <p:cNvPr id="6" name="Rounded Rectangle 5"/>
          <p:cNvSpPr/>
          <p:nvPr/>
        </p:nvSpPr>
        <p:spPr>
          <a:xfrm>
            <a:off x="11004666" y="6111158"/>
            <a:ext cx="1105592" cy="415636"/>
          </a:xfrm>
          <a:prstGeom prst="round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996247" y="4757568"/>
            <a:ext cx="365760" cy="207820"/>
          </a:xfrm>
          <a:prstGeom prst="round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80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Section 2: Moving</a:t>
            </a:r>
            <a:r>
              <a:rPr lang="en-US" b="1" dirty="0"/>
              <a:t/>
            </a:r>
            <a:br>
              <a:rPr lang="en-US" b="1" dirty="0"/>
            </a:br>
            <a:r>
              <a:rPr lang="en-US" b="1" dirty="0"/>
              <a:t>8. Travelling to a Goal Location (cont’d)</a:t>
            </a:r>
            <a:endParaRPr lang="en-US" dirty="0"/>
          </a:p>
        </p:txBody>
      </p:sp>
      <p:sp>
        <p:nvSpPr>
          <p:cNvPr id="3" name="Content Placeholder 2"/>
          <p:cNvSpPr>
            <a:spLocks noGrp="1"/>
          </p:cNvSpPr>
          <p:nvPr>
            <p:ph idx="1"/>
          </p:nvPr>
        </p:nvSpPr>
        <p:spPr>
          <a:xfrm>
            <a:off x="838200" y="1825625"/>
            <a:ext cx="6889376" cy="4351338"/>
          </a:xfrm>
        </p:spPr>
        <p:txBody>
          <a:bodyPr>
            <a:normAutofit fontScale="92500" lnSpcReduction="20000"/>
          </a:bodyPr>
          <a:lstStyle/>
          <a:p>
            <a:r>
              <a:rPr lang="en-US" dirty="0" smtClean="0"/>
              <a:t>Position vs. Vector</a:t>
            </a:r>
          </a:p>
          <a:p>
            <a:endParaRPr lang="en-US" dirty="0"/>
          </a:p>
          <a:p>
            <a:endParaRPr lang="en-US" dirty="0" smtClean="0"/>
          </a:p>
          <a:p>
            <a:r>
              <a:rPr lang="en-US" dirty="0" smtClean="0"/>
              <a:t>The variable direction is clearly of type Vector3</a:t>
            </a:r>
          </a:p>
          <a:p>
            <a:r>
              <a:rPr lang="en-US" dirty="0" smtClean="0"/>
              <a:t>What type of variable is position? </a:t>
            </a:r>
            <a:br>
              <a:rPr lang="en-US" dirty="0" smtClean="0"/>
            </a:br>
            <a:r>
              <a:rPr lang="en-US" dirty="0" smtClean="0"/>
              <a:t>As in </a:t>
            </a:r>
            <a:r>
              <a:rPr lang="en-US" dirty="0" err="1" smtClean="0"/>
              <a:t>goal.position</a:t>
            </a:r>
            <a:r>
              <a:rPr lang="en-US" dirty="0" smtClean="0"/>
              <a:t> and </a:t>
            </a:r>
            <a:r>
              <a:rPr lang="en-US" dirty="0" err="1" smtClean="0"/>
              <a:t>this.transform.position</a:t>
            </a:r>
            <a:r>
              <a:rPr lang="en-US" dirty="0" smtClean="0"/>
              <a:t>?</a:t>
            </a:r>
          </a:p>
          <a:p>
            <a:r>
              <a:rPr lang="en-US" dirty="0" smtClean="0"/>
              <a:t>They must be both Vector3 because the compiler would not allow you to assign anything but a Vector3 to direction.</a:t>
            </a:r>
          </a:p>
          <a:p>
            <a:r>
              <a:rPr lang="en-US" dirty="0" smtClean="0"/>
              <a:t>But isn’t position a “point in space”? Kind of. </a:t>
            </a:r>
          </a:p>
          <a:p>
            <a:r>
              <a:rPr lang="en-US" dirty="0" smtClean="0"/>
              <a:t>It is also a vector, starting from the origin to the point in space.</a:t>
            </a:r>
          </a:p>
          <a:p>
            <a:endParaRPr lang="en-US" dirty="0"/>
          </a:p>
        </p:txBody>
      </p:sp>
      <p:pic>
        <p:nvPicPr>
          <p:cNvPr id="5" name="Picture 4"/>
          <p:cNvPicPr>
            <a:picLocks noChangeAspect="1"/>
          </p:cNvPicPr>
          <p:nvPr/>
        </p:nvPicPr>
        <p:blipFill>
          <a:blip r:embed="rId2"/>
          <a:stretch>
            <a:fillRect/>
          </a:stretch>
        </p:blipFill>
        <p:spPr>
          <a:xfrm>
            <a:off x="1078286" y="2373967"/>
            <a:ext cx="6247113" cy="548527"/>
          </a:xfrm>
          <a:prstGeom prst="rect">
            <a:avLst/>
          </a:prstGeom>
        </p:spPr>
      </p:pic>
      <p:cxnSp>
        <p:nvCxnSpPr>
          <p:cNvPr id="12" name="Straight Connector 11"/>
          <p:cNvCxnSpPr/>
          <p:nvPr/>
        </p:nvCxnSpPr>
        <p:spPr>
          <a:xfrm flipV="1">
            <a:off x="8570422" y="2373967"/>
            <a:ext cx="0" cy="2854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587047" y="5245331"/>
            <a:ext cx="28762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25991" y="1945178"/>
            <a:ext cx="288862" cy="369332"/>
          </a:xfrm>
          <a:prstGeom prst="rect">
            <a:avLst/>
          </a:prstGeom>
          <a:noFill/>
        </p:spPr>
        <p:txBody>
          <a:bodyPr wrap="none" rtlCol="0">
            <a:spAutoFit/>
          </a:bodyPr>
          <a:lstStyle/>
          <a:p>
            <a:r>
              <a:rPr lang="en-US" dirty="0" smtClean="0"/>
              <a:t>y</a:t>
            </a:r>
            <a:endParaRPr lang="en-US" dirty="0"/>
          </a:p>
        </p:txBody>
      </p:sp>
      <p:sp>
        <p:nvSpPr>
          <p:cNvPr id="17" name="TextBox 16"/>
          <p:cNvSpPr txBox="1"/>
          <p:nvPr/>
        </p:nvSpPr>
        <p:spPr>
          <a:xfrm>
            <a:off x="11463251" y="5044039"/>
            <a:ext cx="288862" cy="369332"/>
          </a:xfrm>
          <a:prstGeom prst="rect">
            <a:avLst/>
          </a:prstGeom>
          <a:noFill/>
        </p:spPr>
        <p:txBody>
          <a:bodyPr wrap="none" rtlCol="0">
            <a:spAutoFit/>
          </a:bodyPr>
          <a:lstStyle/>
          <a:p>
            <a:r>
              <a:rPr lang="en-US" dirty="0" smtClean="0"/>
              <a:t>x</a:t>
            </a:r>
            <a:endParaRPr lang="en-US" dirty="0"/>
          </a:p>
        </p:txBody>
      </p:sp>
      <p:sp>
        <p:nvSpPr>
          <p:cNvPr id="18" name="Oval 17"/>
          <p:cNvSpPr/>
          <p:nvPr/>
        </p:nvSpPr>
        <p:spPr>
          <a:xfrm>
            <a:off x="9651075" y="3336482"/>
            <a:ext cx="237992" cy="2379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0222987" y="501029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32742" y="3786533"/>
            <a:ext cx="214762" cy="2147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endCxn id="25" idx="3"/>
          </p:cNvCxnSpPr>
          <p:nvPr/>
        </p:nvCxnSpPr>
        <p:spPr>
          <a:xfrm flipV="1">
            <a:off x="8570422" y="3969844"/>
            <a:ext cx="2593771" cy="12754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9136487" y="2695605"/>
            <a:ext cx="944489" cy="646331"/>
          </a:xfrm>
          <a:prstGeom prst="rect">
            <a:avLst/>
          </a:prstGeom>
          <a:noFill/>
        </p:spPr>
        <p:txBody>
          <a:bodyPr wrap="none" rtlCol="0">
            <a:spAutoFit/>
          </a:bodyPr>
          <a:lstStyle/>
          <a:p>
            <a:r>
              <a:rPr lang="en-US" dirty="0" smtClean="0"/>
              <a:t>Start </a:t>
            </a:r>
            <a:br>
              <a:rPr lang="en-US" dirty="0" smtClean="0"/>
            </a:br>
            <a:r>
              <a:rPr lang="en-US" dirty="0" smtClean="0"/>
              <a:t>position</a:t>
            </a:r>
            <a:endParaRPr lang="en-US" dirty="0"/>
          </a:p>
        </p:txBody>
      </p:sp>
      <p:sp>
        <p:nvSpPr>
          <p:cNvPr id="38" name="TextBox 37"/>
          <p:cNvSpPr txBox="1"/>
          <p:nvPr/>
        </p:nvSpPr>
        <p:spPr>
          <a:xfrm>
            <a:off x="11279868" y="3592903"/>
            <a:ext cx="944489" cy="646331"/>
          </a:xfrm>
          <a:prstGeom prst="rect">
            <a:avLst/>
          </a:prstGeom>
          <a:noFill/>
        </p:spPr>
        <p:txBody>
          <a:bodyPr wrap="none" rtlCol="0">
            <a:spAutoFit/>
          </a:bodyPr>
          <a:lstStyle/>
          <a:p>
            <a:r>
              <a:rPr lang="en-US" dirty="0" smtClean="0"/>
              <a:t>Goal </a:t>
            </a:r>
            <a:br>
              <a:rPr lang="en-US" dirty="0" smtClean="0"/>
            </a:br>
            <a:r>
              <a:rPr lang="en-US" dirty="0" smtClean="0"/>
              <a:t>position</a:t>
            </a:r>
            <a:endParaRPr lang="en-US" dirty="0"/>
          </a:p>
        </p:txBody>
      </p:sp>
      <p:grpSp>
        <p:nvGrpSpPr>
          <p:cNvPr id="1036" name="Group 1035"/>
          <p:cNvGrpSpPr/>
          <p:nvPr/>
        </p:nvGrpSpPr>
        <p:grpSpPr>
          <a:xfrm>
            <a:off x="8476861" y="3539621"/>
            <a:ext cx="1209067" cy="1824709"/>
            <a:chOff x="8476861" y="3539621"/>
            <a:chExt cx="1209067" cy="1824709"/>
          </a:xfrm>
        </p:grpSpPr>
        <p:cxnSp>
          <p:nvCxnSpPr>
            <p:cNvPr id="21" name="Straight Arrow Connector 20"/>
            <p:cNvCxnSpPr>
              <a:endCxn id="18" idx="3"/>
            </p:cNvCxnSpPr>
            <p:nvPr/>
          </p:nvCxnSpPr>
          <p:spPr>
            <a:xfrm flipV="1">
              <a:off x="8587047" y="3539621"/>
              <a:ext cx="1098881" cy="17057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8476861" y="5126338"/>
              <a:ext cx="237992" cy="2379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5" name="Group 1034"/>
          <p:cNvGrpSpPr/>
          <p:nvPr/>
        </p:nvGrpSpPr>
        <p:grpSpPr>
          <a:xfrm>
            <a:off x="9889067" y="2907986"/>
            <a:ext cx="1560353" cy="909998"/>
            <a:chOff x="9889067" y="2907986"/>
            <a:chExt cx="1560353" cy="909998"/>
          </a:xfrm>
        </p:grpSpPr>
        <p:cxnSp>
          <p:nvCxnSpPr>
            <p:cNvPr id="1027" name="Straight Arrow Connector 1026"/>
            <p:cNvCxnSpPr>
              <a:stCxn id="18" idx="6"/>
              <a:endCxn id="25" idx="1"/>
            </p:cNvCxnSpPr>
            <p:nvPr/>
          </p:nvCxnSpPr>
          <p:spPr>
            <a:xfrm>
              <a:off x="9889067" y="3455478"/>
              <a:ext cx="1275126" cy="362506"/>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358416" y="2907986"/>
              <a:ext cx="1091004" cy="646331"/>
            </a:xfrm>
            <a:prstGeom prst="rect">
              <a:avLst/>
            </a:prstGeom>
            <a:noFill/>
          </p:spPr>
          <p:txBody>
            <a:bodyPr wrap="none" rtlCol="0">
              <a:spAutoFit/>
            </a:bodyPr>
            <a:lstStyle/>
            <a:p>
              <a:r>
                <a:rPr lang="en-US" b="1" dirty="0" smtClean="0">
                  <a:solidFill>
                    <a:srgbClr val="00B050"/>
                  </a:solidFill>
                  <a:effectLst>
                    <a:outerShdw blurRad="38100" dist="38100" dir="2700000" algn="tl">
                      <a:srgbClr val="000000">
                        <a:alpha val="43137"/>
                      </a:srgbClr>
                    </a:outerShdw>
                  </a:effectLst>
                </a:rPr>
                <a:t>direction </a:t>
              </a:r>
              <a:br>
                <a:rPr lang="en-US" b="1" dirty="0" smtClean="0">
                  <a:solidFill>
                    <a:srgbClr val="00B050"/>
                  </a:solidFill>
                  <a:effectLst>
                    <a:outerShdw blurRad="38100" dist="38100" dir="2700000" algn="tl">
                      <a:srgbClr val="000000">
                        <a:alpha val="43137"/>
                      </a:srgbClr>
                    </a:outerShdw>
                  </a:effectLst>
                </a:rPr>
              </a:br>
              <a:r>
                <a:rPr lang="en-US" b="1" dirty="0" smtClean="0">
                  <a:solidFill>
                    <a:srgbClr val="00B050"/>
                  </a:solidFill>
                  <a:effectLst>
                    <a:outerShdw blurRad="38100" dist="38100" dir="2700000" algn="tl">
                      <a:srgbClr val="000000">
                        <a:alpha val="43137"/>
                      </a:srgbClr>
                    </a:outerShdw>
                  </a:effectLst>
                </a:rPr>
                <a:t>vector</a:t>
              </a:r>
              <a:endParaRPr lang="en-US" b="1" dirty="0">
                <a:solidFill>
                  <a:srgbClr val="00B050"/>
                </a:solidFill>
                <a:effectLst>
                  <a:outerShdw blurRad="38100" dist="38100" dir="2700000" algn="tl">
                    <a:srgbClr val="000000">
                      <a:alpha val="43137"/>
                    </a:srgbClr>
                  </a:outerShdw>
                </a:effectLst>
              </a:endParaRPr>
            </a:p>
          </p:txBody>
        </p:sp>
      </p:grpSp>
      <p:sp>
        <p:nvSpPr>
          <p:cNvPr id="48" name="TextBox 47"/>
          <p:cNvSpPr txBox="1"/>
          <p:nvPr/>
        </p:nvSpPr>
        <p:spPr>
          <a:xfrm>
            <a:off x="8208784" y="5380956"/>
            <a:ext cx="723275" cy="369332"/>
          </a:xfrm>
          <a:prstGeom prst="rect">
            <a:avLst/>
          </a:prstGeom>
          <a:noFill/>
        </p:spPr>
        <p:txBody>
          <a:bodyPr wrap="none" rtlCol="0">
            <a:spAutoFit/>
          </a:bodyPr>
          <a:lstStyle/>
          <a:p>
            <a:r>
              <a:rPr lang="en-US" dirty="0" smtClean="0"/>
              <a:t>origin</a:t>
            </a:r>
            <a:endParaRPr lang="en-US" dirty="0"/>
          </a:p>
        </p:txBody>
      </p:sp>
    </p:spTree>
    <p:extLst>
      <p:ext uri="{BB962C8B-B14F-4D97-AF65-F5344CB8AC3E}">
        <p14:creationId xmlns:p14="http://schemas.microsoft.com/office/powerpoint/2010/main" val="23612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9. Pushing the </a:t>
            </a:r>
            <a:r>
              <a:rPr lang="en-US" sz="3600" b="1" dirty="0"/>
              <a:t>C</a:t>
            </a:r>
            <a:r>
              <a:rPr lang="en-US" sz="3600" b="1" dirty="0" smtClean="0"/>
              <a:t>haracter Forward</a:t>
            </a:r>
            <a:endParaRPr lang="en-US" sz="3600" b="1" dirty="0"/>
          </a:p>
        </p:txBody>
      </p:sp>
      <p:sp>
        <p:nvSpPr>
          <p:cNvPr id="3" name="Content Placeholder 2"/>
          <p:cNvSpPr>
            <a:spLocks noGrp="1"/>
          </p:cNvSpPr>
          <p:nvPr>
            <p:ph idx="1"/>
          </p:nvPr>
        </p:nvSpPr>
        <p:spPr>
          <a:xfrm>
            <a:off x="838200" y="1825625"/>
            <a:ext cx="6186054" cy="4922520"/>
          </a:xfrm>
        </p:spPr>
        <p:txBody>
          <a:bodyPr>
            <a:normAutofit/>
          </a:bodyPr>
          <a:lstStyle/>
          <a:p>
            <a:r>
              <a:rPr lang="en-US" sz="2400" dirty="0" smtClean="0"/>
              <a:t>Characters in unity can move along their own local axes, the x, y and z. </a:t>
            </a:r>
          </a:p>
          <a:p>
            <a:r>
              <a:rPr lang="en-US" sz="2400" dirty="0" smtClean="0"/>
              <a:t>We move them using </a:t>
            </a:r>
            <a:br>
              <a:rPr lang="en-US" sz="2400" dirty="0" smtClean="0"/>
            </a:br>
            <a:r>
              <a:rPr lang="en-US" sz="2400" dirty="0" err="1" smtClean="0"/>
              <a:t>transform.Translate</a:t>
            </a:r>
            <a:r>
              <a:rPr lang="en-US" sz="2400" dirty="0" smtClean="0"/>
              <a:t>(x, y, z)</a:t>
            </a:r>
          </a:p>
        </p:txBody>
      </p:sp>
      <p:pic>
        <p:nvPicPr>
          <p:cNvPr id="4" name="Picture 3"/>
          <p:cNvPicPr>
            <a:picLocks noChangeAspect="1"/>
          </p:cNvPicPr>
          <p:nvPr/>
        </p:nvPicPr>
        <p:blipFill>
          <a:blip r:embed="rId2"/>
          <a:stretch>
            <a:fillRect/>
          </a:stretch>
        </p:blipFill>
        <p:spPr>
          <a:xfrm>
            <a:off x="7024254" y="1354289"/>
            <a:ext cx="4490285" cy="2516072"/>
          </a:xfrm>
          <a:prstGeom prst="rect">
            <a:avLst/>
          </a:prstGeom>
        </p:spPr>
      </p:pic>
      <p:pic>
        <p:nvPicPr>
          <p:cNvPr id="6" name="Picture 5"/>
          <p:cNvPicPr>
            <a:picLocks noChangeAspect="1"/>
          </p:cNvPicPr>
          <p:nvPr/>
        </p:nvPicPr>
        <p:blipFill>
          <a:blip r:embed="rId3"/>
          <a:stretch>
            <a:fillRect/>
          </a:stretch>
        </p:blipFill>
        <p:spPr>
          <a:xfrm>
            <a:off x="7024254" y="4005298"/>
            <a:ext cx="4490285" cy="2526309"/>
          </a:xfrm>
          <a:prstGeom prst="rect">
            <a:avLst/>
          </a:prstGeom>
        </p:spPr>
      </p:pic>
    </p:spTree>
    <p:extLst>
      <p:ext uri="{BB962C8B-B14F-4D97-AF65-F5344CB8AC3E}">
        <p14:creationId xmlns:p14="http://schemas.microsoft.com/office/powerpoint/2010/main" val="513672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9. Pushing the </a:t>
            </a:r>
            <a:r>
              <a:rPr lang="en-US" sz="3600" b="1" dirty="0"/>
              <a:t>C</a:t>
            </a:r>
            <a:r>
              <a:rPr lang="en-US" sz="3600" b="1" dirty="0" smtClean="0"/>
              <a:t>haracter Forward</a:t>
            </a:r>
            <a:endParaRPr lang="en-US" sz="3600" b="1" dirty="0"/>
          </a:p>
        </p:txBody>
      </p:sp>
      <p:sp>
        <p:nvSpPr>
          <p:cNvPr id="3" name="Content Placeholder 2"/>
          <p:cNvSpPr>
            <a:spLocks noGrp="1"/>
          </p:cNvSpPr>
          <p:nvPr>
            <p:ph idx="1"/>
          </p:nvPr>
        </p:nvSpPr>
        <p:spPr>
          <a:xfrm>
            <a:off x="838200" y="1825625"/>
            <a:ext cx="6186054" cy="4922520"/>
          </a:xfrm>
        </p:spPr>
        <p:txBody>
          <a:bodyPr>
            <a:normAutofit/>
          </a:bodyPr>
          <a:lstStyle/>
          <a:p>
            <a:r>
              <a:rPr lang="en-US" sz="2400" dirty="0" smtClean="0"/>
              <a:t>We want to have the Zombie follow the white box along the x-z axes and if the box moves up, the zombie does not follow upwards. </a:t>
            </a:r>
          </a:p>
          <a:p>
            <a:r>
              <a:rPr lang="en-US" sz="2400" dirty="0" smtClean="0"/>
              <a:t>To achieve this, we create a new goal location using the x, z-coordinates of the goal, but use the y-coordinate of the Zombie</a:t>
            </a:r>
          </a:p>
          <a:p>
            <a:r>
              <a:rPr lang="en-US" sz="2400" dirty="0" smtClean="0"/>
              <a:t>This way it move towards the </a:t>
            </a:r>
            <a:r>
              <a:rPr lang="en-US" sz="2400" dirty="0" err="1" smtClean="0"/>
              <a:t>x,z</a:t>
            </a:r>
            <a:r>
              <a:rPr lang="en-US" sz="2400" dirty="0" smtClean="0"/>
              <a:t> of the goal, but keeps level headed.</a:t>
            </a:r>
          </a:p>
        </p:txBody>
      </p:sp>
      <p:pic>
        <p:nvPicPr>
          <p:cNvPr id="5" name="Picture 4"/>
          <p:cNvPicPr>
            <a:picLocks noChangeAspect="1"/>
          </p:cNvPicPr>
          <p:nvPr/>
        </p:nvPicPr>
        <p:blipFill>
          <a:blip r:embed="rId2"/>
          <a:stretch>
            <a:fillRect/>
          </a:stretch>
        </p:blipFill>
        <p:spPr>
          <a:xfrm>
            <a:off x="7475826" y="365125"/>
            <a:ext cx="3724275" cy="3133725"/>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7417636" y="3605242"/>
            <a:ext cx="4549933" cy="2562802"/>
          </a:xfrm>
          <a:prstGeom prst="rect">
            <a:avLst/>
          </a:prstGeom>
        </p:spPr>
      </p:pic>
      <p:sp>
        <p:nvSpPr>
          <p:cNvPr id="8" name="Oval 7"/>
          <p:cNvSpPr/>
          <p:nvPr/>
        </p:nvSpPr>
        <p:spPr>
          <a:xfrm>
            <a:off x="9760480" y="4846320"/>
            <a:ext cx="124692" cy="1246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760480" y="4224539"/>
            <a:ext cx="124692" cy="1246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183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Section 2: Moving</a:t>
            </a:r>
            <a:r>
              <a:rPr lang="en-US" b="1" dirty="0" smtClean="0"/>
              <a:t/>
            </a:r>
            <a:br>
              <a:rPr lang="en-US" b="1" dirty="0" smtClean="0"/>
            </a:br>
            <a:r>
              <a:rPr lang="en-US" sz="3600" b="1" dirty="0" smtClean="0"/>
              <a:t>10. Slerping</a:t>
            </a:r>
            <a:endParaRPr lang="en-US" sz="3600" b="1" dirty="0"/>
          </a:p>
        </p:txBody>
      </p:sp>
      <p:sp>
        <p:nvSpPr>
          <p:cNvPr id="3" name="Content Placeholder 2"/>
          <p:cNvSpPr>
            <a:spLocks noGrp="1"/>
          </p:cNvSpPr>
          <p:nvPr>
            <p:ph idx="1"/>
          </p:nvPr>
        </p:nvSpPr>
        <p:spPr>
          <a:xfrm>
            <a:off x="838200" y="1825625"/>
            <a:ext cx="6186054" cy="4922520"/>
          </a:xfrm>
        </p:spPr>
        <p:txBody>
          <a:bodyPr>
            <a:normAutofit/>
          </a:bodyPr>
          <a:lstStyle/>
          <a:p>
            <a:r>
              <a:rPr lang="en-US" sz="2400" dirty="0" smtClean="0"/>
              <a:t>The problem with </a:t>
            </a:r>
            <a:r>
              <a:rPr lang="en-US" sz="2400" dirty="0" err="1" smtClean="0"/>
              <a:t>LookAt</a:t>
            </a:r>
            <a:r>
              <a:rPr lang="en-US" sz="2400" dirty="0" smtClean="0"/>
              <a:t> method of Transform is that it makes the zombie snap instantly around and not gradually</a:t>
            </a:r>
          </a:p>
          <a:p>
            <a:r>
              <a:rPr lang="en-US" sz="2400" dirty="0" smtClean="0"/>
              <a:t>Now we want to improve his movement so that it slowly turns around from its forward direction to the goals direction</a:t>
            </a:r>
          </a:p>
          <a:p>
            <a:r>
              <a:rPr lang="en-US" sz="2400" dirty="0" smtClean="0"/>
              <a:t>It does this over a particular time period, a small rotation each period</a:t>
            </a:r>
          </a:p>
          <a:p>
            <a:r>
              <a:rPr lang="en-US" sz="2400" dirty="0" smtClean="0"/>
              <a:t>This slow rotation is called </a:t>
            </a:r>
            <a:br>
              <a:rPr lang="en-US" sz="2400" dirty="0" smtClean="0"/>
            </a:br>
            <a:r>
              <a:rPr lang="en-US" sz="2400" dirty="0" smtClean="0"/>
              <a:t>Spherical Linear Interpolation or SLERP for short</a:t>
            </a:r>
          </a:p>
          <a:p>
            <a:r>
              <a:rPr lang="en-US" sz="2400" dirty="0" smtClean="0"/>
              <a:t>This requires the use of the Quaternion class or object in Unity.</a:t>
            </a:r>
          </a:p>
        </p:txBody>
      </p:sp>
      <p:pic>
        <p:nvPicPr>
          <p:cNvPr id="6" name="Picture 5"/>
          <p:cNvPicPr>
            <a:picLocks noChangeAspect="1"/>
          </p:cNvPicPr>
          <p:nvPr/>
        </p:nvPicPr>
        <p:blipFill>
          <a:blip r:embed="rId2"/>
          <a:stretch>
            <a:fillRect/>
          </a:stretch>
        </p:blipFill>
        <p:spPr>
          <a:xfrm>
            <a:off x="6744394" y="1413163"/>
            <a:ext cx="4750462" cy="2682529"/>
          </a:xfrm>
          <a:prstGeom prst="rect">
            <a:avLst/>
          </a:prstGeom>
        </p:spPr>
      </p:pic>
      <p:cxnSp>
        <p:nvCxnSpPr>
          <p:cNvPr id="11" name="Straight Arrow Connector 10"/>
          <p:cNvCxnSpPr/>
          <p:nvPr/>
        </p:nvCxnSpPr>
        <p:spPr>
          <a:xfrm flipH="1">
            <a:off x="8171411" y="2884516"/>
            <a:ext cx="349135" cy="706582"/>
          </a:xfrm>
          <a:prstGeom prst="straightConnector1">
            <a:avLst/>
          </a:prstGeom>
          <a:ln w="76200">
            <a:solidFill>
              <a:srgbClr val="1406A7"/>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520546" y="2884516"/>
            <a:ext cx="99752" cy="706582"/>
          </a:xfrm>
          <a:prstGeom prst="straightConnector1">
            <a:avLst/>
          </a:prstGeom>
          <a:ln w="76200">
            <a:solidFill>
              <a:srgbClr val="1406A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570422" y="2884516"/>
            <a:ext cx="482138" cy="515389"/>
          </a:xfrm>
          <a:prstGeom prst="straightConnector1">
            <a:avLst/>
          </a:prstGeom>
          <a:ln w="76200">
            <a:solidFill>
              <a:srgbClr val="1406A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570422" y="2884516"/>
            <a:ext cx="806334" cy="149629"/>
          </a:xfrm>
          <a:prstGeom prst="straightConnector1">
            <a:avLst/>
          </a:prstGeom>
          <a:ln w="76200">
            <a:solidFill>
              <a:srgbClr val="1406A7"/>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570422" y="2738726"/>
            <a:ext cx="897774" cy="125008"/>
          </a:xfrm>
          <a:prstGeom prst="straightConnector1">
            <a:avLst/>
          </a:prstGeom>
          <a:ln w="76200">
            <a:solidFill>
              <a:srgbClr val="1406A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9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37138</TotalTime>
  <Words>629</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Wingdings</vt:lpstr>
      <vt:lpstr>Office Theme</vt:lpstr>
      <vt:lpstr>GAME310 Lesson 03</vt:lpstr>
      <vt:lpstr>Objectives</vt:lpstr>
      <vt:lpstr>Test #1</vt:lpstr>
      <vt:lpstr>Section 2: Moving 8. Travelling to a Goal Location</vt:lpstr>
      <vt:lpstr>Section 2: Moving 8. Travelling to a Goal Location (cont’d)</vt:lpstr>
      <vt:lpstr>Section 2: Moving 8. Travelling to a Goal Location (cont’d)</vt:lpstr>
      <vt:lpstr>Section 2: Moving 9. Pushing the Character Forward</vt:lpstr>
      <vt:lpstr>Section 2: Moving 9. Pushing the Character Forward</vt:lpstr>
      <vt:lpstr>Section 2: Moving 10. Slerping</vt:lpstr>
      <vt:lpstr>Section 2: Moving 10. Slerping (cont’d)</vt:lpstr>
      <vt:lpstr>Rotation and Orientation in Unity</vt:lpstr>
      <vt:lpstr>Euler angles and quaternions</vt:lpstr>
      <vt:lpstr>More on Quaternions</vt:lpstr>
      <vt:lpstr>Quaternion.Slerp</vt:lpstr>
      <vt:lpstr>Quaternion.Slerp (cont’d)</vt:lpstr>
      <vt:lpstr>Section 2: Moving 10. Slerping (cont’d)</vt:lpstr>
      <vt:lpstr>Section 2: Moving 10. Slerping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dc:creator>
  <cp:lastModifiedBy>Majid Moghadam</cp:lastModifiedBy>
  <cp:revision>452</cp:revision>
  <dcterms:created xsi:type="dcterms:W3CDTF">2016-01-05T02:09:46Z</dcterms:created>
  <dcterms:modified xsi:type="dcterms:W3CDTF">2019-09-24T04:00:04Z</dcterms:modified>
</cp:coreProperties>
</file>