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19" r:id="rId2"/>
    <p:sldId id="414" r:id="rId3"/>
    <p:sldId id="416" r:id="rId4"/>
    <p:sldId id="425" r:id="rId5"/>
    <p:sldId id="417" r:id="rId6"/>
    <p:sldId id="421" r:id="rId7"/>
    <p:sldId id="422" r:id="rId8"/>
    <p:sldId id="420" r:id="rId9"/>
    <p:sldId id="424" r:id="rId10"/>
    <p:sldId id="426" r:id="rId11"/>
    <p:sldId id="427" r:id="rId12"/>
    <p:sldId id="423" r:id="rId13"/>
    <p:sldId id="428" r:id="rId14"/>
    <p:sldId id="434" r:id="rId15"/>
    <p:sldId id="432" r:id="rId16"/>
    <p:sldId id="430" r:id="rId17"/>
    <p:sldId id="431" r:id="rId18"/>
    <p:sldId id="433" r:id="rId19"/>
    <p:sldId id="436" r:id="rId20"/>
    <p:sldId id="435" r:id="rId21"/>
    <p:sldId id="429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4D4D4D"/>
    <a:srgbClr val="18A89E"/>
    <a:srgbClr val="22A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1769" autoAdjust="0"/>
  </p:normalViewPr>
  <p:slideViewPr>
    <p:cSldViewPr snapToGrid="0">
      <p:cViewPr varScale="1">
        <p:scale>
          <a:sx n="99" d="100"/>
          <a:sy n="99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6E5D2-5428-4739-A4B8-6A5D0782A81F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54966-12A6-4E26-B781-1EE4F0FB0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99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ang-samples/gopher-vecto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https://github.com/golang-samples/gopher-vector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54966-12A6-4E26-B781-1EE4F0FB0F5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85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54966-12A6-4E26-B781-1EE4F0FB0F5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077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54966-12A6-4E26-B781-1EE4F0FB0F5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14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54966-12A6-4E26-B781-1EE4F0FB0F5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174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54966-12A6-4E26-B781-1EE4F0FB0F5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800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54966-12A6-4E26-B781-1EE4F0FB0F5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98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A01567-EB7C-476A-AFCA-D00AC8F09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D56B48-E59C-4FC2-8659-2848CB193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0BBEA9-2D1A-4B95-B271-DF5C41E6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024A-42F3-4993-9CD8-A4AB5884BC35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2B12AC-76EE-4552-B950-450604BC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8988C3-B51F-4494-8496-D827DEB0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0E3-5F9D-49AC-ADD7-06F3229F3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45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2FBC3-D68F-4D5B-937C-545A3CA7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FB0D2B-896B-47D9-B805-B1A85AAD5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83C40-06A2-4F07-9568-1ED8430F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024A-42F3-4993-9CD8-A4AB5884BC35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EC4AEA-ED4F-415C-A913-A645A0D6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E43FEF-307A-423E-A493-5F093696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0E3-5F9D-49AC-ADD7-06F3229F3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96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28C5952-9B6B-4511-8AE9-DE4301B49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DA4453-4DDE-40B9-B460-FBED1648F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081BA0-B820-43F7-A170-D9942F94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024A-42F3-4993-9CD8-A4AB5884BC35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6EC16B-8A21-4CAB-BB17-7C91A338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A3D59F-130E-4BE3-9B04-66D4119B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0E3-5F9D-49AC-ADD7-06F3229F3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95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C7586-F013-47AD-B4DF-7A66D60D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3256D4-24DE-4B76-8D5F-E9975A91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EEC174-B9E7-46DC-84DB-FB2C5CBE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024A-42F3-4993-9CD8-A4AB5884BC35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B851FD-2CBD-4B53-85F4-537018A8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EC4C95-9AEC-4B2F-AE12-BAC068F1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0E3-5F9D-49AC-ADD7-06F3229F3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09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800E13-2402-4D01-B0B0-63CF8428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F44EA1-2570-4FBB-BF52-F1610D889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FDFD0-8AD3-46CA-B2A4-22C3D396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024A-42F3-4993-9CD8-A4AB5884BC35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BBBFD1-BA91-40F6-B8EC-55E619DB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4E8E46-8A7E-4AC9-A46E-6C1EBF40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0E3-5F9D-49AC-ADD7-06F3229F3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AAFE6-7236-4830-87C7-7AA8FCFC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666FBB-86B2-4DFE-A398-6A1935F23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890284-D9ED-43B2-B05F-F75E2F5EE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E53CBC-2AD3-4851-A4E9-669C0A8C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024A-42F3-4993-9CD8-A4AB5884BC35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1759CC-8644-40E0-8D3D-4B59D04C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EA1E65-F506-4B59-9BDD-2AFEDE13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0E3-5F9D-49AC-ADD7-06F3229F3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25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E28CFD-FF26-488E-AFF3-32C52A0B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43A25B-E951-4A4D-95D2-CB56D37C9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D42238-1955-4409-8CFD-969BAF878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E5C4E94-BC4D-45C0-A33C-78C8469AE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79E656C-8992-495A-B69A-6D44D89F4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323E660-7422-421B-BE9B-467A6623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024A-42F3-4993-9CD8-A4AB5884BC35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210DF9-E936-43BF-915C-13126E71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2EC8A61-4BD7-43C0-B863-094FFE45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0E3-5F9D-49AC-ADD7-06F3229F3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81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2F0789-6478-49D7-B094-752DE3D2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B334CD1-8240-4F90-B253-48592C45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024A-42F3-4993-9CD8-A4AB5884BC35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B473D6-130F-49F5-9FC6-4C4841B4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22794A-84F1-4748-A361-A051A290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0E3-5F9D-49AC-ADD7-06F3229F3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83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B58E27-FFF4-4F06-8655-69570DEC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024A-42F3-4993-9CD8-A4AB5884BC35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E0A10E-0D0D-4F47-B86E-AD5A69A8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08842A-CC24-416D-B429-EC38A586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0E3-5F9D-49AC-ADD7-06F3229F3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81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BC4908-6FB3-42FD-850C-356C9B2E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33CA82-D53D-4CCE-A0CA-E3FBA80AA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923DB5-537E-4AE1-A338-9DF305424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FAF14C-C941-4922-8CCA-39E17958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024A-42F3-4993-9CD8-A4AB5884BC35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343C9D-80A3-4FA1-B19C-D94869D7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FF6D60-CF47-487C-AD57-2778BE22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0E3-5F9D-49AC-ADD7-06F3229F3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50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E0FD3-998D-476F-9497-8C93D0FD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0B59D81-6649-40A7-95A7-FF13B031A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49C08B-C761-43A3-BCFB-A09657806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5B6DF5-C65A-4053-AA4A-C15D76E8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024A-42F3-4993-9CD8-A4AB5884BC35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C57254-3749-4DD9-B0DC-739FFC9C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FD5B52-3D51-4843-BAED-79F0D61E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0E3-5F9D-49AC-ADD7-06F3229F3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10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C03FCA0-71C8-4D9B-AEA8-9C36008A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B8CB08-5962-4049-90D2-8E9257FC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32CF26-3254-4D74-8382-BD6A9CC8F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7024A-42F3-4993-9CD8-A4AB5884BC35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8935F4-5095-4D8A-B291-7E5D7EBEE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E92426-CDEF-4576-8092-B844C22C5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CB0E3-5F9D-49AC-ADD7-06F3229F3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81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lang-samples/gopher-vector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deanveloper/the-gopher-is-not-dead-1m7k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shleymcnamara/gophers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0D347F-3E37-4267-8FB2-7E8EB158CA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2AADA"/>
              </a:gs>
              <a:gs pos="100000">
                <a:srgbClr val="18A89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E973C5-506B-4329-9AC8-C6FDB9F95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6609" y="4346134"/>
            <a:ext cx="5409247" cy="432634"/>
          </a:xfrm>
        </p:spPr>
        <p:txBody>
          <a:bodyPr>
            <a:noAutofit/>
          </a:bodyPr>
          <a:lstStyle/>
          <a:p>
            <a:pPr algn="l"/>
            <a:r>
              <a:rPr lang="en-US" altLang="zh-TW" sz="2800" dirty="0">
                <a:solidFill>
                  <a:schemeClr val="bg1"/>
                </a:solidFill>
                <a:latin typeface="Satellite" pitchFamily="50" charset="0"/>
              </a:rPr>
              <a:t>Benjamin Wang @ </a:t>
            </a:r>
            <a:r>
              <a:rPr lang="en-US" altLang="zh-TW" sz="2800" b="1" dirty="0">
                <a:solidFill>
                  <a:schemeClr val="bg1"/>
                </a:solidFill>
                <a:latin typeface="Satellite" pitchFamily="50" charset="0"/>
              </a:rPr>
              <a:t>Golang Taiwan</a:t>
            </a:r>
            <a:endParaRPr lang="zh-TW" altLang="en-US" sz="2800" b="1" dirty="0">
              <a:solidFill>
                <a:schemeClr val="bg1"/>
              </a:solidFill>
              <a:latin typeface="Satellite" pitchFamily="50" charset="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12F1E01-DB81-4BAF-8218-B471BC64A1B2}"/>
              </a:ext>
            </a:extLst>
          </p:cNvPr>
          <p:cNvGrpSpPr/>
          <p:nvPr/>
        </p:nvGrpSpPr>
        <p:grpSpPr>
          <a:xfrm>
            <a:off x="2363115" y="2921169"/>
            <a:ext cx="7465771" cy="1015663"/>
            <a:chOff x="2982327" y="3972074"/>
            <a:chExt cx="7465771" cy="1015663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775317A-817F-45B4-821D-7CAD2E7087B0}"/>
                </a:ext>
              </a:extLst>
            </p:cNvPr>
            <p:cNvSpPr txBox="1"/>
            <p:nvPr/>
          </p:nvSpPr>
          <p:spPr>
            <a:xfrm>
              <a:off x="2982327" y="3972074"/>
              <a:ext cx="19078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6000" b="1" dirty="0">
                  <a:solidFill>
                    <a:schemeClr val="bg1"/>
                  </a:solidFill>
                  <a:latin typeface="Satellite" pitchFamily="50" charset="0"/>
                </a:rPr>
                <a:t>Let’s</a:t>
              </a:r>
              <a:endParaRPr lang="zh-TW" altLang="en-US" sz="6000" b="1" dirty="0">
                <a:solidFill>
                  <a:schemeClr val="bg1"/>
                </a:solidFill>
                <a:latin typeface="Satellite" pitchFamily="50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8ED272C-3E3A-4B7C-858A-F92CAD9CAAB9}"/>
                </a:ext>
              </a:extLst>
            </p:cNvPr>
            <p:cNvSpPr txBox="1"/>
            <p:nvPr/>
          </p:nvSpPr>
          <p:spPr>
            <a:xfrm>
              <a:off x="7111928" y="3972074"/>
              <a:ext cx="333617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6000" b="1" dirty="0">
                  <a:solidFill>
                    <a:schemeClr val="bg1"/>
                  </a:solidFill>
                  <a:latin typeface="Satellite" pitchFamily="50" charset="0"/>
                </a:rPr>
                <a:t>For Web!</a:t>
              </a:r>
              <a:endParaRPr lang="zh-TW" altLang="en-US" sz="6000" b="1" dirty="0">
                <a:solidFill>
                  <a:schemeClr val="bg1"/>
                </a:solidFill>
                <a:latin typeface="Satellite" pitchFamily="50" charset="0"/>
              </a:endParaRPr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0EAD9E5F-7E3F-46D4-BEFE-EE76C545B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6253" y="4144904"/>
              <a:ext cx="1796591" cy="670002"/>
            </a:xfrm>
            <a:prstGeom prst="rect">
              <a:avLst/>
            </a:prstGeom>
          </p:spPr>
        </p:pic>
      </p:grpSp>
      <p:sp>
        <p:nvSpPr>
          <p:cNvPr id="15" name="AutoShape 2" descr="ãgolang gopher gifãçåçæå°çµæ">
            <a:extLst>
              <a:ext uri="{FF2B5EF4-FFF2-40B4-BE49-F238E27FC236}">
                <a16:creationId xmlns:a16="http://schemas.microsoft.com/office/drawing/2014/main" id="{D916D74A-C6B9-4629-879B-B7327021C6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0" name="Picture 6" descr="ãgolang gopher pngãçåçæå°çµæ">
            <a:extLst>
              <a:ext uri="{FF2B5EF4-FFF2-40B4-BE49-F238E27FC236}">
                <a16:creationId xmlns:a16="http://schemas.microsoft.com/office/drawing/2014/main" id="{244EB841-0A94-49E7-815D-C394711BF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924" y="4119433"/>
            <a:ext cx="1575684" cy="214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9B917BB-CFD9-42E0-AEC3-BED382B473C7}"/>
              </a:ext>
            </a:extLst>
          </p:cNvPr>
          <p:cNvSpPr txBox="1"/>
          <p:nvPr/>
        </p:nvSpPr>
        <p:spPr>
          <a:xfrm>
            <a:off x="5536391" y="6079365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Satellite" pitchFamily="50" charset="0"/>
              </a:rPr>
              <a:t>2019.4.20</a:t>
            </a:r>
            <a:endParaRPr lang="zh-TW" altLang="en-US" dirty="0">
              <a:solidFill>
                <a:schemeClr val="bg1"/>
              </a:solidFill>
              <a:latin typeface="Satellite" pitchFamily="50" charset="0"/>
            </a:endParaRPr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DAACD7A2-67CA-8E49-B9D6-A1A820D77F43}"/>
              </a:ext>
            </a:extLst>
          </p:cNvPr>
          <p:cNvSpPr txBox="1">
            <a:spLocks/>
          </p:cNvSpPr>
          <p:nvPr/>
        </p:nvSpPr>
        <p:spPr>
          <a:xfrm>
            <a:off x="3391375" y="2079232"/>
            <a:ext cx="5409247" cy="432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solidFill>
                  <a:schemeClr val="bg1"/>
                </a:solidFill>
                <a:latin typeface="Satellite" pitchFamily="50" charset="0"/>
              </a:rPr>
              <a:t>2019 TECH(K)NOW Day Taipei</a:t>
            </a:r>
            <a:endParaRPr lang="zh-TW" altLang="en-US" sz="2800" b="1" dirty="0">
              <a:solidFill>
                <a:schemeClr val="bg1"/>
              </a:solidFill>
              <a:latin typeface="Satelli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3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3FA2F08-2897-40BF-A287-AF13CA55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</a:rPr>
              <a:t>HTML Template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2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室外, 標誌, 時鐘 的圖片&#10;&#10;自動產生的描述">
            <a:extLst>
              <a:ext uri="{FF2B5EF4-FFF2-40B4-BE49-F238E27FC236}">
                <a16:creationId xmlns:a16="http://schemas.microsoft.com/office/drawing/2014/main" id="{8974A67C-A2C9-3A4F-98A5-C1F782D06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55" y="2294854"/>
            <a:ext cx="4385365" cy="226829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F8E42D7-4FA5-844D-B555-1F708B13ED0A}"/>
              </a:ext>
            </a:extLst>
          </p:cNvPr>
          <p:cNvSpPr/>
          <p:nvPr/>
        </p:nvSpPr>
        <p:spPr>
          <a:xfrm>
            <a:off x="5406444" y="2274838"/>
            <a:ext cx="62746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zh-TW" dirty="0">
                <a:solidFill>
                  <a:srgbClr val="569CD6"/>
                </a:solidFill>
                <a:latin typeface="Menlo" panose="020B0609030804020204" pitchFamily="49" charset="0"/>
              </a:rPr>
              <a:t>html</a:t>
            </a:r>
            <a:r>
              <a:rPr lang="en" altLang="zh-TW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" altLang="zh-TW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" altLang="zh-TW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808080"/>
                </a:solidFill>
                <a:latin typeface="Menlo" panose="020B0609030804020204" pitchFamily="49" charset="0"/>
              </a:rPr>
              <a:t>        &lt;</a:t>
            </a:r>
            <a:r>
              <a:rPr lang="en" altLang="zh-TW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" altLang="zh-TW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Hello TECH(K)NOW Day</a:t>
            </a:r>
            <a:r>
              <a:rPr lang="en" altLang="zh-TW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zh-TW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" altLang="zh-TW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808080"/>
                </a:solidFill>
                <a:latin typeface="Menlo" panose="020B0609030804020204" pitchFamily="49" charset="0"/>
              </a:rPr>
              <a:t>    &lt;/</a:t>
            </a:r>
            <a:r>
              <a:rPr lang="en" altLang="zh-TW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" altLang="zh-TW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" altLang="zh-TW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" altLang="zh-TW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808080"/>
                </a:solidFill>
                <a:latin typeface="Menlo" panose="020B0609030804020204" pitchFamily="49" charset="0"/>
              </a:rPr>
              <a:t>        &lt;</a:t>
            </a:r>
            <a:r>
              <a:rPr lang="en" altLang="zh-TW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zh-TW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Hello TECH(K)NOW Day</a:t>
            </a:r>
            <a:r>
              <a:rPr lang="en" altLang="zh-TW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zh-TW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zh-TW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808080"/>
                </a:solidFill>
                <a:latin typeface="Menlo" panose="020B0609030804020204" pitchFamily="49" charset="0"/>
              </a:rPr>
              <a:t>    &lt;/</a:t>
            </a:r>
            <a:r>
              <a:rPr lang="en" altLang="zh-TW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" altLang="zh-TW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zh-TW" dirty="0">
                <a:solidFill>
                  <a:srgbClr val="569CD6"/>
                </a:solidFill>
                <a:latin typeface="Menlo" panose="020B0609030804020204" pitchFamily="49" charset="0"/>
              </a:rPr>
              <a:t>html</a:t>
            </a:r>
            <a:r>
              <a:rPr lang="en" altLang="zh-TW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04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3FA2F08-2897-40BF-A287-AF13CA55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4527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HTML Template extension name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C64E95-48DA-B440-93EF-C2A56EEBE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402" y="3165027"/>
            <a:ext cx="4223197" cy="202824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kumimoji="1" lang="en-US" altLang="zh-TW" dirty="0" err="1">
                <a:solidFill>
                  <a:schemeClr val="bg1"/>
                </a:solidFill>
              </a:rPr>
              <a:t>thtml</a:t>
            </a:r>
            <a:r>
              <a:rPr kumimoji="1" lang="en-US" altLang="zh-TW" dirty="0">
                <a:solidFill>
                  <a:schemeClr val="bg1"/>
                </a:solidFill>
              </a:rPr>
              <a:t>      0%</a:t>
            </a:r>
          </a:p>
          <a:p>
            <a:pPr marL="0" indent="0">
              <a:buNone/>
            </a:pPr>
            <a:r>
              <a:rPr kumimoji="1" lang="en-US" altLang="zh-TW" dirty="0" err="1">
                <a:solidFill>
                  <a:schemeClr val="bg1"/>
                </a:solidFill>
              </a:rPr>
              <a:t>gohtml</a:t>
            </a:r>
            <a:r>
              <a:rPr kumimoji="1" lang="en-US" altLang="zh-TW" dirty="0">
                <a:solidFill>
                  <a:schemeClr val="bg1"/>
                </a:solidFill>
              </a:rPr>
              <a:t> &lt;1%</a:t>
            </a:r>
          </a:p>
          <a:p>
            <a:pPr marL="0" indent="0">
              <a:buNone/>
            </a:pPr>
            <a:r>
              <a:rPr kumimoji="1" lang="en-US" altLang="zh-TW" dirty="0" err="1">
                <a:solidFill>
                  <a:schemeClr val="bg1"/>
                </a:solidFill>
              </a:rPr>
              <a:t>tpl</a:t>
            </a:r>
            <a:r>
              <a:rPr kumimoji="1" lang="en-US" altLang="zh-TW" dirty="0">
                <a:solidFill>
                  <a:schemeClr val="bg1"/>
                </a:solidFill>
              </a:rPr>
              <a:t>         14%</a:t>
            </a:r>
          </a:p>
          <a:p>
            <a:pPr marL="0" indent="0">
              <a:buNone/>
            </a:pPr>
            <a:r>
              <a:rPr kumimoji="1" lang="en-US" altLang="zh-TW" dirty="0" err="1">
                <a:solidFill>
                  <a:schemeClr val="bg1"/>
                </a:solidFill>
              </a:rPr>
              <a:t>tmpl</a:t>
            </a:r>
            <a:r>
              <a:rPr kumimoji="1" lang="en-US" altLang="zh-TW" dirty="0">
                <a:solidFill>
                  <a:schemeClr val="bg1"/>
                </a:solidFill>
              </a:rPr>
              <a:t>      85%    -    </a:t>
            </a:r>
            <a:r>
              <a:rPr kumimoji="1" lang="en-US" altLang="zh-TW" dirty="0" err="1">
                <a:solidFill>
                  <a:schemeClr val="bg1"/>
                </a:solidFill>
              </a:rPr>
              <a:t>html.tmpl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476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2BB53F3-179A-E041-9C11-96222F84CC4F}"/>
              </a:ext>
            </a:extLst>
          </p:cNvPr>
          <p:cNvSpPr/>
          <p:nvPr/>
        </p:nvSpPr>
        <p:spPr>
          <a:xfrm>
            <a:off x="1013138" y="612845"/>
            <a:ext cx="101657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dirty="0" err="1">
                <a:solidFill>
                  <a:srgbClr val="569CD6"/>
                </a:solidFill>
                <a:latin typeface="Menlo" panose="020B0609030804020204" pitchFamily="49" charset="0"/>
              </a:rPr>
              <a:t>func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>
                <a:solidFill>
                  <a:srgbClr val="DCDCAA"/>
                </a:solidFill>
                <a:latin typeface="Menlo" panose="020B0609030804020204" pitchFamily="49" charset="0"/>
              </a:rPr>
              <a:t>main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log.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Println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"Start web service"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400" dirty="0">
                <a:solidFill>
                  <a:srgbClr val="9CDCFE"/>
                </a:solidFill>
                <a:latin typeface="Menlo" panose="020B0609030804020204" pitchFamily="49" charset="0"/>
              </a:rPr>
              <a:t>r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:= 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gin.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Default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b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r.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LoadHTMLGlob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"templates/*"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r.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GET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"/"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, index)</a:t>
            </a:r>
          </a:p>
          <a:p>
            <a:b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r.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Run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":8080"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zh-TW" sz="2400" dirty="0" err="1">
                <a:solidFill>
                  <a:srgbClr val="569CD6"/>
                </a:solidFill>
                <a:latin typeface="Menlo" panose="020B0609030804020204" pitchFamily="49" charset="0"/>
              </a:rPr>
              <a:t>func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>
                <a:solidFill>
                  <a:srgbClr val="DCDCAA"/>
                </a:solidFill>
                <a:latin typeface="Menlo" panose="020B0609030804020204" pitchFamily="49" charset="0"/>
              </a:rPr>
              <a:t>index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(c *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gin.Context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c.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HTML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http.StatusOK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zh-TW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index.html.tmpl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gin.H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{})</a:t>
            </a:r>
          </a:p>
          <a:p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" altLang="zh-TW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31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C877BC-C0D6-A249-B5D4-FC5F71E237C6}"/>
              </a:ext>
            </a:extLst>
          </p:cNvPr>
          <p:cNvSpPr/>
          <p:nvPr/>
        </p:nvSpPr>
        <p:spPr>
          <a:xfrm>
            <a:off x="1579805" y="3778500"/>
            <a:ext cx="9032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zh-TW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" altLang="zh-TW" sz="24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{{.Title}}</a:t>
            </a:r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zh-TW" sz="24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EFDBD7-E202-D547-85E9-F7C06ACD482A}"/>
              </a:ext>
            </a:extLst>
          </p:cNvPr>
          <p:cNvSpPr/>
          <p:nvPr/>
        </p:nvSpPr>
        <p:spPr>
          <a:xfrm>
            <a:off x="1579806" y="1879172"/>
            <a:ext cx="9032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c.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HTML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http.StatusOK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zh-TW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index.html.tmpl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gin.H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"Title"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"Hello TECH(K)NOW Day"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})</a:t>
            </a:r>
            <a:endParaRPr lang="en" altLang="zh-TW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9E933B-A715-C349-B75C-1A493590E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21064"/>
            <a:ext cx="1646601" cy="157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39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3FA2F08-2897-40BF-A287-AF13CA55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</a:rPr>
              <a:t>Static Assets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87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EC13936-CDF6-5B45-9A0A-1FD02D3A96A3}"/>
              </a:ext>
            </a:extLst>
          </p:cNvPr>
          <p:cNvSpPr/>
          <p:nvPr/>
        </p:nvSpPr>
        <p:spPr>
          <a:xfrm>
            <a:off x="5394639" y="1158111"/>
            <a:ext cx="59645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dirty="0">
                <a:solidFill>
                  <a:srgbClr val="9CDCFE"/>
                </a:solidFill>
                <a:latin typeface="Menlo" panose="020B0609030804020204" pitchFamily="49" charset="0"/>
              </a:rPr>
              <a:t>r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:= 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gin.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Default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b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r.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Static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"/assets"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"./assets"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r.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LoadHTMLGlob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"templates/*"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endParaRPr lang="en" altLang="zh-TW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16D744A-E844-0E4C-BA51-9A1EF83D5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34" y="1349733"/>
            <a:ext cx="3877405" cy="155574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C8CA18B-1C61-CD48-8799-C11698218791}"/>
              </a:ext>
            </a:extLst>
          </p:cNvPr>
          <p:cNvSpPr/>
          <p:nvPr/>
        </p:nvSpPr>
        <p:spPr>
          <a:xfrm>
            <a:off x="1090410" y="3988918"/>
            <a:ext cx="100111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zh-TW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" altLang="zh-TW" sz="24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Hello TECH(K)NOW Day</a:t>
            </a:r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zh-TW" sz="24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" altLang="zh-TW" sz="2400" dirty="0" err="1">
                <a:solidFill>
                  <a:srgbClr val="569CD6"/>
                </a:solidFill>
                <a:latin typeface="Menlo" panose="020B0609030804020204" pitchFamily="49" charset="0"/>
              </a:rPr>
              <a:t>img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src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"/assets/images/</a:t>
            </a:r>
            <a:r>
              <a:rPr lang="en" altLang="zh-TW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gopher.png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>
                <a:solidFill>
                  <a:srgbClr val="9CDCFE"/>
                </a:solidFill>
                <a:latin typeface="Menlo" panose="020B0609030804020204" pitchFamily="49" charset="0"/>
              </a:rPr>
              <a:t>width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"100"</a:t>
            </a:r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zh-TW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C03898-D633-1F4F-BBAC-940BC737B432}"/>
              </a:ext>
            </a:extLst>
          </p:cNvPr>
          <p:cNvSpPr/>
          <p:nvPr/>
        </p:nvSpPr>
        <p:spPr>
          <a:xfrm>
            <a:off x="3373459" y="6116322"/>
            <a:ext cx="5445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https://github.com/golang-samples/gopher-vector</a:t>
            </a:r>
            <a:endParaRPr lang="zh-TW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832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B3CE1DD2-CA58-D346-B4D9-CE80D86F2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90" y="1285308"/>
            <a:ext cx="5598821" cy="428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0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3FA2F08-2897-40BF-A287-AF13CA55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</a:rPr>
              <a:t>POST Form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55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B36F73-70BD-1E40-9EE9-B88D24792571}"/>
              </a:ext>
            </a:extLst>
          </p:cNvPr>
          <p:cNvSpPr/>
          <p:nvPr/>
        </p:nvSpPr>
        <p:spPr>
          <a:xfrm>
            <a:off x="3865261" y="3198168"/>
            <a:ext cx="4461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r.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POST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"/login"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, login)</a:t>
            </a:r>
            <a:endParaRPr lang="en" altLang="zh-TW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0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3FA2F08-2897-40BF-A287-AF13CA55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</a:rPr>
              <a:t>RESTful API Service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05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C264C08-CCD9-7249-AC65-671C89DEF5BA}"/>
              </a:ext>
            </a:extLst>
          </p:cNvPr>
          <p:cNvSpPr/>
          <p:nvPr/>
        </p:nvSpPr>
        <p:spPr>
          <a:xfrm>
            <a:off x="1448873" y="4206871"/>
            <a:ext cx="92942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zh-TW" sz="2400" dirty="0">
                <a:solidFill>
                  <a:srgbClr val="569CD6"/>
                </a:solidFill>
                <a:latin typeface="Menlo" panose="020B0609030804020204" pitchFamily="49" charset="0"/>
              </a:rPr>
              <a:t>form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>
                <a:solidFill>
                  <a:srgbClr val="9CDCFE"/>
                </a:solidFill>
                <a:latin typeface="Menlo" panose="020B0609030804020204" pitchFamily="49" charset="0"/>
              </a:rPr>
              <a:t>action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"/login"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>
                <a:solidFill>
                  <a:srgbClr val="9CDCFE"/>
                </a:solidFill>
                <a:latin typeface="Menlo" panose="020B0609030804020204" pitchFamily="49" charset="0"/>
              </a:rPr>
              <a:t>method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"POST"</a:t>
            </a:r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   Username: </a:t>
            </a:r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zh-TW" sz="2400" dirty="0">
                <a:solidFill>
                  <a:srgbClr val="569CD6"/>
                </a:solidFill>
                <a:latin typeface="Menlo" panose="020B0609030804020204" pitchFamily="49" charset="0"/>
              </a:rPr>
              <a:t>input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"text"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"username"</a:t>
            </a:r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zh-TW" sz="2400" dirty="0">
                <a:solidFill>
                  <a:srgbClr val="569CD6"/>
                </a:solidFill>
                <a:latin typeface="Menlo" panose="020B0609030804020204" pitchFamily="49" charset="0"/>
              </a:rPr>
              <a:t>form</a:t>
            </a:r>
            <a:r>
              <a:rPr lang="en" altLang="zh-TW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zh-TW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B85A9-1561-7A49-98FF-702F9251FC9F}"/>
              </a:ext>
            </a:extLst>
          </p:cNvPr>
          <p:cNvSpPr/>
          <p:nvPr/>
        </p:nvSpPr>
        <p:spPr>
          <a:xfrm>
            <a:off x="1448872" y="1522099"/>
            <a:ext cx="92942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dirty="0" err="1">
                <a:solidFill>
                  <a:srgbClr val="569CD6"/>
                </a:solidFill>
                <a:latin typeface="Menlo" panose="020B0609030804020204" pitchFamily="49" charset="0"/>
              </a:rPr>
              <a:t>func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>
                <a:solidFill>
                  <a:srgbClr val="DCDCAA"/>
                </a:solidFill>
                <a:latin typeface="Menlo" panose="020B0609030804020204" pitchFamily="49" charset="0"/>
              </a:rPr>
              <a:t>login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(c *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gin.Context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400" dirty="0">
                <a:solidFill>
                  <a:srgbClr val="9CDCFE"/>
                </a:solidFill>
                <a:latin typeface="Menlo" panose="020B0609030804020204" pitchFamily="49" charset="0"/>
              </a:rPr>
              <a:t>username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:= 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c.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PostForm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"username"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log.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Println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"username:"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, username)</a:t>
            </a:r>
          </a:p>
          <a:p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c.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String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http.StatusOK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"Hi 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+username)</a:t>
            </a:r>
          </a:p>
          <a:p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" altLang="zh-TW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936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美工圖案 的圖片&#10;&#10;自動產生的描述">
            <a:extLst>
              <a:ext uri="{FF2B5EF4-FFF2-40B4-BE49-F238E27FC236}">
                <a16:creationId xmlns:a16="http://schemas.microsoft.com/office/drawing/2014/main" id="{E021FAFF-DA8A-B144-B473-25290B42F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0" y="1390650"/>
            <a:ext cx="6159500" cy="40767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EB57436-84E4-F04A-91E7-CE5A4614CA28}"/>
              </a:ext>
            </a:extLst>
          </p:cNvPr>
          <p:cNvSpPr/>
          <p:nvPr/>
        </p:nvSpPr>
        <p:spPr>
          <a:xfrm>
            <a:off x="3291001" y="6103444"/>
            <a:ext cx="5609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https://dev.to/deanveloper/the-gopher-is-not-dead-1m7k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74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3FA2F08-2897-40BF-A287-AF13CA55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GET  POST  PUT  PATCH  DELETE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45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3FA2F08-2897-40BF-A287-AF13CA55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go get -u </a:t>
            </a:r>
            <a:r>
              <a:rPr lang="en" altLang="zh-TW" sz="3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" altLang="zh-TW" sz="3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/gin-</a:t>
            </a:r>
            <a:r>
              <a:rPr lang="en" altLang="zh-TW" sz="3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gonic</a:t>
            </a:r>
            <a:r>
              <a:rPr lang="en" altLang="zh-TW" sz="3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/gin</a:t>
            </a:r>
            <a:endParaRPr lang="zh-TW" altLang="en-US" sz="3600" dirty="0">
              <a:solidFill>
                <a:schemeClr val="bg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0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C64E95-48DA-B440-93EF-C2A56EEBE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297" y="349183"/>
            <a:ext cx="8241406" cy="615963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" altLang="zh-TW" dirty="0">
                <a:solidFill>
                  <a:srgbClr val="569CD6"/>
                </a:solidFill>
                <a:latin typeface="Menlo" panose="020B0609030804020204" pitchFamily="49" charset="0"/>
              </a:rPr>
              <a:t>package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 main</a:t>
            </a:r>
          </a:p>
          <a:p>
            <a:pPr marL="0" indent="0">
              <a:buNone/>
            </a:pPr>
            <a:endParaRPr lang="en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fr" altLang="zh-TW" dirty="0">
                <a:solidFill>
                  <a:srgbClr val="569CD6"/>
                </a:solidFill>
                <a:latin typeface="Menlo" panose="020B0609030804020204" pitchFamily="49" charset="0"/>
              </a:rPr>
              <a:t>import</a:t>
            </a:r>
            <a:r>
              <a:rPr lang="fr" altLang="zh-TW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br>
              <a:rPr lang="fr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fr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fr" altLang="zh-TW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fr" altLang="zh-TW" dirty="0" err="1">
                <a:solidFill>
                  <a:srgbClr val="CE9178"/>
                </a:solidFill>
                <a:latin typeface="Menlo" panose="020B0609030804020204" pitchFamily="49" charset="0"/>
              </a:rPr>
              <a:t>github.com</a:t>
            </a:r>
            <a:r>
              <a:rPr lang="fr" altLang="zh-TW" dirty="0">
                <a:solidFill>
                  <a:srgbClr val="CE9178"/>
                </a:solidFill>
                <a:latin typeface="Menlo" panose="020B0609030804020204" pitchFamily="49" charset="0"/>
              </a:rPr>
              <a:t>/gin-</a:t>
            </a:r>
            <a:r>
              <a:rPr lang="fr" altLang="zh-TW" dirty="0" err="1">
                <a:solidFill>
                  <a:srgbClr val="CE9178"/>
                </a:solidFill>
                <a:latin typeface="Menlo" panose="020B0609030804020204" pitchFamily="49" charset="0"/>
              </a:rPr>
              <a:t>gonic</a:t>
            </a:r>
            <a:r>
              <a:rPr lang="fr" altLang="zh-TW" dirty="0">
                <a:solidFill>
                  <a:srgbClr val="CE9178"/>
                </a:solidFill>
                <a:latin typeface="Menlo" panose="020B0609030804020204" pitchFamily="49" charset="0"/>
              </a:rPr>
              <a:t>/gin"</a:t>
            </a:r>
            <a:endParaRPr lang="fr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fr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zh-TW" dirty="0" err="1">
                <a:solidFill>
                  <a:srgbClr val="569CD6"/>
                </a:solidFill>
                <a:latin typeface="Menlo" panose="020B0609030804020204" pitchFamily="49" charset="0"/>
              </a:rPr>
              <a:t>func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DCDCAA"/>
                </a:solidFill>
                <a:latin typeface="Menlo" panose="020B0609030804020204" pitchFamily="49" charset="0"/>
              </a:rPr>
              <a:t>main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() {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log.</a:t>
            </a:r>
            <a:r>
              <a:rPr lang="en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Println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E9178"/>
                </a:solidFill>
                <a:latin typeface="Menlo" panose="020B0609030804020204" pitchFamily="49" charset="0"/>
              </a:rPr>
              <a:t>"Start web service"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dirty="0">
                <a:solidFill>
                  <a:srgbClr val="9CDCFE"/>
                </a:solidFill>
                <a:latin typeface="Menlo" panose="020B0609030804020204" pitchFamily="49" charset="0"/>
              </a:rPr>
              <a:t>r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 := </a:t>
            </a:r>
            <a:r>
              <a:rPr lang="en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gin.</a:t>
            </a:r>
            <a:r>
              <a:rPr lang="en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Default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b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r.</a:t>
            </a:r>
            <a:r>
              <a:rPr lang="en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Run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E9178"/>
                </a:solidFill>
                <a:latin typeface="Menlo" panose="020B0609030804020204" pitchFamily="49" charset="0"/>
              </a:rPr>
              <a:t>":8080"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092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C64E95-48DA-B440-93EF-C2A56EEBE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48" y="248642"/>
            <a:ext cx="8486104" cy="6360716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" altLang="zh-TW" sz="2400" dirty="0">
                <a:solidFill>
                  <a:srgbClr val="569CD6"/>
                </a:solidFill>
                <a:latin typeface="Menlo" panose="020B0609030804020204" pitchFamily="49" charset="0"/>
              </a:rPr>
              <a:t>package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main</a:t>
            </a:r>
          </a:p>
          <a:p>
            <a:pPr marL="0" indent="0">
              <a:buNone/>
            </a:pPr>
            <a:endParaRPr lang="en" altLang="zh-TW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fr" altLang="zh-TW" sz="2400" dirty="0">
                <a:solidFill>
                  <a:srgbClr val="569CD6"/>
                </a:solidFill>
                <a:latin typeface="Menlo" panose="020B0609030804020204" pitchFamily="49" charset="0"/>
              </a:rPr>
              <a:t>import</a:t>
            </a:r>
            <a:r>
              <a:rPr lang="fr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endParaRPr lang="en" altLang="zh-TW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"log"</a:t>
            </a:r>
            <a:endParaRPr lang="en" altLang="zh-TW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fr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fr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fr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fr" altLang="zh-TW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github.com</a:t>
            </a:r>
            <a:r>
              <a:rPr lang="fr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/gin-</a:t>
            </a:r>
            <a:r>
              <a:rPr lang="fr" altLang="zh-TW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gonic</a:t>
            </a:r>
            <a:r>
              <a:rPr lang="fr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/gin"</a:t>
            </a:r>
            <a:endParaRPr lang="fr" altLang="zh-TW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fr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zh-TW" sz="2400" dirty="0" err="1">
                <a:solidFill>
                  <a:srgbClr val="569CD6"/>
                </a:solidFill>
                <a:latin typeface="Menlo" panose="020B0609030804020204" pitchFamily="49" charset="0"/>
              </a:rPr>
              <a:t>func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2400" dirty="0">
                <a:solidFill>
                  <a:srgbClr val="DCDCAA"/>
                </a:solidFill>
                <a:latin typeface="Menlo" panose="020B0609030804020204" pitchFamily="49" charset="0"/>
              </a:rPr>
              <a:t>main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() {</a:t>
            </a:r>
          </a:p>
          <a:p>
            <a:pPr marL="0" indent="0">
              <a:buNone/>
            </a:pP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log.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Println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"Start web service"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400" dirty="0">
                <a:solidFill>
                  <a:srgbClr val="9CDCFE"/>
                </a:solidFill>
                <a:latin typeface="Menlo" panose="020B0609030804020204" pitchFamily="49" charset="0"/>
              </a:rPr>
              <a:t>r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 := 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gin.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Default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b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r.</a:t>
            </a:r>
            <a:r>
              <a:rPr lang="en" altLang="zh-TW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Run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sz="2400" dirty="0">
                <a:solidFill>
                  <a:srgbClr val="CE9178"/>
                </a:solidFill>
                <a:latin typeface="Menlo" panose="020B0609030804020204" pitchFamily="49" charset="0"/>
              </a:rPr>
              <a:t>":8080"</a:t>
            </a: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TW" sz="24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955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C64E95-48DA-B440-93EF-C2A56EEBE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914" y="478962"/>
            <a:ext cx="9542172" cy="590007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" altLang="zh-TW" dirty="0" err="1">
                <a:solidFill>
                  <a:srgbClr val="569CD6"/>
                </a:solidFill>
                <a:latin typeface="Menlo" panose="020B0609030804020204" pitchFamily="49" charset="0"/>
              </a:rPr>
              <a:t>func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DCDCAA"/>
                </a:solidFill>
                <a:latin typeface="Menlo" panose="020B0609030804020204" pitchFamily="49" charset="0"/>
              </a:rPr>
              <a:t>main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() {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log.</a:t>
            </a:r>
            <a:r>
              <a:rPr lang="en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Println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E9178"/>
                </a:solidFill>
                <a:latin typeface="Menlo" panose="020B0609030804020204" pitchFamily="49" charset="0"/>
              </a:rPr>
              <a:t>"Start web service"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dirty="0">
                <a:solidFill>
                  <a:srgbClr val="9CDCFE"/>
                </a:solidFill>
                <a:latin typeface="Menlo" panose="020B0609030804020204" pitchFamily="49" charset="0"/>
              </a:rPr>
              <a:t>r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 := </a:t>
            </a:r>
            <a:r>
              <a:rPr lang="en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gin.</a:t>
            </a:r>
            <a:r>
              <a:rPr lang="en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Default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en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r.</a:t>
            </a:r>
            <a:r>
              <a:rPr lang="en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GET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E9178"/>
                </a:solidFill>
                <a:latin typeface="Menlo" panose="020B0609030804020204" pitchFamily="49" charset="0"/>
              </a:rPr>
              <a:t>"/"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 err="1">
                <a:solidFill>
                  <a:srgbClr val="569CD6"/>
                </a:solidFill>
                <a:latin typeface="Menlo" panose="020B0609030804020204" pitchFamily="49" charset="0"/>
              </a:rPr>
              <a:t>func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(c *</a:t>
            </a:r>
            <a:r>
              <a:rPr lang="en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gin.Context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    </a:t>
            </a:r>
            <a:r>
              <a:rPr lang="en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c.</a:t>
            </a:r>
            <a:r>
              <a:rPr lang="en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String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http.StatusOK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CE9178"/>
                </a:solidFill>
                <a:latin typeface="Menlo" panose="020B0609030804020204" pitchFamily="49" charset="0"/>
              </a:rPr>
              <a:t>"Hello Go"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})</a:t>
            </a:r>
          </a:p>
          <a:p>
            <a:pPr marL="0" indent="0">
              <a:buNone/>
            </a:pPr>
            <a:endParaRPr lang="en" altLang="zh-TW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r.</a:t>
            </a:r>
            <a:r>
              <a:rPr lang="en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Run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E9178"/>
                </a:solidFill>
                <a:latin typeface="Menlo" panose="020B0609030804020204" pitchFamily="49" charset="0"/>
              </a:rPr>
              <a:t>":8080"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39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螢幕擷取畫面 的圖片&#10;&#10;自動產生的描述">
            <a:extLst>
              <a:ext uri="{FF2B5EF4-FFF2-40B4-BE49-F238E27FC236}">
                <a16:creationId xmlns:a16="http://schemas.microsoft.com/office/drawing/2014/main" id="{F09E3A35-E5F8-7249-BE9D-B9D46ECA3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491" y="1596712"/>
            <a:ext cx="6089018" cy="2469435"/>
          </a:xfrm>
          <a:prstGeom prst="rect">
            <a:avLst/>
          </a:prstGeom>
        </p:spPr>
      </p:pic>
      <p:pic>
        <p:nvPicPr>
          <p:cNvPr id="11" name="圖片 10" descr="一張含有 裝置, 物件 的圖片&#10;&#10;自動產生的描述">
            <a:extLst>
              <a:ext uri="{FF2B5EF4-FFF2-40B4-BE49-F238E27FC236}">
                <a16:creationId xmlns:a16="http://schemas.microsoft.com/office/drawing/2014/main" id="{DDB82C84-EA53-1B46-9C11-6845B12C8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4842188"/>
            <a:ext cx="7493000" cy="4191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32029F1-66F7-064D-B2F9-6B64CFEE6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302" y="4610637"/>
            <a:ext cx="1722968" cy="186384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386349A-D47F-5346-B33E-749564A14717}"/>
              </a:ext>
            </a:extLst>
          </p:cNvPr>
          <p:cNvSpPr/>
          <p:nvPr/>
        </p:nvSpPr>
        <p:spPr>
          <a:xfrm>
            <a:off x="7710004" y="6474477"/>
            <a:ext cx="4481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solidFill>
                  <a:schemeClr val="tx1">
                    <a:lumMod val="50000"/>
                    <a:lumOff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https://github.com/ashleymcnamara/gophers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35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C64E95-48DA-B440-93EF-C2A56EEBE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720" y="2027078"/>
            <a:ext cx="8756561" cy="280384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r.</a:t>
            </a:r>
            <a:r>
              <a:rPr lang="en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GET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CE9178"/>
                </a:solidFill>
                <a:latin typeface="Menlo" panose="020B0609030804020204" pitchFamily="49" charset="0"/>
              </a:rPr>
              <a:t>"/"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FF0000"/>
                </a:solidFill>
                <a:latin typeface="Menlo" panose="020B0609030804020204" pitchFamily="49" charset="0"/>
              </a:rPr>
              <a:t>index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b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zh-TW" dirty="0" err="1">
                <a:solidFill>
                  <a:srgbClr val="569CD6"/>
                </a:solidFill>
                <a:latin typeface="Menlo" panose="020B0609030804020204" pitchFamily="49" charset="0"/>
              </a:rPr>
              <a:t>func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DCDCAA"/>
                </a:solidFill>
                <a:latin typeface="Menlo" panose="020B0609030804020204" pitchFamily="49" charset="0"/>
              </a:rPr>
              <a:t>index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(c *</a:t>
            </a:r>
            <a:r>
              <a:rPr lang="en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gin.Context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c.</a:t>
            </a:r>
            <a:r>
              <a:rPr lang="en" altLang="zh-TW" dirty="0" err="1">
                <a:solidFill>
                  <a:srgbClr val="DCDCAA"/>
                </a:solidFill>
                <a:latin typeface="Menlo" panose="020B0609030804020204" pitchFamily="49" charset="0"/>
              </a:rPr>
              <a:t>String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 err="1">
                <a:solidFill>
                  <a:srgbClr val="D4D4D4"/>
                </a:solidFill>
                <a:latin typeface="Menlo" panose="020B0609030804020204" pitchFamily="49" charset="0"/>
              </a:rPr>
              <a:t>http.StatusOK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CE9178"/>
                </a:solidFill>
                <a:latin typeface="Menlo" panose="020B0609030804020204" pitchFamily="49" charset="0"/>
              </a:rPr>
              <a:t>"Hello Go"</a:t>
            </a: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996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</TotalTime>
  <Words>290</Words>
  <Application>Microsoft Macintosh PowerPoint</Application>
  <PresentationFormat>寬螢幕</PresentationFormat>
  <Paragraphs>99</Paragraphs>
  <Slides>21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Menlo</vt:lpstr>
      <vt:lpstr>Satellite</vt:lpstr>
      <vt:lpstr>Office 佈景主題</vt:lpstr>
      <vt:lpstr>PowerPoint 簡報</vt:lpstr>
      <vt:lpstr>RESTful API Service</vt:lpstr>
      <vt:lpstr>GET  POST  PUT  PATCH  DELETE</vt:lpstr>
      <vt:lpstr>$ go get -u github.com/gin-gonic/gin</vt:lpstr>
      <vt:lpstr>PowerPoint 簡報</vt:lpstr>
      <vt:lpstr>PowerPoint 簡報</vt:lpstr>
      <vt:lpstr>PowerPoint 簡報</vt:lpstr>
      <vt:lpstr>PowerPoint 簡報</vt:lpstr>
      <vt:lpstr>PowerPoint 簡報</vt:lpstr>
      <vt:lpstr>HTML Template</vt:lpstr>
      <vt:lpstr>PowerPoint 簡報</vt:lpstr>
      <vt:lpstr>HTML Template extension name</vt:lpstr>
      <vt:lpstr>PowerPoint 簡報</vt:lpstr>
      <vt:lpstr>PowerPoint 簡報</vt:lpstr>
      <vt:lpstr>Static Assets</vt:lpstr>
      <vt:lpstr>PowerPoint 簡報</vt:lpstr>
      <vt:lpstr>PowerPoint 簡報</vt:lpstr>
      <vt:lpstr>POST Form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秉軒 王</dc:creator>
  <cp:lastModifiedBy>秉軒 王</cp:lastModifiedBy>
  <cp:revision>52</cp:revision>
  <dcterms:created xsi:type="dcterms:W3CDTF">2019-04-15T15:45:48Z</dcterms:created>
  <dcterms:modified xsi:type="dcterms:W3CDTF">2019-04-18T16:45:34Z</dcterms:modified>
</cp:coreProperties>
</file>