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19" r:id="rId2"/>
    <p:sldId id="414" r:id="rId3"/>
    <p:sldId id="430" r:id="rId4"/>
    <p:sldId id="431" r:id="rId5"/>
    <p:sldId id="432" r:id="rId6"/>
    <p:sldId id="433" r:id="rId7"/>
    <p:sldId id="434" r:id="rId8"/>
    <p:sldId id="436" r:id="rId9"/>
    <p:sldId id="429" r:id="rId10"/>
    <p:sldId id="438" r:id="rId11"/>
    <p:sldId id="435" r:id="rId12"/>
    <p:sldId id="440" r:id="rId13"/>
    <p:sldId id="423" r:id="rId14"/>
    <p:sldId id="439" r:id="rId15"/>
    <p:sldId id="441" r:id="rId16"/>
    <p:sldId id="442" r:id="rId17"/>
    <p:sldId id="443" r:id="rId18"/>
    <p:sldId id="425" r:id="rId19"/>
    <p:sldId id="444" r:id="rId20"/>
    <p:sldId id="445" r:id="rId21"/>
    <p:sldId id="446" r:id="rId22"/>
    <p:sldId id="447" r:id="rId23"/>
    <p:sldId id="448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4D4D4D"/>
    <a:srgbClr val="18A89E"/>
    <a:srgbClr val="22A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81795" autoAdjust="0"/>
  </p:normalViewPr>
  <p:slideViewPr>
    <p:cSldViewPr snapToGrid="0">
      <p:cViewPr>
        <p:scale>
          <a:sx n="85" d="100"/>
          <a:sy n="85" d="100"/>
        </p:scale>
        <p:origin x="8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6E5D2-5428-4739-A4B8-6A5D0782A81F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54966-12A6-4E26-B781-1EE4F0FB0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99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lang-samples/gopher-vecto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https://github.com/golang-samples/gopher-vector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54966-12A6-4E26-B781-1EE4F0FB0F5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85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A01567-EB7C-476A-AFCA-D00AC8F09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1D56B48-E59C-4FC2-8659-2848CB193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0BBEA9-2D1A-4B95-B271-DF5C41E6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024A-42F3-4993-9CD8-A4AB5884BC35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2B12AC-76EE-4552-B950-450604BC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8988C3-B51F-4494-8496-D827DEB0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0E3-5F9D-49AC-ADD7-06F3229F3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45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B2FBC3-D68F-4D5B-937C-545A3CA7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FB0D2B-896B-47D9-B805-B1A85AAD5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83C40-06A2-4F07-9568-1ED8430F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024A-42F3-4993-9CD8-A4AB5884BC35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EC4AEA-ED4F-415C-A913-A645A0D6C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E43FEF-307A-423E-A493-5F093696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0E3-5F9D-49AC-ADD7-06F3229F3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96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28C5952-9B6B-4511-8AE9-DE4301B49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DA4453-4DDE-40B9-B460-FBED1648F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081BA0-B820-43F7-A170-D9942F94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024A-42F3-4993-9CD8-A4AB5884BC35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6EC16B-8A21-4CAB-BB17-7C91A338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A3D59F-130E-4BE3-9B04-66D4119B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0E3-5F9D-49AC-ADD7-06F3229F3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95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FC7586-F013-47AD-B4DF-7A66D60D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3256D4-24DE-4B76-8D5F-E9975A91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EEC174-B9E7-46DC-84DB-FB2C5CBE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024A-42F3-4993-9CD8-A4AB5884BC35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B851FD-2CBD-4B53-85F4-537018A8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EC4C95-9AEC-4B2F-AE12-BAC068F1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0E3-5F9D-49AC-ADD7-06F3229F3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09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800E13-2402-4D01-B0B0-63CF8428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F44EA1-2570-4FBB-BF52-F1610D889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FDFD0-8AD3-46CA-B2A4-22C3D396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024A-42F3-4993-9CD8-A4AB5884BC35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BBBFD1-BA91-40F6-B8EC-55E619DB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4E8E46-8A7E-4AC9-A46E-6C1EBF40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0E3-5F9D-49AC-ADD7-06F3229F3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AAFE6-7236-4830-87C7-7AA8FCFC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666FBB-86B2-4DFE-A398-6A1935F23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890284-D9ED-43B2-B05F-F75E2F5EE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E53CBC-2AD3-4851-A4E9-669C0A8C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024A-42F3-4993-9CD8-A4AB5884BC35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1759CC-8644-40E0-8D3D-4B59D04C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EA1E65-F506-4B59-9BDD-2AFEDE13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0E3-5F9D-49AC-ADD7-06F3229F3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25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E28CFD-FF26-488E-AFF3-32C52A0B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43A25B-E951-4A4D-95D2-CB56D37C9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D42238-1955-4409-8CFD-969BAF878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E5C4E94-BC4D-45C0-A33C-78C8469AE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79E656C-8992-495A-B69A-6D44D89F4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323E660-7422-421B-BE9B-467A6623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024A-42F3-4993-9CD8-A4AB5884BC35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210DF9-E936-43BF-915C-13126E71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2EC8A61-4BD7-43C0-B863-094FFE45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0E3-5F9D-49AC-ADD7-06F3229F3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81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2F0789-6478-49D7-B094-752DE3D2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B334CD1-8240-4F90-B253-48592C45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024A-42F3-4993-9CD8-A4AB5884BC35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9B473D6-130F-49F5-9FC6-4C4841B4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922794A-84F1-4748-A361-A051A290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0E3-5F9D-49AC-ADD7-06F3229F3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83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B58E27-FFF4-4F06-8655-69570DECC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024A-42F3-4993-9CD8-A4AB5884BC35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9E0A10E-0D0D-4F47-B86E-AD5A69A8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08842A-CC24-416D-B429-EC38A586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0E3-5F9D-49AC-ADD7-06F3229F3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81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BC4908-6FB3-42FD-850C-356C9B2E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33CA82-D53D-4CCE-A0CA-E3FBA80AA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6923DB5-537E-4AE1-A338-9DF305424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FAF14C-C941-4922-8CCA-39E17958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024A-42F3-4993-9CD8-A4AB5884BC35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343C9D-80A3-4FA1-B19C-D94869D7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FF6D60-CF47-487C-AD57-2778BE22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0E3-5F9D-49AC-ADD7-06F3229F3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50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E0FD3-998D-476F-9497-8C93D0FD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0B59D81-6649-40A7-95A7-FF13B031A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49C08B-C761-43A3-BCFB-A09657806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5B6DF5-C65A-4053-AA4A-C15D76E8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024A-42F3-4993-9CD8-A4AB5884BC35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C57254-3749-4DD9-B0DC-739FFC9C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FD5B52-3D51-4843-BAED-79F0D61E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0E3-5F9D-49AC-ADD7-06F3229F3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10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C03FCA0-71C8-4D9B-AEA8-9C36008A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B8CB08-5962-4049-90D2-8E9257FC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32CF26-3254-4D74-8382-BD6A9CC8F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7024A-42F3-4993-9CD8-A4AB5884BC35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8935F4-5095-4D8A-B291-7E5D7EBEE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E92426-CDEF-4576-8092-B844C22C5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CB0E3-5F9D-49AC-ADD7-06F3229F3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81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imgs/food/cookie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0D347F-3E37-4267-8FB2-7E8EB158CA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2AADA"/>
              </a:gs>
              <a:gs pos="100000">
                <a:srgbClr val="18A89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E973C5-506B-4329-9AC8-C6FDB9F95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6609" y="4346134"/>
            <a:ext cx="5409247" cy="432634"/>
          </a:xfrm>
        </p:spPr>
        <p:txBody>
          <a:bodyPr>
            <a:noAutofit/>
          </a:bodyPr>
          <a:lstStyle/>
          <a:p>
            <a:pPr algn="l"/>
            <a:r>
              <a:rPr lang="en-US" altLang="zh-TW" sz="2800" dirty="0">
                <a:solidFill>
                  <a:schemeClr val="bg1"/>
                </a:solidFill>
                <a:latin typeface="Satellite" pitchFamily="50" charset="0"/>
              </a:rPr>
              <a:t>Benjamin Wang @ </a:t>
            </a:r>
            <a:r>
              <a:rPr lang="en-US" altLang="zh-TW" sz="2800" b="1" dirty="0">
                <a:solidFill>
                  <a:schemeClr val="bg1"/>
                </a:solidFill>
                <a:latin typeface="Satellite" pitchFamily="50" charset="0"/>
              </a:rPr>
              <a:t>Golang Taiwan</a:t>
            </a:r>
            <a:endParaRPr lang="zh-TW" altLang="en-US" sz="2800" b="1" dirty="0">
              <a:solidFill>
                <a:schemeClr val="bg1"/>
              </a:solidFill>
              <a:latin typeface="Satellite" pitchFamily="50" charset="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12F1E01-DB81-4BAF-8218-B471BC64A1B2}"/>
              </a:ext>
            </a:extLst>
          </p:cNvPr>
          <p:cNvGrpSpPr/>
          <p:nvPr/>
        </p:nvGrpSpPr>
        <p:grpSpPr>
          <a:xfrm>
            <a:off x="2363115" y="2921169"/>
            <a:ext cx="7465771" cy="1015663"/>
            <a:chOff x="2982327" y="3972074"/>
            <a:chExt cx="7465771" cy="1015663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775317A-817F-45B4-821D-7CAD2E7087B0}"/>
                </a:ext>
              </a:extLst>
            </p:cNvPr>
            <p:cNvSpPr txBox="1"/>
            <p:nvPr/>
          </p:nvSpPr>
          <p:spPr>
            <a:xfrm>
              <a:off x="2982327" y="3972074"/>
              <a:ext cx="190789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6000" b="1" dirty="0">
                  <a:solidFill>
                    <a:schemeClr val="bg1"/>
                  </a:solidFill>
                  <a:latin typeface="Satellite" pitchFamily="50" charset="0"/>
                </a:rPr>
                <a:t>Let’s</a:t>
              </a:r>
              <a:endParaRPr lang="zh-TW" altLang="en-US" sz="6000" b="1" dirty="0">
                <a:solidFill>
                  <a:schemeClr val="bg1"/>
                </a:solidFill>
                <a:latin typeface="Satellite" pitchFamily="50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8ED272C-3E3A-4B7C-858A-F92CAD9CAAB9}"/>
                </a:ext>
              </a:extLst>
            </p:cNvPr>
            <p:cNvSpPr txBox="1"/>
            <p:nvPr/>
          </p:nvSpPr>
          <p:spPr>
            <a:xfrm>
              <a:off x="7111928" y="3972074"/>
              <a:ext cx="333617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6000" b="1" dirty="0">
                  <a:solidFill>
                    <a:schemeClr val="bg1"/>
                  </a:solidFill>
                  <a:latin typeface="Satellite" pitchFamily="50" charset="0"/>
                </a:rPr>
                <a:t>For Web!</a:t>
              </a:r>
              <a:endParaRPr lang="zh-TW" altLang="en-US" sz="6000" b="1" dirty="0">
                <a:solidFill>
                  <a:schemeClr val="bg1"/>
                </a:solidFill>
                <a:latin typeface="Satellite" pitchFamily="50" charset="0"/>
              </a:endParaRPr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0EAD9E5F-7E3F-46D4-BEFE-EE76C545B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6253" y="4144904"/>
              <a:ext cx="1796591" cy="670002"/>
            </a:xfrm>
            <a:prstGeom prst="rect">
              <a:avLst/>
            </a:prstGeom>
          </p:spPr>
        </p:pic>
      </p:grpSp>
      <p:sp>
        <p:nvSpPr>
          <p:cNvPr id="15" name="AutoShape 2" descr="ãgolang gopher gifãçåçæå°çµæ">
            <a:extLst>
              <a:ext uri="{FF2B5EF4-FFF2-40B4-BE49-F238E27FC236}">
                <a16:creationId xmlns:a16="http://schemas.microsoft.com/office/drawing/2014/main" id="{D916D74A-C6B9-4629-879B-B7327021C6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0" name="Picture 6" descr="ãgolang gopher pngãçåçæå°çµæ">
            <a:extLst>
              <a:ext uri="{FF2B5EF4-FFF2-40B4-BE49-F238E27FC236}">
                <a16:creationId xmlns:a16="http://schemas.microsoft.com/office/drawing/2014/main" id="{244EB841-0A94-49E7-815D-C394711BF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924" y="4119433"/>
            <a:ext cx="1575684" cy="214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9B917BB-CFD9-42E0-AEC3-BED382B473C7}"/>
              </a:ext>
            </a:extLst>
          </p:cNvPr>
          <p:cNvSpPr txBox="1"/>
          <p:nvPr/>
        </p:nvSpPr>
        <p:spPr>
          <a:xfrm>
            <a:off x="5536391" y="6079365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Satellite" pitchFamily="50" charset="0"/>
              </a:rPr>
              <a:t>2019.4.20</a:t>
            </a:r>
            <a:endParaRPr lang="zh-TW" altLang="en-US" dirty="0">
              <a:solidFill>
                <a:schemeClr val="bg1"/>
              </a:solidFill>
              <a:latin typeface="Satellite" pitchFamily="50" charset="0"/>
            </a:endParaRPr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DAACD7A2-67CA-8E49-B9D6-A1A820D77F43}"/>
              </a:ext>
            </a:extLst>
          </p:cNvPr>
          <p:cNvSpPr txBox="1">
            <a:spLocks/>
          </p:cNvSpPr>
          <p:nvPr/>
        </p:nvSpPr>
        <p:spPr>
          <a:xfrm>
            <a:off x="3391375" y="2079232"/>
            <a:ext cx="5409247" cy="4326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dirty="0">
                <a:solidFill>
                  <a:schemeClr val="bg1"/>
                </a:solidFill>
                <a:latin typeface="Satellite" pitchFamily="50" charset="0"/>
              </a:rPr>
              <a:t>2019 TECH(K)NOW Day Taipei</a:t>
            </a:r>
            <a:endParaRPr lang="zh-TW" altLang="en-US" sz="2800" b="1" dirty="0">
              <a:solidFill>
                <a:schemeClr val="bg1"/>
              </a:solidFill>
              <a:latin typeface="Satelli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39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3FA2F08-2897-40BF-A287-AF13CA55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login.html.tmpl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34930B5-351F-0E4A-917C-F7205EE8FCB1}"/>
              </a:ext>
            </a:extLst>
          </p:cNvPr>
          <p:cNvSpPr/>
          <p:nvPr/>
        </p:nvSpPr>
        <p:spPr>
          <a:xfrm>
            <a:off x="2021174" y="2967335"/>
            <a:ext cx="81496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dirty="0">
                <a:solidFill>
                  <a:srgbClr val="569CD6"/>
                </a:solidFill>
                <a:latin typeface="Menlo" panose="020B0609030804020204" pitchFamily="49" charset="0"/>
              </a:rPr>
              <a:t>{{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2400" dirty="0">
                <a:solidFill>
                  <a:srgbClr val="C586C0"/>
                </a:solidFill>
                <a:latin typeface="Menlo" panose="020B0609030804020204" pitchFamily="49" charset="0"/>
              </a:rPr>
              <a:t>template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zh-TW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header.html.tmpl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2400" dirty="0">
                <a:solidFill>
                  <a:srgbClr val="9CDCFE"/>
                </a:solidFill>
                <a:latin typeface="Menlo" panose="020B0609030804020204" pitchFamily="49" charset="0"/>
              </a:rPr>
              <a:t>.</a:t>
            </a:r>
            <a:r>
              <a:rPr lang="en" altLang="zh-TW" sz="2400" dirty="0">
                <a:solidFill>
                  <a:srgbClr val="569CD6"/>
                </a:solidFill>
                <a:latin typeface="Menlo" panose="020B0609030804020204" pitchFamily="49" charset="0"/>
              </a:rPr>
              <a:t>}}</a:t>
            </a:r>
            <a:endParaRPr lang="en" altLang="zh-TW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        &lt;</a:t>
            </a:r>
            <a:r>
              <a:rPr lang="en" altLang="zh-TW" sz="2400" dirty="0">
                <a:solidFill>
                  <a:srgbClr val="569CD6"/>
                </a:solidFill>
                <a:latin typeface="Menlo" panose="020B0609030804020204" pitchFamily="49" charset="0"/>
              </a:rPr>
              <a:t>form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2400" dirty="0">
                <a:solidFill>
                  <a:srgbClr val="9CDCFE"/>
                </a:solidFill>
                <a:latin typeface="Menlo" panose="020B0609030804020204" pitchFamily="49" charset="0"/>
              </a:rPr>
              <a:t>action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"login"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2400" dirty="0">
                <a:solidFill>
                  <a:srgbClr val="9CDCFE"/>
                </a:solidFill>
                <a:latin typeface="Menlo" panose="020B0609030804020204" pitchFamily="49" charset="0"/>
              </a:rPr>
              <a:t>method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"POST"</a:t>
            </a:r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            &lt;</a:t>
            </a:r>
            <a:r>
              <a:rPr lang="en" altLang="zh-TW" sz="24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9135148-7B94-864E-9499-C492F80C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579" y="4756204"/>
            <a:ext cx="2104842" cy="210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0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8E37A831-41ED-E34B-A9FF-743AEE6CE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82" y="794566"/>
            <a:ext cx="5914036" cy="526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01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3FA2F08-2897-40BF-A287-AF13CA55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</a:rPr>
              <a:t>Cookie</a:t>
            </a:r>
            <a:endParaRPr lang="zh-TW" altLang="en-US" sz="6000" dirty="0">
              <a:solidFill>
                <a:schemeClr val="bg1"/>
              </a:solidFill>
            </a:endParaRPr>
          </a:p>
        </p:txBody>
      </p:sp>
      <p:pic>
        <p:nvPicPr>
          <p:cNvPr id="3" name="圖片 2" descr="一張含有 室內 的圖片&#10;&#10;自動產生的描述">
            <a:extLst>
              <a:ext uri="{FF2B5EF4-FFF2-40B4-BE49-F238E27FC236}">
                <a16:creationId xmlns:a16="http://schemas.microsoft.com/office/drawing/2014/main" id="{2F4D5B25-AB2F-4B4F-87F2-A893023DD4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04" b="18578"/>
          <a:stretch/>
        </p:blipFill>
        <p:spPr>
          <a:xfrm>
            <a:off x="9435476" y="4198613"/>
            <a:ext cx="2756524" cy="265938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96416F9-D3E4-404E-B44F-386A281C5280}"/>
              </a:ext>
            </a:extLst>
          </p:cNvPr>
          <p:cNvSpPr/>
          <p:nvPr/>
        </p:nvSpPr>
        <p:spPr>
          <a:xfrm>
            <a:off x="5794136" y="6332308"/>
            <a:ext cx="3811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http://pngimg.com/imgs/food/cookie/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98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3FA2F08-2897-40BF-A287-AF13CA55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089"/>
            <a:ext cx="10515600" cy="1325563"/>
          </a:xfrm>
        </p:spPr>
        <p:txBody>
          <a:bodyPr>
            <a:normAutofit/>
          </a:bodyPr>
          <a:lstStyle/>
          <a:p>
            <a:r>
              <a:rPr lang="en" altLang="zh-TW" sz="2400" dirty="0" err="1">
                <a:solidFill>
                  <a:srgbClr val="569CD6"/>
                </a:solidFill>
                <a:latin typeface="Menlo" panose="020B0609030804020204" pitchFamily="49" charset="0"/>
              </a:rPr>
              <a:t>func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 (c *Context) </a:t>
            </a:r>
            <a:r>
              <a:rPr lang="en" altLang="zh-TW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SetCookie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(name, value </a:t>
            </a:r>
            <a:r>
              <a:rPr lang="en" altLang="zh-TW" sz="2400" dirty="0">
                <a:solidFill>
                  <a:srgbClr val="4EC9B0"/>
                </a:solidFill>
                <a:latin typeface="Menlo" panose="020B0609030804020204" pitchFamily="49" charset="0"/>
              </a:rPr>
              <a:t>string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maxAge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2400" dirty="0" err="1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, path, domain </a:t>
            </a:r>
            <a:r>
              <a:rPr lang="en" altLang="zh-TW" sz="2400" dirty="0">
                <a:solidFill>
                  <a:srgbClr val="4EC9B0"/>
                </a:solidFill>
                <a:latin typeface="Menlo" panose="020B0609030804020204" pitchFamily="49" charset="0"/>
              </a:rPr>
              <a:t>string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, secure, 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httpOnly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2400" dirty="0">
                <a:solidFill>
                  <a:srgbClr val="4EC9B0"/>
                </a:solidFill>
                <a:latin typeface="Menlo" panose="020B0609030804020204" pitchFamily="49" charset="0"/>
              </a:rPr>
              <a:t>bool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C64E95-48DA-B440-93EF-C2A56EEBE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667" y="2310589"/>
            <a:ext cx="5054667" cy="357636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zh-TW" dirty="0">
                <a:solidFill>
                  <a:schemeClr val="bg1"/>
                </a:solidFill>
              </a:rPr>
              <a:t>name:		cookie key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chemeClr val="bg1"/>
                </a:solidFill>
              </a:rPr>
              <a:t>value:		cookie value</a:t>
            </a:r>
          </a:p>
          <a:p>
            <a:pPr marL="0" indent="0">
              <a:buNone/>
            </a:pPr>
            <a:r>
              <a:rPr kumimoji="1" lang="en-US" altLang="zh-TW" dirty="0" err="1">
                <a:solidFill>
                  <a:schemeClr val="bg1"/>
                </a:solidFill>
              </a:rPr>
              <a:t>maxAge</a:t>
            </a:r>
            <a:r>
              <a:rPr kumimoji="1" lang="en-US" altLang="zh-TW" dirty="0">
                <a:solidFill>
                  <a:schemeClr val="bg1"/>
                </a:solidFill>
              </a:rPr>
              <a:t>:	live time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chemeClr val="bg1"/>
                </a:solidFill>
              </a:rPr>
              <a:t>path:		available path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chemeClr val="bg1"/>
                </a:solidFill>
              </a:rPr>
              <a:t>domain:	available domain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chemeClr val="bg1"/>
                </a:solidFill>
              </a:rPr>
              <a:t>secure:	only https?</a:t>
            </a:r>
          </a:p>
          <a:p>
            <a:pPr marL="0" indent="0">
              <a:buNone/>
            </a:pPr>
            <a:r>
              <a:rPr kumimoji="1" lang="en-US" altLang="zh-TW" dirty="0" err="1">
                <a:solidFill>
                  <a:schemeClr val="bg1"/>
                </a:solidFill>
              </a:rPr>
              <a:t>httpOnly</a:t>
            </a:r>
            <a:r>
              <a:rPr kumimoji="1" lang="en-US" altLang="zh-TW" dirty="0">
                <a:solidFill>
                  <a:schemeClr val="bg1"/>
                </a:solidFill>
              </a:rPr>
              <a:t>:	only http and https?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307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9EAF44-1E19-4C4D-82AA-BC16F82E8D48}"/>
              </a:ext>
            </a:extLst>
          </p:cNvPr>
          <p:cNvSpPr/>
          <p:nvPr/>
        </p:nvSpPr>
        <p:spPr>
          <a:xfrm>
            <a:off x="524656" y="2921169"/>
            <a:ext cx="111426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000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 username == </a:t>
            </a:r>
            <a:r>
              <a:rPr lang="en" altLang="zh-TW" sz="2000" dirty="0">
                <a:solidFill>
                  <a:srgbClr val="CE9178"/>
                </a:solidFill>
                <a:latin typeface="Menlo" panose="020B0609030804020204" pitchFamily="49" charset="0"/>
              </a:rPr>
              <a:t>"Benjamin"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 &amp;&amp; password == </a:t>
            </a:r>
            <a:r>
              <a:rPr lang="en" altLang="zh-TW" sz="2000" dirty="0">
                <a:solidFill>
                  <a:srgbClr val="CE9178"/>
                </a:solidFill>
                <a:latin typeface="Menlo" panose="020B0609030804020204" pitchFamily="49" charset="0"/>
              </a:rPr>
              <a:t>"1234"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c.</a:t>
            </a:r>
            <a:r>
              <a:rPr lang="en" altLang="zh-TW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SetCookie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2000" dirty="0">
                <a:solidFill>
                  <a:srgbClr val="CE9178"/>
                </a:solidFill>
                <a:latin typeface="Menlo" panose="020B0609030804020204" pitchFamily="49" charset="0"/>
              </a:rPr>
              <a:t>"username"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, username, </a:t>
            </a:r>
            <a:r>
              <a:rPr lang="en" altLang="zh-TW" sz="2000" dirty="0">
                <a:solidFill>
                  <a:srgbClr val="B5CEA8"/>
                </a:solidFill>
                <a:latin typeface="Menlo" panose="020B0609030804020204" pitchFamily="49" charset="0"/>
              </a:rPr>
              <a:t>60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TW" sz="2000" dirty="0">
                <a:solidFill>
                  <a:srgbClr val="CE9178"/>
                </a:solidFill>
                <a:latin typeface="Menlo" panose="020B0609030804020204" pitchFamily="49" charset="0"/>
              </a:rPr>
              <a:t>"/"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TW" sz="2000" dirty="0">
                <a:solidFill>
                  <a:srgbClr val="CE9178"/>
                </a:solidFill>
                <a:latin typeface="Menlo" panose="020B0609030804020204" pitchFamily="49" charset="0"/>
              </a:rPr>
              <a:t>"localhost"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TW" sz="2000" dirty="0">
                <a:solidFill>
                  <a:srgbClr val="569CD6"/>
                </a:solidFill>
                <a:latin typeface="Menlo" panose="020B0609030804020204" pitchFamily="49" charset="0"/>
              </a:rPr>
              <a:t>false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TW" sz="2000" dirty="0">
                <a:solidFill>
                  <a:srgbClr val="569CD6"/>
                </a:solidFill>
                <a:latin typeface="Menlo" panose="020B0609030804020204" pitchFamily="49" charset="0"/>
              </a:rPr>
              <a:t>true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c.</a:t>
            </a:r>
            <a:r>
              <a:rPr lang="en" altLang="zh-TW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String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http.StatusOK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TW" sz="2000" dirty="0">
                <a:solidFill>
                  <a:srgbClr val="CE9178"/>
                </a:solidFill>
                <a:latin typeface="Menlo" panose="020B0609030804020204" pitchFamily="49" charset="0"/>
              </a:rPr>
              <a:t>"Hi "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+username)</a:t>
            </a:r>
            <a:endParaRPr lang="en" altLang="zh-TW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21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BBA690E2-02C3-8B43-B0FA-5B863AB4B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124" y="1500162"/>
            <a:ext cx="7011753" cy="385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52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3FA2F08-2897-40BF-A287-AF13CA55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</a:rPr>
              <a:t>Socket</a:t>
            </a:r>
            <a:endParaRPr lang="zh-TW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02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30597830-A056-FD43-8C23-72052763C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87" y="659148"/>
            <a:ext cx="7394627" cy="553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73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3FA2F08-2897-40BF-A287-AF13CA55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go get -u </a:t>
            </a:r>
            <a:r>
              <a:rPr lang="en" altLang="zh-TW" sz="3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gopkg.in</a:t>
            </a:r>
            <a:r>
              <a:rPr lang="en" altLang="zh-TW" sz="3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" altLang="zh-TW" sz="3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olahol</a:t>
            </a:r>
            <a:r>
              <a:rPr lang="en" altLang="zh-TW" sz="3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/melody.v1</a:t>
            </a:r>
            <a:endParaRPr lang="zh-TW" altLang="en-US" sz="3600" dirty="0">
              <a:solidFill>
                <a:schemeClr val="bg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21B8ADE-A439-AD4E-ABF8-F7295A55D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9848">
            <a:off x="469058" y="4383401"/>
            <a:ext cx="2586033" cy="258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08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11874-4474-614A-BCCC-8A4EEB24BC84}"/>
              </a:ext>
            </a:extLst>
          </p:cNvPr>
          <p:cNvSpPr/>
          <p:nvPr/>
        </p:nvSpPr>
        <p:spPr>
          <a:xfrm>
            <a:off x="1886263" y="1659285"/>
            <a:ext cx="84194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800" dirty="0">
                <a:solidFill>
                  <a:srgbClr val="569CD6"/>
                </a:solidFill>
                <a:latin typeface="Menlo" panose="020B0609030804020204" pitchFamily="49" charset="0"/>
              </a:rPr>
              <a:t>import</a:t>
            </a:r>
            <a:r>
              <a:rPr lang="en" altLang="zh-TW" sz="2800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</a:p>
          <a:p>
            <a:r>
              <a:rPr lang="en" altLang="zh-TW" sz="28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sz="2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zh-TW" sz="2800" dirty="0" err="1">
                <a:solidFill>
                  <a:srgbClr val="CE9178"/>
                </a:solidFill>
                <a:latin typeface="Menlo" panose="020B0609030804020204" pitchFamily="49" charset="0"/>
              </a:rPr>
              <a:t>fmt</a:t>
            </a:r>
            <a:r>
              <a:rPr lang="en" altLang="zh-TW" sz="2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endParaRPr lang="en" altLang="zh-TW" sz="2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sz="28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sz="2800" dirty="0">
                <a:solidFill>
                  <a:srgbClr val="CE9178"/>
                </a:solidFill>
                <a:latin typeface="Menlo" panose="020B0609030804020204" pitchFamily="49" charset="0"/>
              </a:rPr>
              <a:t>"log"</a:t>
            </a:r>
            <a:endParaRPr lang="en" altLang="zh-TW" sz="2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sz="28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sz="2800" dirty="0">
                <a:solidFill>
                  <a:srgbClr val="CE9178"/>
                </a:solidFill>
                <a:latin typeface="Menlo" panose="020B0609030804020204" pitchFamily="49" charset="0"/>
              </a:rPr>
              <a:t>"net/http"</a:t>
            </a:r>
            <a:endParaRPr lang="en" altLang="zh-TW" sz="2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" altLang="zh-TW" sz="28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zh-TW" sz="28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sz="2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zh-TW" sz="2800" dirty="0" err="1">
                <a:solidFill>
                  <a:srgbClr val="CE9178"/>
                </a:solidFill>
                <a:latin typeface="Menlo" panose="020B0609030804020204" pitchFamily="49" charset="0"/>
              </a:rPr>
              <a:t>github.com</a:t>
            </a:r>
            <a:r>
              <a:rPr lang="en" altLang="zh-TW" sz="2800" dirty="0">
                <a:solidFill>
                  <a:srgbClr val="CE9178"/>
                </a:solidFill>
                <a:latin typeface="Menlo" panose="020B0609030804020204" pitchFamily="49" charset="0"/>
              </a:rPr>
              <a:t>/gin-</a:t>
            </a:r>
            <a:r>
              <a:rPr lang="en" altLang="zh-TW" sz="2800" dirty="0" err="1">
                <a:solidFill>
                  <a:srgbClr val="CE9178"/>
                </a:solidFill>
                <a:latin typeface="Menlo" panose="020B0609030804020204" pitchFamily="49" charset="0"/>
              </a:rPr>
              <a:t>gonic</a:t>
            </a:r>
            <a:r>
              <a:rPr lang="en" altLang="zh-TW" sz="2800" dirty="0">
                <a:solidFill>
                  <a:srgbClr val="CE9178"/>
                </a:solidFill>
                <a:latin typeface="Menlo" panose="020B0609030804020204" pitchFamily="49" charset="0"/>
              </a:rPr>
              <a:t>/gin"</a:t>
            </a:r>
            <a:endParaRPr lang="en" altLang="zh-TW" sz="2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sz="2800" dirty="0">
                <a:solidFill>
                  <a:srgbClr val="D4D4D4"/>
                </a:solidFill>
                <a:latin typeface="Menlo" panose="020B0609030804020204" pitchFamily="49" charset="0"/>
              </a:rPr>
              <a:t>    melody </a:t>
            </a:r>
            <a:r>
              <a:rPr lang="en" altLang="zh-TW" sz="2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zh-TW" sz="2800" dirty="0" err="1">
                <a:solidFill>
                  <a:srgbClr val="CE9178"/>
                </a:solidFill>
                <a:latin typeface="Menlo" panose="020B0609030804020204" pitchFamily="49" charset="0"/>
              </a:rPr>
              <a:t>gopkg.in</a:t>
            </a:r>
            <a:r>
              <a:rPr lang="en" altLang="zh-TW" sz="2800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" altLang="zh-TW" sz="2800" dirty="0" err="1">
                <a:solidFill>
                  <a:srgbClr val="CE9178"/>
                </a:solidFill>
                <a:latin typeface="Menlo" panose="020B0609030804020204" pitchFamily="49" charset="0"/>
              </a:rPr>
              <a:t>olahol</a:t>
            </a:r>
            <a:r>
              <a:rPr lang="en" altLang="zh-TW" sz="2800" dirty="0">
                <a:solidFill>
                  <a:srgbClr val="CE9178"/>
                </a:solidFill>
                <a:latin typeface="Menlo" panose="020B0609030804020204" pitchFamily="49" charset="0"/>
              </a:rPr>
              <a:t>/melody.v1"</a:t>
            </a:r>
            <a:endParaRPr lang="en" altLang="zh-TW" sz="2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sz="28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endParaRPr lang="en" altLang="zh-TW" sz="2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99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3FA2F08-2897-40BF-A287-AF13CA55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</a:rPr>
              <a:t>User Login</a:t>
            </a:r>
            <a:endParaRPr lang="zh-TW" altLang="en-US" sz="6000" dirty="0">
              <a:solidFill>
                <a:schemeClr val="bg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78B04A2-124A-D34E-A01A-957A5DE8A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795" y="3492500"/>
            <a:ext cx="51562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56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310E55B-DBE6-BA4E-93F3-9A0A8C0E3203}"/>
              </a:ext>
            </a:extLst>
          </p:cNvPr>
          <p:cNvSpPr/>
          <p:nvPr/>
        </p:nvSpPr>
        <p:spPr>
          <a:xfrm>
            <a:off x="1085538" y="1166843"/>
            <a:ext cx="100209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dirty="0">
                <a:solidFill>
                  <a:srgbClr val="9CDCFE"/>
                </a:solidFill>
                <a:latin typeface="Menlo" panose="020B0609030804020204" pitchFamily="49" charset="0"/>
              </a:rPr>
              <a:t>r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 := 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gin.</a:t>
            </a:r>
            <a:r>
              <a:rPr lang="en" altLang="zh-TW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Default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TW" sz="2400" dirty="0">
                <a:solidFill>
                  <a:srgbClr val="9CDCFE"/>
                </a:solidFill>
                <a:latin typeface="Menlo" panose="020B0609030804020204" pitchFamily="49" charset="0"/>
              </a:rPr>
              <a:t>m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 := 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melody.</a:t>
            </a:r>
            <a:r>
              <a:rPr lang="en" altLang="zh-TW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New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b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r.</a:t>
            </a:r>
            <a:r>
              <a:rPr lang="en" altLang="zh-TW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GET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"/chat"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, chat)</a:t>
            </a:r>
          </a:p>
          <a:p>
            <a:b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r.</a:t>
            </a:r>
            <a:r>
              <a:rPr lang="en" altLang="zh-TW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GET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"/</a:t>
            </a:r>
            <a:r>
              <a:rPr lang="en" altLang="zh-TW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ws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TW" sz="2400" dirty="0" err="1">
                <a:solidFill>
                  <a:srgbClr val="569CD6"/>
                </a:solidFill>
                <a:latin typeface="Menlo" panose="020B0609030804020204" pitchFamily="49" charset="0"/>
              </a:rPr>
              <a:t>func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(c *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gin.Context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m.</a:t>
            </a:r>
            <a:r>
              <a:rPr lang="en" altLang="zh-TW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HandleRequest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c.Writer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c.Request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})</a:t>
            </a:r>
          </a:p>
          <a:p>
            <a:b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m.</a:t>
            </a:r>
            <a:r>
              <a:rPr lang="en" altLang="zh-TW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HandleMessage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 err="1">
                <a:solidFill>
                  <a:srgbClr val="569CD6"/>
                </a:solidFill>
                <a:latin typeface="Menlo" panose="020B0609030804020204" pitchFamily="49" charset="0"/>
              </a:rPr>
              <a:t>func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(s *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melody.Session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msg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 []</a:t>
            </a:r>
            <a:r>
              <a:rPr lang="en" altLang="zh-TW" sz="2400" dirty="0">
                <a:solidFill>
                  <a:srgbClr val="4EC9B0"/>
                </a:solidFill>
                <a:latin typeface="Menlo" panose="020B0609030804020204" pitchFamily="49" charset="0"/>
              </a:rPr>
              <a:t>byte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m.</a:t>
            </a:r>
            <a:r>
              <a:rPr lang="en" altLang="zh-TW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Broadcast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msg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})</a:t>
            </a:r>
            <a:endParaRPr lang="en" altLang="zh-TW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60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C99282-43C2-A24F-A0F4-D9ED749DCB26}"/>
              </a:ext>
            </a:extLst>
          </p:cNvPr>
          <p:cNvSpPr/>
          <p:nvPr/>
        </p:nvSpPr>
        <p:spPr>
          <a:xfrm>
            <a:off x="1324131" y="2274838"/>
            <a:ext cx="95437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dirty="0" err="1">
                <a:solidFill>
                  <a:srgbClr val="569CD6"/>
                </a:solidFill>
                <a:latin typeface="Menlo" panose="020B0609030804020204" pitchFamily="49" charset="0"/>
              </a:rPr>
              <a:t>func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2400" dirty="0">
                <a:solidFill>
                  <a:srgbClr val="DCDCAA"/>
                </a:solidFill>
                <a:latin typeface="Menlo" panose="020B0609030804020204" pitchFamily="49" charset="0"/>
              </a:rPr>
              <a:t>chat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(c *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gin.Context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sz="2400" dirty="0">
                <a:solidFill>
                  <a:srgbClr val="9CDCFE"/>
                </a:solidFill>
                <a:latin typeface="Menlo" panose="020B0609030804020204" pitchFamily="49" charset="0"/>
              </a:rPr>
              <a:t>username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TW" sz="2400" dirty="0">
                <a:solidFill>
                  <a:srgbClr val="9CDCFE"/>
                </a:solidFill>
                <a:latin typeface="Menlo" panose="020B0609030804020204" pitchFamily="49" charset="0"/>
              </a:rPr>
              <a:t>_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 := 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c.</a:t>
            </a:r>
            <a:r>
              <a:rPr lang="en" altLang="zh-TW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Cookie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"username"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c.</a:t>
            </a:r>
            <a:r>
              <a:rPr lang="en" altLang="zh-TW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HTML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http.StatusOK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zh-TW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chat.html.tmpl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gin.H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"username"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: username,</a:t>
            </a:r>
          </a:p>
          <a:p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    })</a:t>
            </a:r>
          </a:p>
          <a:p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" altLang="zh-TW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643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706B141-57CD-D640-B8DF-695C5649FD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r="296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24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18D7D32-3EE2-484E-B769-042C28F3C34E}"/>
              </a:ext>
            </a:extLst>
          </p:cNvPr>
          <p:cNvSpPr txBox="1"/>
          <p:nvPr/>
        </p:nvSpPr>
        <p:spPr>
          <a:xfrm>
            <a:off x="4175442" y="2644170"/>
            <a:ext cx="38411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9600" b="1" dirty="0">
                <a:solidFill>
                  <a:schemeClr val="bg1"/>
                </a:solidFill>
                <a:latin typeface="Satellite" pitchFamily="2" charset="0"/>
              </a:rPr>
              <a:t>Q &amp; A</a:t>
            </a:r>
            <a:endParaRPr kumimoji="1" lang="zh-TW" altLang="en-US" sz="9600" b="1" dirty="0">
              <a:solidFill>
                <a:schemeClr val="bg1"/>
              </a:solidFill>
              <a:latin typeface="Satellite" pitchFamily="2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F3943F-28D7-0E48-8662-72837B7C9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10" y="4404610"/>
            <a:ext cx="4906780" cy="24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6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D3C911D-9773-FC45-8603-C01A73C9ED69}"/>
              </a:ext>
            </a:extLst>
          </p:cNvPr>
          <p:cNvSpPr/>
          <p:nvPr/>
        </p:nvSpPr>
        <p:spPr>
          <a:xfrm>
            <a:off x="1116169" y="2300802"/>
            <a:ext cx="99596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r.</a:t>
            </a:r>
            <a:r>
              <a:rPr lang="en" altLang="zh-TW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GET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"/login"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loginPage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endParaRPr lang="en" altLang="zh-TW" sz="2400" dirty="0">
              <a:solidFill>
                <a:srgbClr val="569CD6"/>
              </a:solidFill>
              <a:latin typeface="Menlo" panose="020B0609030804020204" pitchFamily="49" charset="0"/>
            </a:endParaRPr>
          </a:p>
          <a:p>
            <a:endParaRPr lang="en" altLang="zh-TW" sz="2400" dirty="0">
              <a:solidFill>
                <a:srgbClr val="569CD6"/>
              </a:solidFill>
              <a:latin typeface="Menlo" panose="020B0609030804020204" pitchFamily="49" charset="0"/>
            </a:endParaRPr>
          </a:p>
          <a:p>
            <a:endParaRPr lang="en" altLang="zh-TW" sz="2400" dirty="0">
              <a:solidFill>
                <a:srgbClr val="569CD6"/>
              </a:solidFill>
              <a:latin typeface="Menlo" panose="020B0609030804020204" pitchFamily="49" charset="0"/>
            </a:endParaRPr>
          </a:p>
          <a:p>
            <a:r>
              <a:rPr lang="en" altLang="zh-TW" sz="2400" dirty="0" err="1">
                <a:solidFill>
                  <a:srgbClr val="569CD6"/>
                </a:solidFill>
                <a:latin typeface="Menlo" panose="020B0609030804020204" pitchFamily="49" charset="0"/>
              </a:rPr>
              <a:t>func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loginPage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(c *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gin.Context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c.</a:t>
            </a:r>
            <a:r>
              <a:rPr lang="en" altLang="zh-TW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HTML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http.StatusOK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zh-TW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login.html.tmpl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gin.H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{})</a:t>
            </a:r>
          </a:p>
          <a:p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" altLang="zh-TW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32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A962108-A384-8043-A0E6-EE4BCCF2C140}"/>
              </a:ext>
            </a:extLst>
          </p:cNvPr>
          <p:cNvSpPr/>
          <p:nvPr/>
        </p:nvSpPr>
        <p:spPr>
          <a:xfrm>
            <a:off x="612820" y="1690063"/>
            <a:ext cx="109663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zh-TW" sz="2000" dirty="0">
                <a:solidFill>
                  <a:srgbClr val="569CD6"/>
                </a:solidFill>
                <a:latin typeface="Menlo" panose="020B0609030804020204" pitchFamily="49" charset="0"/>
              </a:rPr>
              <a:t>form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dirty="0">
                <a:solidFill>
                  <a:srgbClr val="9CDCFE"/>
                </a:solidFill>
                <a:latin typeface="Menlo" panose="020B0609030804020204" pitchFamily="49" charset="0"/>
              </a:rPr>
              <a:t>action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zh-TW" sz="2000" dirty="0">
                <a:solidFill>
                  <a:srgbClr val="CE9178"/>
                </a:solidFill>
                <a:latin typeface="Menlo" panose="020B0609030804020204" pitchFamily="49" charset="0"/>
              </a:rPr>
              <a:t>"login"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dirty="0">
                <a:solidFill>
                  <a:srgbClr val="9CDCFE"/>
                </a:solidFill>
                <a:latin typeface="Menlo" panose="020B0609030804020204" pitchFamily="49" charset="0"/>
              </a:rPr>
              <a:t>method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zh-TW" sz="2000" dirty="0">
                <a:solidFill>
                  <a:srgbClr val="CE9178"/>
                </a:solidFill>
                <a:latin typeface="Menlo" panose="020B0609030804020204" pitchFamily="49" charset="0"/>
              </a:rPr>
              <a:t>"POST"</a:t>
            </a:r>
            <a:r>
              <a:rPr lang="en" altLang="zh-TW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sz="2000" dirty="0">
                <a:solidFill>
                  <a:srgbClr val="808080"/>
                </a:solidFill>
                <a:latin typeface="Menlo" panose="020B0609030804020204" pitchFamily="49" charset="0"/>
              </a:rPr>
              <a:t>    &lt;</a:t>
            </a:r>
            <a:r>
              <a:rPr lang="en" altLang="zh-TW" sz="20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" altLang="zh-TW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sz="2000" dirty="0">
                <a:solidFill>
                  <a:srgbClr val="808080"/>
                </a:solidFill>
                <a:latin typeface="Menlo" panose="020B0609030804020204" pitchFamily="49" charset="0"/>
              </a:rPr>
              <a:t>        &lt;</a:t>
            </a:r>
            <a:r>
              <a:rPr lang="en" altLang="zh-TW" sz="2000" dirty="0">
                <a:solidFill>
                  <a:srgbClr val="569CD6"/>
                </a:solidFill>
                <a:latin typeface="Menlo" panose="020B0609030804020204" pitchFamily="49" charset="0"/>
              </a:rPr>
              <a:t>label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dirty="0">
                <a:solidFill>
                  <a:srgbClr val="9CDCFE"/>
                </a:solidFill>
                <a:latin typeface="Menlo" panose="020B0609030804020204" pitchFamily="49" charset="0"/>
              </a:rPr>
              <a:t>for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zh-TW" sz="2000" dirty="0">
                <a:solidFill>
                  <a:srgbClr val="CE9178"/>
                </a:solidFill>
                <a:latin typeface="Menlo" panose="020B0609030804020204" pitchFamily="49" charset="0"/>
              </a:rPr>
              <a:t>"username"</a:t>
            </a:r>
            <a:r>
              <a:rPr lang="en" altLang="zh-TW" sz="2000" dirty="0">
                <a:solidFill>
                  <a:srgbClr val="808080"/>
                </a:solidFill>
                <a:latin typeface="Menlo" panose="020B0609030804020204" pitchFamily="49" charset="0"/>
              </a:rPr>
              <a:t>&gt;&lt;</a:t>
            </a:r>
            <a:r>
              <a:rPr lang="en" altLang="zh-TW" sz="2000" dirty="0">
                <a:solidFill>
                  <a:srgbClr val="569CD6"/>
                </a:solidFill>
                <a:latin typeface="Menlo" panose="020B0609030804020204" pitchFamily="49" charset="0"/>
              </a:rPr>
              <a:t>b</a:t>
            </a:r>
            <a:r>
              <a:rPr lang="en" altLang="zh-TW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Username</a:t>
            </a:r>
            <a:r>
              <a:rPr lang="en" altLang="zh-TW" sz="20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zh-TW" sz="2000" dirty="0">
                <a:solidFill>
                  <a:srgbClr val="569CD6"/>
                </a:solidFill>
                <a:latin typeface="Menlo" panose="020B0609030804020204" pitchFamily="49" charset="0"/>
              </a:rPr>
              <a:t>b</a:t>
            </a:r>
            <a:r>
              <a:rPr lang="en" altLang="zh-TW" sz="20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zh-TW" sz="2000" dirty="0">
                <a:solidFill>
                  <a:srgbClr val="569CD6"/>
                </a:solidFill>
                <a:latin typeface="Menlo" panose="020B0609030804020204" pitchFamily="49" charset="0"/>
              </a:rPr>
              <a:t>label</a:t>
            </a:r>
            <a:r>
              <a:rPr lang="en" altLang="zh-TW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sz="2000" dirty="0">
                <a:solidFill>
                  <a:srgbClr val="808080"/>
                </a:solidFill>
                <a:latin typeface="Menlo" panose="020B0609030804020204" pitchFamily="49" charset="0"/>
              </a:rPr>
              <a:t>        &lt;</a:t>
            </a:r>
            <a:r>
              <a:rPr lang="en" altLang="zh-TW" sz="2000" dirty="0">
                <a:solidFill>
                  <a:srgbClr val="569CD6"/>
                </a:solidFill>
                <a:latin typeface="Menlo" panose="020B0609030804020204" pitchFamily="49" charset="0"/>
              </a:rPr>
              <a:t>input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dirty="0">
                <a:solidFill>
                  <a:srgbClr val="9CDCFE"/>
                </a:solidFill>
                <a:latin typeface="Menlo" panose="020B0609030804020204" pitchFamily="49" charset="0"/>
              </a:rPr>
              <a:t>type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zh-TW" sz="2000" dirty="0">
                <a:solidFill>
                  <a:srgbClr val="CE9178"/>
                </a:solidFill>
                <a:latin typeface="Menlo" panose="020B0609030804020204" pitchFamily="49" charset="0"/>
              </a:rPr>
              <a:t>"text"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zh-TW" sz="2000" dirty="0">
                <a:solidFill>
                  <a:srgbClr val="CE9178"/>
                </a:solidFill>
                <a:latin typeface="Menlo" panose="020B0609030804020204" pitchFamily="49" charset="0"/>
              </a:rPr>
              <a:t>"username"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dirty="0">
                <a:solidFill>
                  <a:srgbClr val="9CDCFE"/>
                </a:solidFill>
                <a:latin typeface="Menlo" panose="020B0609030804020204" pitchFamily="49" charset="0"/>
              </a:rPr>
              <a:t>id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zh-TW" sz="2000" dirty="0">
                <a:solidFill>
                  <a:srgbClr val="CE9178"/>
                </a:solidFill>
                <a:latin typeface="Menlo" panose="020B0609030804020204" pitchFamily="49" charset="0"/>
              </a:rPr>
              <a:t>"username"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dirty="0">
                <a:solidFill>
                  <a:srgbClr val="9CDCFE"/>
                </a:solidFill>
                <a:latin typeface="Menlo" panose="020B0609030804020204" pitchFamily="49" charset="0"/>
              </a:rPr>
              <a:t>required</a:t>
            </a:r>
            <a:r>
              <a:rPr lang="en" altLang="zh-TW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sz="2000" dirty="0">
                <a:solidFill>
                  <a:srgbClr val="808080"/>
                </a:solidFill>
                <a:latin typeface="Menlo" panose="020B0609030804020204" pitchFamily="49" charset="0"/>
              </a:rPr>
              <a:t>        &lt;</a:t>
            </a:r>
            <a:r>
              <a:rPr lang="en" altLang="zh-TW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br</a:t>
            </a:r>
            <a:r>
              <a:rPr lang="en" altLang="zh-TW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sz="2000" dirty="0">
                <a:solidFill>
                  <a:srgbClr val="808080"/>
                </a:solidFill>
                <a:latin typeface="Menlo" panose="020B0609030804020204" pitchFamily="49" charset="0"/>
              </a:rPr>
              <a:t>        &lt;</a:t>
            </a:r>
            <a:r>
              <a:rPr lang="en" altLang="zh-TW" sz="2000" dirty="0">
                <a:solidFill>
                  <a:srgbClr val="569CD6"/>
                </a:solidFill>
                <a:latin typeface="Menlo" panose="020B0609030804020204" pitchFamily="49" charset="0"/>
              </a:rPr>
              <a:t>label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dirty="0">
                <a:solidFill>
                  <a:srgbClr val="9CDCFE"/>
                </a:solidFill>
                <a:latin typeface="Menlo" panose="020B0609030804020204" pitchFamily="49" charset="0"/>
              </a:rPr>
              <a:t>for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zh-TW" sz="2000" dirty="0">
                <a:solidFill>
                  <a:srgbClr val="CE9178"/>
                </a:solidFill>
                <a:latin typeface="Menlo" panose="020B0609030804020204" pitchFamily="49" charset="0"/>
              </a:rPr>
              <a:t>"password"</a:t>
            </a:r>
            <a:r>
              <a:rPr lang="en" altLang="zh-TW" sz="2000" dirty="0">
                <a:solidFill>
                  <a:srgbClr val="808080"/>
                </a:solidFill>
                <a:latin typeface="Menlo" panose="020B0609030804020204" pitchFamily="49" charset="0"/>
              </a:rPr>
              <a:t>&gt;&lt;</a:t>
            </a:r>
            <a:r>
              <a:rPr lang="en" altLang="zh-TW" sz="2000" dirty="0">
                <a:solidFill>
                  <a:srgbClr val="569CD6"/>
                </a:solidFill>
                <a:latin typeface="Menlo" panose="020B0609030804020204" pitchFamily="49" charset="0"/>
              </a:rPr>
              <a:t>b</a:t>
            </a:r>
            <a:r>
              <a:rPr lang="en" altLang="zh-TW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Password</a:t>
            </a:r>
            <a:r>
              <a:rPr lang="en" altLang="zh-TW" sz="20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zh-TW" sz="2000" dirty="0">
                <a:solidFill>
                  <a:srgbClr val="569CD6"/>
                </a:solidFill>
                <a:latin typeface="Menlo" panose="020B0609030804020204" pitchFamily="49" charset="0"/>
              </a:rPr>
              <a:t>b</a:t>
            </a:r>
            <a:r>
              <a:rPr lang="en" altLang="zh-TW" sz="20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zh-TW" sz="2000" dirty="0">
                <a:solidFill>
                  <a:srgbClr val="569CD6"/>
                </a:solidFill>
                <a:latin typeface="Menlo" panose="020B0609030804020204" pitchFamily="49" charset="0"/>
              </a:rPr>
              <a:t>label</a:t>
            </a:r>
            <a:r>
              <a:rPr lang="en" altLang="zh-TW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sz="2000" dirty="0">
                <a:solidFill>
                  <a:srgbClr val="808080"/>
                </a:solidFill>
                <a:latin typeface="Menlo" panose="020B0609030804020204" pitchFamily="49" charset="0"/>
              </a:rPr>
              <a:t>        &lt;</a:t>
            </a:r>
            <a:r>
              <a:rPr lang="en" altLang="zh-TW" sz="2000" dirty="0">
                <a:solidFill>
                  <a:srgbClr val="569CD6"/>
                </a:solidFill>
                <a:latin typeface="Menlo" panose="020B0609030804020204" pitchFamily="49" charset="0"/>
              </a:rPr>
              <a:t>input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dirty="0">
                <a:solidFill>
                  <a:srgbClr val="9CDCFE"/>
                </a:solidFill>
                <a:latin typeface="Menlo" panose="020B0609030804020204" pitchFamily="49" charset="0"/>
              </a:rPr>
              <a:t>type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zh-TW" sz="2000" dirty="0">
                <a:solidFill>
                  <a:srgbClr val="CE9178"/>
                </a:solidFill>
                <a:latin typeface="Menlo" panose="020B0609030804020204" pitchFamily="49" charset="0"/>
              </a:rPr>
              <a:t>"password"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zh-TW" sz="2000" dirty="0">
                <a:solidFill>
                  <a:srgbClr val="CE9178"/>
                </a:solidFill>
                <a:latin typeface="Menlo" panose="020B0609030804020204" pitchFamily="49" charset="0"/>
              </a:rPr>
              <a:t>"password"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dirty="0">
                <a:solidFill>
                  <a:srgbClr val="9CDCFE"/>
                </a:solidFill>
                <a:latin typeface="Menlo" panose="020B0609030804020204" pitchFamily="49" charset="0"/>
              </a:rPr>
              <a:t>id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zh-TW" sz="2000" dirty="0">
                <a:solidFill>
                  <a:srgbClr val="CE9178"/>
                </a:solidFill>
                <a:latin typeface="Menlo" panose="020B0609030804020204" pitchFamily="49" charset="0"/>
              </a:rPr>
              <a:t>"password"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dirty="0">
                <a:solidFill>
                  <a:srgbClr val="9CDCFE"/>
                </a:solidFill>
                <a:latin typeface="Menlo" panose="020B0609030804020204" pitchFamily="49" charset="0"/>
              </a:rPr>
              <a:t>required</a:t>
            </a:r>
            <a:r>
              <a:rPr lang="en" altLang="zh-TW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sz="2000" dirty="0">
                <a:solidFill>
                  <a:srgbClr val="808080"/>
                </a:solidFill>
                <a:latin typeface="Menlo" panose="020B0609030804020204" pitchFamily="49" charset="0"/>
              </a:rPr>
              <a:t>        &lt;</a:t>
            </a:r>
            <a:r>
              <a:rPr lang="en" altLang="zh-TW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br</a:t>
            </a:r>
            <a:r>
              <a:rPr lang="en" altLang="zh-TW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sz="2000" dirty="0">
                <a:solidFill>
                  <a:srgbClr val="808080"/>
                </a:solidFill>
                <a:latin typeface="Menlo" panose="020B0609030804020204" pitchFamily="49" charset="0"/>
              </a:rPr>
              <a:t>        &lt;</a:t>
            </a:r>
            <a:r>
              <a:rPr lang="en" altLang="zh-TW" sz="2000" dirty="0">
                <a:solidFill>
                  <a:srgbClr val="569CD6"/>
                </a:solidFill>
                <a:latin typeface="Menlo" panose="020B0609030804020204" pitchFamily="49" charset="0"/>
              </a:rPr>
              <a:t>button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dirty="0">
                <a:solidFill>
                  <a:srgbClr val="9CDCFE"/>
                </a:solidFill>
                <a:latin typeface="Menlo" panose="020B0609030804020204" pitchFamily="49" charset="0"/>
              </a:rPr>
              <a:t>type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zh-TW" sz="2000" dirty="0">
                <a:solidFill>
                  <a:srgbClr val="CE9178"/>
                </a:solidFill>
                <a:latin typeface="Menlo" panose="020B0609030804020204" pitchFamily="49" charset="0"/>
              </a:rPr>
              <a:t>"submit"</a:t>
            </a:r>
            <a:r>
              <a:rPr lang="en" altLang="zh-TW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Login</a:t>
            </a:r>
            <a:r>
              <a:rPr lang="en" altLang="zh-TW" sz="20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zh-TW" sz="2000" dirty="0">
                <a:solidFill>
                  <a:srgbClr val="569CD6"/>
                </a:solidFill>
                <a:latin typeface="Menlo" panose="020B0609030804020204" pitchFamily="49" charset="0"/>
              </a:rPr>
              <a:t>button</a:t>
            </a:r>
            <a:r>
              <a:rPr lang="en" altLang="zh-TW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sz="2000" dirty="0">
                <a:solidFill>
                  <a:srgbClr val="808080"/>
                </a:solidFill>
                <a:latin typeface="Menlo" panose="020B0609030804020204" pitchFamily="49" charset="0"/>
              </a:rPr>
              <a:t>    &lt;/</a:t>
            </a:r>
            <a:r>
              <a:rPr lang="en" altLang="zh-TW" sz="20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" altLang="zh-TW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sz="20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zh-TW" sz="2000" dirty="0">
                <a:solidFill>
                  <a:srgbClr val="569CD6"/>
                </a:solidFill>
                <a:latin typeface="Menlo" panose="020B0609030804020204" pitchFamily="49" charset="0"/>
              </a:rPr>
              <a:t>form</a:t>
            </a:r>
            <a:r>
              <a:rPr lang="en" altLang="zh-TW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1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41DA5E23-2188-304C-9AF3-A4E0A84F5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733" y="1874189"/>
            <a:ext cx="7760535" cy="310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E6AC531-5F78-4B46-8E27-28CD140A94F4}"/>
              </a:ext>
            </a:extLst>
          </p:cNvPr>
          <p:cNvSpPr/>
          <p:nvPr/>
        </p:nvSpPr>
        <p:spPr>
          <a:xfrm>
            <a:off x="319825" y="1690063"/>
            <a:ext cx="115523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func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dirty="0">
                <a:solidFill>
                  <a:srgbClr val="DCDCAA"/>
                </a:solidFill>
                <a:latin typeface="Menlo" panose="020B0609030804020204" pitchFamily="49" charset="0"/>
              </a:rPr>
              <a:t>login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(c *</a:t>
            </a:r>
            <a:r>
              <a:rPr lang="en" altLang="zh-TW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gin.Context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sz="2000" dirty="0">
                <a:solidFill>
                  <a:srgbClr val="9CDCFE"/>
                </a:solidFill>
                <a:latin typeface="Menlo" panose="020B0609030804020204" pitchFamily="49" charset="0"/>
              </a:rPr>
              <a:t>username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 := </a:t>
            </a:r>
            <a:r>
              <a:rPr lang="en" altLang="zh-TW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c.</a:t>
            </a:r>
            <a:r>
              <a:rPr lang="en" altLang="zh-TW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PostForm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2000" dirty="0">
                <a:solidFill>
                  <a:srgbClr val="CE9178"/>
                </a:solidFill>
                <a:latin typeface="Menlo" panose="020B0609030804020204" pitchFamily="49" charset="0"/>
              </a:rPr>
              <a:t>"username"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sz="2000" dirty="0">
                <a:solidFill>
                  <a:srgbClr val="9CDCFE"/>
                </a:solidFill>
                <a:latin typeface="Menlo" panose="020B0609030804020204" pitchFamily="49" charset="0"/>
              </a:rPr>
              <a:t>password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 := </a:t>
            </a:r>
            <a:r>
              <a:rPr lang="en" altLang="zh-TW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c.</a:t>
            </a:r>
            <a:r>
              <a:rPr lang="en" altLang="zh-TW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PostForm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2000" dirty="0">
                <a:solidFill>
                  <a:srgbClr val="CE9178"/>
                </a:solidFill>
                <a:latin typeface="Menlo" panose="020B0609030804020204" pitchFamily="49" charset="0"/>
              </a:rPr>
              <a:t>"password"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log.</a:t>
            </a:r>
            <a:r>
              <a:rPr lang="en" altLang="zh-TW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Println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2000" dirty="0">
                <a:solidFill>
                  <a:srgbClr val="CE9178"/>
                </a:solidFill>
                <a:latin typeface="Menlo" panose="020B0609030804020204" pitchFamily="49" charset="0"/>
              </a:rPr>
              <a:t>"username:"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, username)</a:t>
            </a:r>
          </a:p>
          <a:p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sz="2000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 username == </a:t>
            </a:r>
            <a:r>
              <a:rPr lang="en" altLang="zh-TW" sz="2000" dirty="0">
                <a:solidFill>
                  <a:srgbClr val="CE9178"/>
                </a:solidFill>
                <a:latin typeface="Menlo" panose="020B0609030804020204" pitchFamily="49" charset="0"/>
              </a:rPr>
              <a:t>"Benjamin"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 &amp;&amp; password == </a:t>
            </a:r>
            <a:r>
              <a:rPr lang="en" altLang="zh-TW" sz="2000" dirty="0">
                <a:solidFill>
                  <a:srgbClr val="CE9178"/>
                </a:solidFill>
                <a:latin typeface="Menlo" panose="020B0609030804020204" pitchFamily="49" charset="0"/>
              </a:rPr>
              <a:t>"1234"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" altLang="zh-TW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c.</a:t>
            </a:r>
            <a:r>
              <a:rPr lang="en" altLang="zh-TW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String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http.StatusOK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TW" sz="2000" dirty="0">
                <a:solidFill>
                  <a:srgbClr val="CE9178"/>
                </a:solidFill>
                <a:latin typeface="Menlo" panose="020B0609030804020204" pitchFamily="49" charset="0"/>
              </a:rPr>
              <a:t>"Hi "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+username)</a:t>
            </a:r>
          </a:p>
          <a:p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    } </a:t>
            </a:r>
            <a:r>
              <a:rPr lang="en" altLang="zh-TW" sz="2000" dirty="0">
                <a:solidFill>
                  <a:srgbClr val="C586C0"/>
                </a:solidFill>
                <a:latin typeface="Menlo" panose="020B0609030804020204" pitchFamily="49" charset="0"/>
              </a:rPr>
              <a:t>else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" altLang="zh-TW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c.</a:t>
            </a:r>
            <a:r>
              <a:rPr lang="en" altLang="zh-TW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String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http.StatusOK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TW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fmt.</a:t>
            </a:r>
            <a:r>
              <a:rPr lang="en" altLang="zh-TW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Sprintf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2000" dirty="0">
                <a:solidFill>
                  <a:srgbClr val="CE9178"/>
                </a:solidFill>
                <a:latin typeface="Menlo" panose="020B0609030804020204" pitchFamily="49" charset="0"/>
              </a:rPr>
              <a:t>"%s password error"</a:t>
            </a:r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, username))</a:t>
            </a:r>
          </a:p>
          <a:p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    }</a:t>
            </a:r>
          </a:p>
          <a:p>
            <a:r>
              <a:rPr lang="en" altLang="zh-TW" sz="20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" altLang="zh-TW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146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2E47A52E-D105-F546-86A2-C984C2BB74B8}"/>
              </a:ext>
            </a:extLst>
          </p:cNvPr>
          <p:cNvGrpSpPr/>
          <p:nvPr/>
        </p:nvGrpSpPr>
        <p:grpSpPr>
          <a:xfrm>
            <a:off x="1239566" y="2529000"/>
            <a:ext cx="9712869" cy="1800000"/>
            <a:chOff x="928034" y="2906659"/>
            <a:chExt cx="9712869" cy="1800000"/>
          </a:xfrm>
        </p:grpSpPr>
        <p:pic>
          <p:nvPicPr>
            <p:cNvPr id="5" name="圖片 4" descr="一張含有 螢幕擷取畫面 的圖片&#10;&#10;自動產生的描述">
              <a:extLst>
                <a:ext uri="{FF2B5EF4-FFF2-40B4-BE49-F238E27FC236}">
                  <a16:creationId xmlns:a16="http://schemas.microsoft.com/office/drawing/2014/main" id="{9D3BAB23-7DE1-E740-93E3-6C45DBFC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034" y="2906659"/>
              <a:ext cx="4350000" cy="1800000"/>
            </a:xfrm>
            <a:prstGeom prst="rect">
              <a:avLst/>
            </a:prstGeom>
          </p:spPr>
        </p:pic>
        <p:pic>
          <p:nvPicPr>
            <p:cNvPr id="7" name="圖片 6" descr="一張含有 螢幕擷取畫面 的圖片&#10;&#10;自動產生的描述">
              <a:extLst>
                <a:ext uri="{FF2B5EF4-FFF2-40B4-BE49-F238E27FC236}">
                  <a16:creationId xmlns:a16="http://schemas.microsoft.com/office/drawing/2014/main" id="{300D167B-3562-2740-8C1A-DD3BE7BEFC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571" b="9371"/>
            <a:stretch/>
          </p:blipFill>
          <p:spPr>
            <a:xfrm>
              <a:off x="6210300" y="2906659"/>
              <a:ext cx="4430603" cy="1800000"/>
            </a:xfrm>
            <a:prstGeom prst="rect">
              <a:avLst/>
            </a:prstGeom>
          </p:spPr>
        </p:pic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9FBFE0D1-1B45-9740-9F22-2D3E9ABBB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89980">
            <a:off x="9776925" y="22271"/>
            <a:ext cx="2351016" cy="234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4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3FA2F08-2897-40BF-A287-AF13CA55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</a:rPr>
              <a:t>Header HTML Template</a:t>
            </a:r>
            <a:endParaRPr lang="zh-TW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38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3FA2F08-2897-40BF-A287-AF13CA55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header.html.tmpl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5B48D3-F8D5-4544-8DFC-2455B47B51E5}"/>
              </a:ext>
            </a:extLst>
          </p:cNvPr>
          <p:cNvSpPr/>
          <p:nvPr/>
        </p:nvSpPr>
        <p:spPr>
          <a:xfrm>
            <a:off x="738266" y="2136339"/>
            <a:ext cx="107154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dirty="0">
                <a:solidFill>
                  <a:srgbClr val="6A9955"/>
                </a:solidFill>
                <a:latin typeface="Menlo" panose="020B0609030804020204" pitchFamily="49" charset="0"/>
              </a:rPr>
              <a:t>&lt;!--</a:t>
            </a:r>
            <a:r>
              <a:rPr lang="en" altLang="zh-TW" sz="2400" dirty="0" err="1">
                <a:solidFill>
                  <a:srgbClr val="6A9955"/>
                </a:solidFill>
                <a:latin typeface="Menlo" panose="020B0609030804020204" pitchFamily="49" charset="0"/>
              </a:rPr>
              <a:t>header.html.tmpl</a:t>
            </a:r>
            <a:r>
              <a:rPr lang="en" altLang="zh-TW" sz="2400" dirty="0">
                <a:solidFill>
                  <a:srgbClr val="6A9955"/>
                </a:solidFill>
                <a:latin typeface="Menlo" panose="020B0609030804020204" pitchFamily="49" charset="0"/>
              </a:rPr>
              <a:t>--&gt;</a:t>
            </a:r>
            <a:endParaRPr lang="en" altLang="zh-TW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zh-TW" sz="2400" dirty="0">
                <a:solidFill>
                  <a:srgbClr val="569CD6"/>
                </a:solidFill>
                <a:latin typeface="Menlo" panose="020B0609030804020204" pitchFamily="49" charset="0"/>
              </a:rPr>
              <a:t>html</a:t>
            </a:r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    &lt;</a:t>
            </a:r>
            <a:r>
              <a:rPr lang="en" altLang="zh-TW" sz="2400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        &lt;</a:t>
            </a:r>
            <a:r>
              <a:rPr lang="en" altLang="zh-TW" sz="2400" dirty="0">
                <a:solidFill>
                  <a:srgbClr val="569CD6"/>
                </a:solidFill>
                <a:latin typeface="Menlo" panose="020B0609030804020204" pitchFamily="49" charset="0"/>
              </a:rPr>
              <a:t>title</a:t>
            </a:r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Hello TECH(K)NOW Day</a:t>
            </a:r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zh-TW" sz="2400" dirty="0">
                <a:solidFill>
                  <a:srgbClr val="569CD6"/>
                </a:solidFill>
                <a:latin typeface="Menlo" panose="020B0609030804020204" pitchFamily="49" charset="0"/>
              </a:rPr>
              <a:t>title</a:t>
            </a:r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    &lt;/</a:t>
            </a:r>
            <a:r>
              <a:rPr lang="en" altLang="zh-TW" sz="2400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    &lt;</a:t>
            </a:r>
            <a:r>
              <a:rPr lang="en" altLang="zh-TW" sz="24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        &lt;</a:t>
            </a:r>
            <a:r>
              <a:rPr lang="en" altLang="zh-TW" sz="24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" altLang="zh-TW" sz="2400" dirty="0">
                <a:solidFill>
                  <a:srgbClr val="569CD6"/>
                </a:solidFill>
                <a:latin typeface="Menlo" panose="020B0609030804020204" pitchFamily="49" charset="0"/>
              </a:rPr>
              <a:t>{{</a:t>
            </a:r>
            <a:r>
              <a:rPr lang="en" altLang="zh-TW" sz="2400" dirty="0">
                <a:solidFill>
                  <a:srgbClr val="9CDCFE"/>
                </a:solidFill>
                <a:latin typeface="Menlo" panose="020B0609030804020204" pitchFamily="49" charset="0"/>
              </a:rPr>
              <a:t>.Title</a:t>
            </a:r>
            <a:r>
              <a:rPr lang="en" altLang="zh-TW" sz="2400" dirty="0">
                <a:solidFill>
                  <a:srgbClr val="569CD6"/>
                </a:solidFill>
                <a:latin typeface="Menlo" panose="020B0609030804020204" pitchFamily="49" charset="0"/>
              </a:rPr>
              <a:t>}}</a:t>
            </a:r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zh-TW" sz="24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        &lt;</a:t>
            </a:r>
            <a:r>
              <a:rPr lang="en" altLang="zh-TW" sz="2400" dirty="0" err="1">
                <a:solidFill>
                  <a:srgbClr val="569CD6"/>
                </a:solidFill>
                <a:latin typeface="Menlo" panose="020B0609030804020204" pitchFamily="49" charset="0"/>
              </a:rPr>
              <a:t>img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src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"/assets/images/</a:t>
            </a:r>
            <a:r>
              <a:rPr lang="en" altLang="zh-TW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gopher.png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2400" dirty="0">
                <a:solidFill>
                  <a:srgbClr val="9CDCFE"/>
                </a:solidFill>
                <a:latin typeface="Menlo" panose="020B0609030804020204" pitchFamily="49" charset="0"/>
              </a:rPr>
              <a:t>width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"100"</a:t>
            </a:r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74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357</Words>
  <Application>Microsoft Macintosh PowerPoint</Application>
  <PresentationFormat>寬螢幕</PresentationFormat>
  <Paragraphs>87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Menlo</vt:lpstr>
      <vt:lpstr>Satellite</vt:lpstr>
      <vt:lpstr>Office 佈景主題</vt:lpstr>
      <vt:lpstr>PowerPoint 簡報</vt:lpstr>
      <vt:lpstr>User Login</vt:lpstr>
      <vt:lpstr>PowerPoint 簡報</vt:lpstr>
      <vt:lpstr>PowerPoint 簡報</vt:lpstr>
      <vt:lpstr>PowerPoint 簡報</vt:lpstr>
      <vt:lpstr>PowerPoint 簡報</vt:lpstr>
      <vt:lpstr>PowerPoint 簡報</vt:lpstr>
      <vt:lpstr>Header HTML Template</vt:lpstr>
      <vt:lpstr>header.html.tmpl</vt:lpstr>
      <vt:lpstr>login.html.tmpl</vt:lpstr>
      <vt:lpstr>PowerPoint 簡報</vt:lpstr>
      <vt:lpstr>Cookie</vt:lpstr>
      <vt:lpstr>func (c *Context) SetCookie(name, value string, maxAge int, path, domain string, secure, httpOnly bool)</vt:lpstr>
      <vt:lpstr>PowerPoint 簡報</vt:lpstr>
      <vt:lpstr>PowerPoint 簡報</vt:lpstr>
      <vt:lpstr>Socket</vt:lpstr>
      <vt:lpstr>PowerPoint 簡報</vt:lpstr>
      <vt:lpstr>$ go get -u gopkg.in/olahol/melody.v1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秉軒 王</dc:creator>
  <cp:lastModifiedBy>秉軒 王</cp:lastModifiedBy>
  <cp:revision>62</cp:revision>
  <dcterms:created xsi:type="dcterms:W3CDTF">2019-04-15T15:45:48Z</dcterms:created>
  <dcterms:modified xsi:type="dcterms:W3CDTF">2019-04-18T16:56:03Z</dcterms:modified>
</cp:coreProperties>
</file>