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8d00626d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8d00626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8d00626d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8d00626d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751250" y="1917300"/>
            <a:ext cx="5641500" cy="13089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b="1" lang="en-GB" sz="2300"/>
              <a:t>Universal Introduction and Elimination</a:t>
            </a:r>
            <a:endParaRPr b="1" sz="2300"/>
          </a:p>
          <a:p>
            <a:pPr indent="0" lvl="0" marL="0" rtl="0" algn="ctr">
              <a:lnSpc>
                <a:spcPct val="115000"/>
              </a:lnSpc>
              <a:spcBef>
                <a:spcPts val="2400"/>
              </a:spcBef>
              <a:spcAft>
                <a:spcPts val="600"/>
              </a:spcAft>
              <a:buNone/>
            </a:pPr>
            <a:r>
              <a:rPr b="1" lang="en-GB" sz="2300"/>
              <a:t>in Software Engineering</a:t>
            </a:r>
            <a:endParaRPr/>
          </a:p>
        </p:txBody>
      </p:sp>
      <p:sp>
        <p:nvSpPr>
          <p:cNvPr id="55" name="Google Shape;55;p13"/>
          <p:cNvSpPr txBox="1"/>
          <p:nvPr>
            <p:ph type="ctrTitle"/>
          </p:nvPr>
        </p:nvSpPr>
        <p:spPr>
          <a:xfrm>
            <a:off x="2916300" y="1177800"/>
            <a:ext cx="3311400" cy="5109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2400"/>
              </a:spcBef>
              <a:spcAft>
                <a:spcPts val="600"/>
              </a:spcAft>
              <a:buNone/>
            </a:pPr>
            <a:r>
              <a:rPr b="1" lang="en-GB" sz="2300"/>
              <a:t>Samiullah | 206189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95250" y="107150"/>
            <a:ext cx="4926900" cy="49293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0"/>
              </a:spcAft>
              <a:buNone/>
            </a:pPr>
            <a:r>
              <a:rPr b="1" lang="en-GB" sz="2700">
                <a:solidFill>
                  <a:schemeClr val="dk1"/>
                </a:solidFill>
              </a:rPr>
              <a:t>Universal Introduction</a:t>
            </a:r>
            <a:endParaRPr b="1" sz="2700">
              <a:solidFill>
                <a:schemeClr val="dk1"/>
              </a:solidFill>
            </a:endParaRPr>
          </a:p>
          <a:p>
            <a:pPr indent="0" lvl="0" marL="0" rtl="0" algn="l">
              <a:spcBef>
                <a:spcPts val="1200"/>
              </a:spcBef>
              <a:spcAft>
                <a:spcPts val="0"/>
              </a:spcAft>
              <a:buNone/>
            </a:pPr>
            <a:r>
              <a:rPr lang="en-GB" sz="1491">
                <a:solidFill>
                  <a:schemeClr val="dk1"/>
                </a:solidFill>
              </a:rPr>
              <a:t>In formal methods, universal introduction is a logical rule that allows you to generalize a statement from a specific instance to all possible instances. This means that if you can prove something for one element of a set, you can prove it for all elements of the set. For example, if you can prove that a particular software module is correct for a single input value, then you can conclude that it is correct for all possible input values.</a:t>
            </a:r>
            <a:endParaRPr sz="1491">
              <a:solidFill>
                <a:schemeClr val="dk1"/>
              </a:solidFill>
            </a:endParaRPr>
          </a:p>
          <a:p>
            <a:pPr indent="0" lvl="0" marL="0" rtl="0" algn="l">
              <a:spcBef>
                <a:spcPts val="1200"/>
              </a:spcBef>
              <a:spcAft>
                <a:spcPts val="1200"/>
              </a:spcAft>
              <a:buNone/>
            </a:pPr>
            <a:r>
              <a:rPr lang="en-GB" sz="1491">
                <a:solidFill>
                  <a:schemeClr val="dk1"/>
                </a:solidFill>
              </a:rPr>
              <a:t>Universal introduction is commonly used in proofs by induction, where you start with a base case and then show that if the property holds for any given case, then it must hold for the next case. By using universal introduction, you can extend this proof to cover all possible cases.</a:t>
            </a:r>
            <a:endParaRPr sz="1491">
              <a:solidFill>
                <a:schemeClr val="dk1"/>
              </a:solidFill>
            </a:endParaRPr>
          </a:p>
        </p:txBody>
      </p:sp>
      <p:pic>
        <p:nvPicPr>
          <p:cNvPr id="61" name="Google Shape;61;p14"/>
          <p:cNvPicPr preferRelativeResize="0"/>
          <p:nvPr/>
        </p:nvPicPr>
        <p:blipFill>
          <a:blip r:embed="rId3">
            <a:alphaModFix/>
          </a:blip>
          <a:stretch>
            <a:fillRect/>
          </a:stretch>
        </p:blipFill>
        <p:spPr>
          <a:xfrm>
            <a:off x="5022175" y="469100"/>
            <a:ext cx="4005151" cy="4205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95250" y="107150"/>
            <a:ext cx="4926900" cy="49293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0"/>
              </a:spcAft>
              <a:buNone/>
            </a:pPr>
            <a:r>
              <a:rPr b="1" lang="en-GB" sz="2700">
                <a:solidFill>
                  <a:schemeClr val="dk1"/>
                </a:solidFill>
              </a:rPr>
              <a:t>Universal </a:t>
            </a:r>
            <a:r>
              <a:rPr b="1" lang="en-GB" sz="2700">
                <a:solidFill>
                  <a:schemeClr val="dk1"/>
                </a:solidFill>
              </a:rPr>
              <a:t>Elimination</a:t>
            </a:r>
            <a:endParaRPr b="1" sz="2700">
              <a:solidFill>
                <a:schemeClr val="dk1"/>
              </a:solidFill>
            </a:endParaRPr>
          </a:p>
          <a:p>
            <a:pPr indent="0" lvl="0" marL="0" rtl="0" algn="l">
              <a:spcBef>
                <a:spcPts val="1200"/>
              </a:spcBef>
              <a:spcAft>
                <a:spcPts val="0"/>
              </a:spcAft>
              <a:buNone/>
            </a:pPr>
            <a:r>
              <a:rPr lang="en-GB" sz="1491">
                <a:solidFill>
                  <a:schemeClr val="dk1"/>
                </a:solidFill>
              </a:rPr>
              <a:t>In formal logic, universal elimination is the process of deriving a conclusion from a universal statement. It allows us to infer that a specific instance of a universal statement is true. For example, if we know that 'all dogs are mammals,' we can conclude that 'this dog is a mammal.' This inference is valid because the specific instance is included in the universal statement.</a:t>
            </a:r>
            <a:endParaRPr sz="1491">
              <a:solidFill>
                <a:schemeClr val="dk1"/>
              </a:solidFill>
            </a:endParaRPr>
          </a:p>
          <a:p>
            <a:pPr indent="0" lvl="0" marL="0" rtl="0" algn="l">
              <a:spcBef>
                <a:spcPts val="1200"/>
              </a:spcBef>
              <a:spcAft>
                <a:spcPts val="1200"/>
              </a:spcAft>
              <a:buNone/>
            </a:pPr>
            <a:r>
              <a:rPr lang="en-GB" sz="1491">
                <a:solidFill>
                  <a:schemeClr val="dk1"/>
                </a:solidFill>
              </a:rPr>
              <a:t>Universal elimination is an important tool in formal methods because it allows us to reason about complex systems by breaking them down into simpler parts. By using universal statements to describe these parts, we can derive conclusions about the system as a whole. This approach is particularly useful in software engineering, where complex systems must be analyzed and verified for correctness.</a:t>
            </a:r>
            <a:endParaRPr sz="1491">
              <a:solidFill>
                <a:schemeClr val="dk1"/>
              </a:solidFill>
            </a:endParaRPr>
          </a:p>
        </p:txBody>
      </p:sp>
      <p:pic>
        <p:nvPicPr>
          <p:cNvPr id="67" name="Google Shape;67;p15"/>
          <p:cNvPicPr preferRelativeResize="0"/>
          <p:nvPr/>
        </p:nvPicPr>
        <p:blipFill rotWithShape="1">
          <a:blip r:embed="rId3">
            <a:alphaModFix/>
          </a:blip>
          <a:srcRect b="0" l="2380" r="2380" t="0"/>
          <a:stretch/>
        </p:blipFill>
        <p:spPr>
          <a:xfrm>
            <a:off x="5022150" y="469100"/>
            <a:ext cx="4005151" cy="4205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