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351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260" r:id="rId15"/>
    <p:sldId id="295" r:id="rId16"/>
    <p:sldId id="263" r:id="rId17"/>
    <p:sldId id="264" r:id="rId18"/>
    <p:sldId id="294" r:id="rId19"/>
    <p:sldId id="296" r:id="rId20"/>
  </p:sldIdLst>
  <p:sldSz cx="9144000" cy="6858000" type="screen4x3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339933"/>
    <a:srgbClr val="6600CC"/>
    <a:srgbClr val="FF0000"/>
    <a:srgbClr val="006600"/>
    <a:srgbClr val="003399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4" autoAdjust="0"/>
    <p:restoredTop sz="94640" autoAdjust="0"/>
  </p:normalViewPr>
  <p:slideViewPr>
    <p:cSldViewPr>
      <p:cViewPr varScale="1">
        <p:scale>
          <a:sx n="45" d="100"/>
          <a:sy n="45" d="100"/>
        </p:scale>
        <p:origin x="696" y="29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000%20PENATAAN%20KAWASAN%20BARU\TA%202019\2019\PKTR%20Gunung%20Agung\Data\Data%20Jumlah%20KK%20Tahun%202018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ATR\2019\PKTR%20Gunung%20Agung\Arif\07_Matriks%20Delineasi%20ZRB%20dengan%20Amlapura%20dan%20permukim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Jumlah</a:t>
            </a:r>
            <a:r>
              <a:rPr lang="en-US" baseline="0"/>
              <a:t> Penduduk dan KK Per Desa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985921280387899"/>
          <c:y val="0.17509980039920159"/>
          <c:w val="0.87057131557185508"/>
          <c:h val="0.5823600829836390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'Sheet1 (2)'!$H$19</c:f>
              <c:strCache>
                <c:ptCount val="1"/>
                <c:pt idx="0">
                  <c:v>Jumlah Penduduk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'Sheet1 (2)'!$G$20:$G$27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'Sheet1 (2)'!$H$20:$H$27</c:f>
              <c:numCache>
                <c:formatCode>_(* #,##0_);_(* \(#,##0\);_(* "-"??_);_(@_)</c:formatCode>
                <c:ptCount val="8"/>
                <c:pt idx="0">
                  <c:v>84464</c:v>
                </c:pt>
                <c:pt idx="1">
                  <c:v>57127</c:v>
                </c:pt>
                <c:pt idx="2">
                  <c:v>101807</c:v>
                </c:pt>
                <c:pt idx="3">
                  <c:v>84208</c:v>
                </c:pt>
                <c:pt idx="4">
                  <c:v>56934</c:v>
                </c:pt>
                <c:pt idx="5">
                  <c:v>42080</c:v>
                </c:pt>
                <c:pt idx="6">
                  <c:v>45885</c:v>
                </c:pt>
                <c:pt idx="7">
                  <c:v>38514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3-4F19-BF89-7A6B9E5400BF}"/>
            </c:ext>
          </c:extLst>
        </c:ser>
        <c:ser>
          <c:idx val="1"/>
          <c:order val="1"/>
          <c:tx>
            <c:strRef>
              <c:f>'Sheet1 (2)'!$I$19</c:f>
              <c:strCache>
                <c:ptCount val="1"/>
                <c:pt idx="0">
                  <c:v>Jumlah KK Per Desa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'Sheet1 (2)'!$G$20:$G$27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'Sheet1 (2)'!$I$20:$I$27</c:f>
              <c:numCache>
                <c:formatCode>_(* #,##0_);_(* \(#,##0\);_(* "-"??_);_(@_)</c:formatCode>
                <c:ptCount val="8"/>
                <c:pt idx="0">
                  <c:v>23948</c:v>
                </c:pt>
                <c:pt idx="1">
                  <c:v>16440</c:v>
                </c:pt>
                <c:pt idx="2">
                  <c:v>29768</c:v>
                </c:pt>
                <c:pt idx="3">
                  <c:v>22301</c:v>
                </c:pt>
                <c:pt idx="4">
                  <c:v>15093</c:v>
                </c:pt>
                <c:pt idx="5">
                  <c:v>11730</c:v>
                </c:pt>
                <c:pt idx="6">
                  <c:v>13390</c:v>
                </c:pt>
                <c:pt idx="7">
                  <c:v>10787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3-4F19-BF89-7A6B9E540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7037056"/>
        <c:axId val="39703616"/>
        <c:axId val="0"/>
      </c:bar3DChart>
      <c:catAx>
        <c:axId val="7703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03616"/>
        <c:crosses val="autoZero"/>
        <c:auto val="1"/>
        <c:lblAlgn val="ctr"/>
        <c:lblOffset val="100"/>
        <c:noMultiLvlLbl val="0"/>
      </c:catAx>
      <c:valAx>
        <c:axId val="39703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3705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Zona Awas Gunungapi</a:t>
            </a:r>
            <a:r>
              <a:rPr lang="en-US" baseline="0"/>
              <a:t> Agung</a:t>
            </a:r>
            <a:endParaRPr lang="en-US"/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D56-4D7C-83DD-E8B93FD09C8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D56-4D7C-83DD-E8B93FD09C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D56-4D7C-83DD-E8B93FD09C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D56-4D7C-83DD-E8B93FD09C8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D56-4D7C-83DD-E8B93FD09C8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D56-4D7C-83DD-E8B93FD09C8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CD56-4D7C-83DD-E8B93FD09C8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CD56-4D7C-83DD-E8B93FD09C80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D56-4D7C-83DD-E8B93FD09C80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D56-4D7C-83DD-E8B93FD09C80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CD56-4D7C-83DD-E8B93FD09C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'Zona Awas'!$B$3:$B$10</c:f>
              <c:strCache>
                <c:ptCount val="8"/>
                <c:pt idx="0">
                  <c:v>Abang</c:v>
                </c:pt>
                <c:pt idx="1">
                  <c:v>Bebandem</c:v>
                </c:pt>
                <c:pt idx="2">
                  <c:v>Karangasem</c:v>
                </c:pt>
                <c:pt idx="3">
                  <c:v>Kubu</c:v>
                </c:pt>
                <c:pt idx="4">
                  <c:v>Manggis</c:v>
                </c:pt>
                <c:pt idx="5">
                  <c:v>Rendang</c:v>
                </c:pt>
                <c:pt idx="6">
                  <c:v>Selat</c:v>
                </c:pt>
                <c:pt idx="7">
                  <c:v>Sidemen</c:v>
                </c:pt>
              </c:strCache>
            </c:strRef>
          </c:cat>
          <c:val>
            <c:numRef>
              <c:f>'Zona Awas'!$C$3:$C$10</c:f>
              <c:numCache>
                <c:formatCode>General</c:formatCode>
                <c:ptCount val="8"/>
                <c:pt idx="0">
                  <c:v>12591.3</c:v>
                </c:pt>
                <c:pt idx="1">
                  <c:v>5247.13</c:v>
                </c:pt>
                <c:pt idx="2">
                  <c:v>0</c:v>
                </c:pt>
                <c:pt idx="3">
                  <c:v>10917.79</c:v>
                </c:pt>
                <c:pt idx="4">
                  <c:v>0</c:v>
                </c:pt>
                <c:pt idx="5">
                  <c:v>4536.7299999999996</c:v>
                </c:pt>
                <c:pt idx="6">
                  <c:v>3978.9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CD56-4D7C-83DD-E8B93FD09C8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872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4872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D030A93A-99B9-4C78-A132-5AC3B974E0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698500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4363"/>
            <a:ext cx="5486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-ID" noProof="0"/>
              <a:t>Click to edit Master text styles</a:t>
            </a:r>
          </a:p>
          <a:p>
            <a:pPr lvl="1"/>
            <a:r>
              <a:rPr lang="id-ID" noProof="0"/>
              <a:t>Second level</a:t>
            </a:r>
          </a:p>
          <a:p>
            <a:pPr lvl="2"/>
            <a:r>
              <a:rPr lang="id-ID" noProof="0"/>
              <a:t>Third level</a:t>
            </a:r>
          </a:p>
          <a:p>
            <a:pPr lvl="3"/>
            <a:r>
              <a:rPr lang="id-ID" noProof="0"/>
              <a:t>Fourth level</a:t>
            </a:r>
          </a:p>
          <a:p>
            <a:pPr lvl="4"/>
            <a:r>
              <a:rPr lang="id-ID" noProof="0"/>
              <a:t>Fifth level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47138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7B0C8681-92C1-4DB4-9212-BA6B9559A752}" type="slidenum">
              <a:rPr lang="id-ID"/>
              <a:pPr>
                <a:defRPr/>
              </a:pPr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A19087-4708-4DD7-89A3-139AF6C92461}" type="slidenum">
              <a:rPr lang="id-ID" smtClean="0">
                <a:latin typeface="Times New Roman" pitchFamily="18" charset="0"/>
              </a:rPr>
              <a:pPr/>
              <a:t>14</a:t>
            </a:fld>
            <a:endParaRPr lang="id-ID">
              <a:latin typeface="Times New Roman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CEC508-6F37-4CF8-AFA8-36D919F0400B}" type="slidenum">
              <a:rPr lang="id-ID" smtClean="0">
                <a:latin typeface="Times New Roman" pitchFamily="18" charset="0"/>
              </a:rPr>
              <a:pPr/>
              <a:t>16</a:t>
            </a:fld>
            <a:endParaRPr lang="id-ID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0ADC8-DD72-43CE-AC7B-4C8CC3A26E5A}" type="slidenum">
              <a:rPr lang="id-ID" smtClean="0">
                <a:latin typeface="Times New Roman" pitchFamily="18" charset="0"/>
              </a:rPr>
              <a:pPr/>
              <a:t>17</a:t>
            </a:fld>
            <a:endParaRPr lang="id-ID">
              <a:latin typeface="Times New Roman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d-ID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80F14-74C7-4702-8EC0-406B348AC3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4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8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41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995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1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6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7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42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C43914-EFEF-4D2C-8EB8-9AB970EDFD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9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D6530-B31F-4B7B-B8E7-33E75E6894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9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E5D3E4-B55D-45CA-93AC-D89D0684B9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2E4F6C-5E3F-4BED-9648-47CAF7EAAC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0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1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B286E-2066-49B4-9613-2E33FBCF50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9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BACA3D-55C6-4054-B69E-1EE8B6D75A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2BEF-0719-71F3-EEB6-90BEC7D16F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PENYAJIAN DATA DAN JENIS PENELITIAN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5C318-0F11-81F1-1773-09B84E054A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124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2672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Statistik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Diagram </a:t>
            </a:r>
            <a:r>
              <a:rPr lang="en-US" sz="2400" dirty="0" err="1"/>
              <a:t>lingkaran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/>
              <a:t>Diagram </a:t>
            </a:r>
            <a:r>
              <a:rPr lang="en-US" sz="2400" dirty="0" err="1"/>
              <a:t>berbentuk</a:t>
            </a:r>
            <a:r>
              <a:rPr lang="en-US" sz="2400" dirty="0"/>
              <a:t> </a:t>
            </a:r>
            <a:r>
              <a:rPr lang="en-US" sz="2400" dirty="0" err="1"/>
              <a:t>lingkaran</a:t>
            </a:r>
            <a:r>
              <a:rPr lang="en-US" sz="2400" dirty="0"/>
              <a:t>  yang </a:t>
            </a:r>
            <a:r>
              <a:rPr lang="en-US" sz="2400" dirty="0" err="1">
                <a:solidFill>
                  <a:srgbClr val="FF0000"/>
                </a:solidFill>
              </a:rPr>
              <a:t>terbagi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dalam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beberapa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bagian</a:t>
            </a:r>
            <a:r>
              <a:rPr lang="en-US" sz="2400" dirty="0"/>
              <a:t> dan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mengandung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masing-masing </a:t>
            </a:r>
            <a:r>
              <a:rPr lang="en-US" sz="2400" dirty="0" err="1"/>
              <a:t>klasifikasi</a:t>
            </a:r>
            <a:r>
              <a:rPr lang="en-US" sz="2400" dirty="0"/>
              <a:t> 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4267200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50300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Penyajian Data Statistik</a:t>
            </a:r>
          </a:p>
          <a:p>
            <a:pPr marL="0" indent="0">
              <a:buNone/>
            </a:pPr>
            <a:r>
              <a:rPr lang="en-US" sz="2400"/>
              <a:t>Dalam bentuk diagram, antara lain: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400"/>
              <a:t>Diagram titik</a:t>
            </a:r>
          </a:p>
          <a:p>
            <a:pPr marL="463550" indent="0">
              <a:buNone/>
            </a:pPr>
            <a:r>
              <a:rPr lang="en-US" sz="2400"/>
              <a:t>Diagram yang terdiri atas 2 variabel, diagramnya dapat dibuat dalam sistem sumbu koordinatdan gambarnya akan merupakan kumpulan titik-titik yang terpencar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6101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744" y="3962400"/>
            <a:ext cx="2608612" cy="231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835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Hasil gambar untuk simbol dan pe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92" y="3554681"/>
            <a:ext cx="3883484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219542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Spasial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sz="2400" dirty="0" err="1"/>
              <a:t>Penyajian</a:t>
            </a:r>
            <a:r>
              <a:rPr lang="en-US" sz="2400" dirty="0"/>
              <a:t> data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model </a:t>
            </a:r>
            <a:r>
              <a:rPr lang="en-US" sz="2400" dirty="0" err="1"/>
              <a:t>spasial</a:t>
            </a:r>
            <a:r>
              <a:rPr lang="en-US" sz="2400" dirty="0"/>
              <a:t>/</a:t>
            </a:r>
            <a:r>
              <a:rPr lang="en-US" sz="2400" dirty="0" err="1"/>
              <a:t>peta</a:t>
            </a:r>
            <a:r>
              <a:rPr lang="en-US" sz="2400" dirty="0"/>
              <a:t> UNTUK MENDAPATKAN GAMBARAN DALAM </a:t>
            </a:r>
            <a:r>
              <a:rPr lang="en-US" sz="2400" dirty="0">
                <a:solidFill>
                  <a:srgbClr val="FF0000"/>
                </a:solidFill>
              </a:rPr>
              <a:t>POSISI LOKASI RIL</a:t>
            </a:r>
          </a:p>
          <a:p>
            <a:r>
              <a:rPr lang="en-US" sz="2400" dirty="0"/>
              <a:t>Peta </a:t>
            </a:r>
            <a:r>
              <a:rPr lang="en-US" sz="2400" dirty="0" err="1"/>
              <a:t>sebagai</a:t>
            </a:r>
            <a:r>
              <a:rPr lang="en-US" sz="2400" dirty="0"/>
              <a:t> output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proses </a:t>
            </a:r>
            <a:r>
              <a:rPr lang="en-US" sz="2400" dirty="0" err="1"/>
              <a:t>kartografi</a:t>
            </a:r>
            <a:endParaRPr lang="en-US" sz="2400" dirty="0"/>
          </a:p>
          <a:p>
            <a:r>
              <a:rPr lang="en-US" sz="2400" dirty="0" err="1"/>
              <a:t>Penyajian</a:t>
            </a:r>
            <a:r>
              <a:rPr lang="en-US" sz="2400" dirty="0"/>
              <a:t> data </a:t>
            </a:r>
            <a:r>
              <a:rPr lang="en-US" sz="2400" dirty="0" err="1"/>
              <a:t>peta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simbol</a:t>
            </a:r>
            <a:r>
              <a:rPr lang="en-US" sz="2400" dirty="0"/>
              <a:t>, garis, dan </a:t>
            </a:r>
            <a:r>
              <a:rPr lang="en-US" sz="2400" dirty="0" err="1"/>
              <a:t>pewarnaan</a:t>
            </a:r>
            <a:r>
              <a:rPr lang="en-US" sz="2400" dirty="0"/>
              <a:t> yang </a:t>
            </a:r>
            <a:r>
              <a:rPr lang="en-US" sz="2400" dirty="0" err="1"/>
              <a:t>dijelaskan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legenda</a:t>
            </a:r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41" y="762000"/>
            <a:ext cx="4906645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343400" y="838200"/>
            <a:ext cx="1693092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Peta dengan Layout Resmi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701" y="3554681"/>
            <a:ext cx="1468672" cy="2616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Peta dengan Infografis</a:t>
            </a:r>
          </a:p>
        </p:txBody>
      </p:sp>
    </p:spTree>
    <p:extLst>
      <p:ext uri="{BB962C8B-B14F-4D97-AF65-F5344CB8AC3E}">
        <p14:creationId xmlns:p14="http://schemas.microsoft.com/office/powerpoint/2010/main" val="324943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4">
                    <a:lumMod val="50000"/>
                  </a:schemeClr>
                </a:solidFill>
              </a:rPr>
              <a:t>Penggabungan Penyajian Data dengan 2 bentuk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4" y="2155790"/>
            <a:ext cx="5457280" cy="386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53" y="2093235"/>
            <a:ext cx="2971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6019800"/>
            <a:ext cx="2665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Contoh: Peta dan diagram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6019800"/>
            <a:ext cx="2540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tx2">
                    <a:lumMod val="50000"/>
                  </a:schemeClr>
                </a:solidFill>
              </a:rPr>
              <a:t>Contoh: Peta dan Simbol</a:t>
            </a:r>
          </a:p>
        </p:txBody>
      </p:sp>
    </p:spTree>
    <p:extLst>
      <p:ext uri="{BB962C8B-B14F-4D97-AF65-F5344CB8AC3E}">
        <p14:creationId xmlns:p14="http://schemas.microsoft.com/office/powerpoint/2010/main" val="468964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553200" y="228600"/>
            <a:ext cx="2428875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5. Pengolahan Data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77862" y="1447800"/>
            <a:ext cx="77882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b="1" dirty="0">
                <a:solidFill>
                  <a:srgbClr val="FF3300"/>
                </a:solidFill>
              </a:rPr>
              <a:t>PROSEDUR PENGOLAHAN DATA :</a:t>
            </a:r>
          </a:p>
          <a:p>
            <a:pPr marL="914400" lvl="1" indent="-457200"/>
            <a:endParaRPr lang="en-US" dirty="0"/>
          </a:p>
          <a:p>
            <a:r>
              <a:rPr lang="en-US" b="1" dirty="0">
                <a:solidFill>
                  <a:srgbClr val="663300"/>
                </a:solidFill>
              </a:rPr>
              <a:t>JUMLAH VARIABEL</a:t>
            </a:r>
            <a:r>
              <a:rPr lang="en-US" dirty="0"/>
              <a:t> </a:t>
            </a:r>
            <a:r>
              <a:rPr lang="en-US" dirty="0">
                <a:solidFill>
                  <a:srgbClr val="996600"/>
                </a:solidFill>
              </a:rPr>
              <a:t>: </a:t>
            </a:r>
            <a:r>
              <a:rPr lang="en-US" dirty="0" err="1">
                <a:solidFill>
                  <a:srgbClr val="996600"/>
                </a:solidFill>
              </a:rPr>
              <a:t>berdasarkan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jumlah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dibagi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menjadi</a:t>
            </a:r>
            <a:endParaRPr lang="en-US" dirty="0">
              <a:solidFill>
                <a:srgbClr val="996600"/>
              </a:solidFill>
            </a:endParaRPr>
          </a:p>
          <a:p>
            <a:pPr marL="457200" indent="-457200"/>
            <a:endParaRPr lang="en-US" dirty="0"/>
          </a:p>
          <a:p>
            <a:pPr marL="914400" lvl="1" indent="-457200">
              <a:buFontTx/>
              <a:buChar char="•"/>
            </a:pPr>
            <a:r>
              <a:rPr lang="en-US" dirty="0" err="1">
                <a:solidFill>
                  <a:srgbClr val="663300"/>
                </a:solidFill>
              </a:rPr>
              <a:t>Analisis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en-US" b="1" dirty="0">
                <a:solidFill>
                  <a:srgbClr val="663300"/>
                </a:solidFill>
              </a:rPr>
              <a:t>UNIVARIAT</a:t>
            </a:r>
            <a:r>
              <a:rPr lang="en-US" dirty="0"/>
              <a:t> </a:t>
            </a:r>
            <a:r>
              <a:rPr lang="en-US" dirty="0">
                <a:solidFill>
                  <a:srgbClr val="996600"/>
                </a:solidFill>
              </a:rPr>
              <a:t>: </a:t>
            </a:r>
            <a:r>
              <a:rPr lang="en-US" dirty="0" err="1">
                <a:solidFill>
                  <a:srgbClr val="996600"/>
                </a:solidFill>
              </a:rPr>
              <a:t>hanya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ada</a:t>
            </a:r>
            <a:r>
              <a:rPr lang="en-US" dirty="0">
                <a:solidFill>
                  <a:srgbClr val="996600"/>
                </a:solidFill>
              </a:rPr>
              <a:t> 1 </a:t>
            </a:r>
            <a:r>
              <a:rPr lang="en-US" dirty="0" err="1">
                <a:solidFill>
                  <a:srgbClr val="996600"/>
                </a:solidFill>
              </a:rPr>
              <a:t>pengukuran</a:t>
            </a:r>
            <a:r>
              <a:rPr lang="en-US" dirty="0">
                <a:solidFill>
                  <a:srgbClr val="996600"/>
                </a:solidFill>
              </a:rPr>
              <a:t> (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) untuk n </a:t>
            </a:r>
            <a:r>
              <a:rPr lang="en-US" dirty="0" err="1">
                <a:solidFill>
                  <a:srgbClr val="996600"/>
                </a:solidFill>
              </a:rPr>
              <a:t>sampel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atau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beberapa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tetapi</a:t>
            </a:r>
            <a:r>
              <a:rPr lang="en-US" dirty="0">
                <a:solidFill>
                  <a:srgbClr val="996600"/>
                </a:solidFill>
              </a:rPr>
              <a:t> masing-masing 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dianalisis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sendiri-sendiri</a:t>
            </a:r>
            <a:r>
              <a:rPr lang="en-US" dirty="0">
                <a:solidFill>
                  <a:srgbClr val="996600"/>
                </a:solidFill>
              </a:rPr>
              <a:t>..</a:t>
            </a:r>
          </a:p>
          <a:p>
            <a:pPr marL="914400" lvl="1" indent="-457200">
              <a:buFontTx/>
              <a:buChar char="•"/>
            </a:pPr>
            <a:r>
              <a:rPr lang="en-US" dirty="0" err="1">
                <a:solidFill>
                  <a:srgbClr val="996600"/>
                </a:solidFill>
              </a:rPr>
              <a:t>Analisis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b="1" dirty="0">
                <a:solidFill>
                  <a:srgbClr val="996600"/>
                </a:solidFill>
              </a:rPr>
              <a:t>BIVARIAT</a:t>
            </a:r>
            <a:r>
              <a:rPr lang="en-US" dirty="0">
                <a:solidFill>
                  <a:srgbClr val="996600"/>
                </a:solidFill>
              </a:rPr>
              <a:t> </a:t>
            </a:r>
          </a:p>
          <a:p>
            <a:pPr marL="914400" lvl="1" indent="-457200"/>
            <a:r>
              <a:rPr lang="en-US" dirty="0">
                <a:solidFill>
                  <a:srgbClr val="996600"/>
                </a:solidFill>
              </a:rPr>
              <a:t>	</a:t>
            </a:r>
            <a:r>
              <a:rPr lang="en-US" dirty="0" err="1">
                <a:solidFill>
                  <a:srgbClr val="996600"/>
                </a:solidFill>
              </a:rPr>
              <a:t>Contoh</a:t>
            </a:r>
            <a:r>
              <a:rPr lang="en-US" dirty="0">
                <a:solidFill>
                  <a:srgbClr val="996600"/>
                </a:solidFill>
              </a:rPr>
              <a:t> : </a:t>
            </a:r>
            <a:r>
              <a:rPr lang="en-US" dirty="0" err="1">
                <a:solidFill>
                  <a:srgbClr val="996600"/>
                </a:solidFill>
              </a:rPr>
              <a:t>korelasi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motivasi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dengan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pencapaian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akademik</a:t>
            </a:r>
            <a:endParaRPr lang="en-US" dirty="0">
              <a:solidFill>
                <a:srgbClr val="996600"/>
              </a:solidFill>
            </a:endParaRPr>
          </a:p>
          <a:p>
            <a:pPr marL="914400" lvl="1" indent="-457200">
              <a:buFontTx/>
              <a:buChar char="•"/>
            </a:pPr>
            <a:r>
              <a:rPr lang="en-US" dirty="0" err="1">
                <a:solidFill>
                  <a:srgbClr val="663300"/>
                </a:solidFill>
              </a:rPr>
              <a:t>Analisis</a:t>
            </a:r>
            <a:r>
              <a:rPr lang="en-US" dirty="0">
                <a:solidFill>
                  <a:srgbClr val="663300"/>
                </a:solidFill>
              </a:rPr>
              <a:t> </a:t>
            </a:r>
            <a:r>
              <a:rPr lang="en-US" b="1" dirty="0">
                <a:solidFill>
                  <a:srgbClr val="663300"/>
                </a:solidFill>
              </a:rPr>
              <a:t>MULTIVARIAT</a:t>
            </a:r>
            <a:r>
              <a:rPr lang="en-US" dirty="0"/>
              <a:t> </a:t>
            </a:r>
            <a:r>
              <a:rPr lang="en-US" dirty="0">
                <a:solidFill>
                  <a:srgbClr val="996600"/>
                </a:solidFill>
              </a:rPr>
              <a:t>: </a:t>
            </a:r>
            <a:r>
              <a:rPr lang="en-US" dirty="0" err="1">
                <a:solidFill>
                  <a:srgbClr val="996600"/>
                </a:solidFill>
              </a:rPr>
              <a:t>dua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atau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lebih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pengukuran</a:t>
            </a:r>
            <a:r>
              <a:rPr lang="en-US" dirty="0">
                <a:solidFill>
                  <a:srgbClr val="996600"/>
                </a:solidFill>
              </a:rPr>
              <a:t> (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) untuk n </a:t>
            </a:r>
            <a:r>
              <a:rPr lang="en-US" dirty="0" err="1">
                <a:solidFill>
                  <a:srgbClr val="996600"/>
                </a:solidFill>
              </a:rPr>
              <a:t>sampel</a:t>
            </a:r>
            <a:r>
              <a:rPr lang="en-US" dirty="0">
                <a:solidFill>
                  <a:srgbClr val="996600"/>
                </a:solidFill>
              </a:rPr>
              <a:t> di mana </a:t>
            </a:r>
            <a:r>
              <a:rPr lang="en-US" dirty="0" err="1">
                <a:solidFill>
                  <a:srgbClr val="996600"/>
                </a:solidFill>
              </a:rPr>
              <a:t>analisis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antar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variabel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dilakukan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bersamaan</a:t>
            </a:r>
            <a:r>
              <a:rPr lang="en-US" dirty="0">
                <a:solidFill>
                  <a:srgbClr val="996600"/>
                </a:solidFill>
              </a:rPr>
              <a:t>. </a:t>
            </a:r>
            <a:r>
              <a:rPr lang="en-US" dirty="0" err="1">
                <a:solidFill>
                  <a:srgbClr val="996600"/>
                </a:solidFill>
              </a:rPr>
              <a:t>Contoh</a:t>
            </a:r>
            <a:r>
              <a:rPr lang="en-US" dirty="0">
                <a:solidFill>
                  <a:srgbClr val="996600"/>
                </a:solidFill>
              </a:rPr>
              <a:t> : </a:t>
            </a:r>
            <a:r>
              <a:rPr lang="en-US" dirty="0" err="1">
                <a:solidFill>
                  <a:srgbClr val="996600"/>
                </a:solidFill>
              </a:rPr>
              <a:t>pengaruh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motivasi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terhadap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pencapaian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akademik</a:t>
            </a:r>
            <a:r>
              <a:rPr lang="en-US" dirty="0">
                <a:solidFill>
                  <a:srgbClr val="996600"/>
                </a:solidFill>
              </a:rPr>
              <a:t> yang </a:t>
            </a:r>
            <a:r>
              <a:rPr lang="en-US" dirty="0" err="1">
                <a:solidFill>
                  <a:srgbClr val="996600"/>
                </a:solidFill>
              </a:rPr>
              <a:t>dipengaruhi</a:t>
            </a:r>
            <a:r>
              <a:rPr lang="en-US" dirty="0">
                <a:solidFill>
                  <a:srgbClr val="996600"/>
                </a:solidFill>
              </a:rPr>
              <a:t> oleh </a:t>
            </a:r>
            <a:r>
              <a:rPr lang="en-US" dirty="0" err="1">
                <a:solidFill>
                  <a:srgbClr val="996600"/>
                </a:solidFill>
              </a:rPr>
              <a:t>faktor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latar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belakang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pendidikan</a:t>
            </a:r>
            <a:r>
              <a:rPr lang="en-US" dirty="0">
                <a:solidFill>
                  <a:srgbClr val="996600"/>
                </a:solidFill>
              </a:rPr>
              <a:t> orang </a:t>
            </a:r>
            <a:r>
              <a:rPr lang="en-US" dirty="0" err="1">
                <a:solidFill>
                  <a:srgbClr val="996600"/>
                </a:solidFill>
              </a:rPr>
              <a:t>tua</a:t>
            </a:r>
            <a:r>
              <a:rPr lang="en-US" dirty="0">
                <a:solidFill>
                  <a:srgbClr val="996600"/>
                </a:solidFill>
              </a:rPr>
              <a:t>, </a:t>
            </a:r>
            <a:r>
              <a:rPr lang="en-US" dirty="0" err="1">
                <a:solidFill>
                  <a:srgbClr val="996600"/>
                </a:solidFill>
              </a:rPr>
              <a:t>faktor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sosial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ekonomi</a:t>
            </a:r>
            <a:r>
              <a:rPr lang="en-US" dirty="0">
                <a:solidFill>
                  <a:srgbClr val="996600"/>
                </a:solidFill>
              </a:rPr>
              <a:t>, </a:t>
            </a:r>
            <a:r>
              <a:rPr lang="en-US" dirty="0" err="1">
                <a:solidFill>
                  <a:srgbClr val="996600"/>
                </a:solidFill>
              </a:rPr>
              <a:t>faktor</a:t>
            </a:r>
            <a:r>
              <a:rPr lang="en-US" dirty="0">
                <a:solidFill>
                  <a:srgbClr val="996600"/>
                </a:solidFill>
              </a:rPr>
              <a:t> </a:t>
            </a:r>
            <a:r>
              <a:rPr lang="en-US" dirty="0" err="1">
                <a:solidFill>
                  <a:srgbClr val="996600"/>
                </a:solidFill>
              </a:rPr>
              <a:t>sekolah</a:t>
            </a:r>
            <a:r>
              <a:rPr lang="en-US" dirty="0">
                <a:solidFill>
                  <a:srgbClr val="996600"/>
                </a:solidFill>
              </a:rPr>
              <a:t>.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2D27-EF90-4C4E-8E9E-4D0FAD62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MISLEADING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92C60-065B-442F-B3FA-2E4A28E2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112" y="2640806"/>
            <a:ext cx="6581775" cy="2876550"/>
          </a:xfrm>
        </p:spPr>
      </p:pic>
    </p:spTree>
    <p:extLst>
      <p:ext uri="{BB962C8B-B14F-4D97-AF65-F5344CB8AC3E}">
        <p14:creationId xmlns:p14="http://schemas.microsoft.com/office/powerpoint/2010/main" val="1899568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7097713" y="228600"/>
            <a:ext cx="1735137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11. Frekuensi</a:t>
            </a:r>
          </a:p>
        </p:txBody>
      </p:sp>
      <p:sp>
        <p:nvSpPr>
          <p:cNvPr id="17411" name="Text Box 6"/>
          <p:cNvSpPr txBox="1">
            <a:spLocks noChangeArrowheads="1"/>
          </p:cNvSpPr>
          <p:nvPr/>
        </p:nvSpPr>
        <p:spPr bwMode="auto">
          <a:xfrm>
            <a:off x="685800" y="949325"/>
            <a:ext cx="5943600" cy="3460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FREKUENSI</a:t>
            </a:r>
            <a:r>
              <a:rPr lang="en-US">
                <a:solidFill>
                  <a:schemeClr val="accent2"/>
                </a:solidFill>
              </a:rPr>
              <a:t> : banyaknya data untuk satu kelompok/klasifikasi</a:t>
            </a:r>
          </a:p>
        </p:txBody>
      </p:sp>
      <p:graphicFrame>
        <p:nvGraphicFramePr>
          <p:cNvPr id="13554" name="Group 242"/>
          <p:cNvGraphicFramePr>
            <a:graphicFrameLocks noGrp="1"/>
          </p:cNvGraphicFramePr>
          <p:nvPr/>
        </p:nvGraphicFramePr>
        <p:xfrm>
          <a:off x="762000" y="1524000"/>
          <a:ext cx="2743200" cy="25908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ke-1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ke-2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ke-3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ke-i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ke-k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438" name="Text Box 43"/>
          <p:cNvSpPr txBox="1">
            <a:spLocks noChangeArrowheads="1"/>
          </p:cNvSpPr>
          <p:nvPr/>
        </p:nvSpPr>
        <p:spPr bwMode="auto">
          <a:xfrm>
            <a:off x="2362200" y="3352800"/>
            <a:ext cx="9906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solidFill>
                  <a:srgbClr val="333399"/>
                </a:solidFill>
              </a:rPr>
              <a:t>       k</a:t>
            </a:r>
          </a:p>
          <a:p>
            <a:r>
              <a:rPr lang="en-US" sz="1400" b="1">
                <a:solidFill>
                  <a:srgbClr val="333399"/>
                </a:solidFill>
              </a:rPr>
              <a:t>n = </a:t>
            </a:r>
            <a:r>
              <a:rPr lang="en-US" sz="1400"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400" b="1">
                <a:solidFill>
                  <a:srgbClr val="333399"/>
                </a:solidFill>
                <a:sym typeface="Arial Special G2" pitchFamily="34" charset="2"/>
              </a:rPr>
              <a:t> fi</a:t>
            </a:r>
          </a:p>
          <a:p>
            <a:r>
              <a:rPr lang="en-US" sz="1400" b="1">
                <a:solidFill>
                  <a:srgbClr val="333399"/>
                </a:solidFill>
                <a:sym typeface="Arial Special G2" pitchFamily="34" charset="2"/>
              </a:rPr>
              <a:t>       i=1</a:t>
            </a:r>
            <a:endParaRPr lang="en-US" sz="1400" b="1">
              <a:solidFill>
                <a:srgbClr val="333399"/>
              </a:solidFill>
            </a:endParaRPr>
          </a:p>
        </p:txBody>
      </p:sp>
      <p:graphicFrame>
        <p:nvGraphicFramePr>
          <p:cNvPr id="13414" name="Group 102"/>
          <p:cNvGraphicFramePr>
            <a:graphicFrameLocks noGrp="1"/>
          </p:cNvGraphicFramePr>
          <p:nvPr/>
        </p:nvGraphicFramePr>
        <p:xfrm>
          <a:off x="3886200" y="1524000"/>
          <a:ext cx="2743200" cy="2036064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Pendidikan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S3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4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59" name="Text Box 205"/>
          <p:cNvSpPr txBox="1">
            <a:spLocks noChangeArrowheads="1"/>
          </p:cNvSpPr>
          <p:nvPr/>
        </p:nvSpPr>
        <p:spPr bwMode="auto">
          <a:xfrm>
            <a:off x="2133600" y="5322888"/>
            <a:ext cx="5181600" cy="925512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333399"/>
                </a:solidFill>
              </a:rPr>
              <a:t>       k</a:t>
            </a:r>
          </a:p>
          <a:p>
            <a:r>
              <a:rPr lang="en-US" sz="1800" b="1">
                <a:solidFill>
                  <a:srgbClr val="333399"/>
                </a:solidFill>
              </a:rPr>
              <a:t>n = </a:t>
            </a:r>
            <a:r>
              <a:rPr lang="en-US" sz="1800" b="1">
                <a:solidFill>
                  <a:srgbClr val="333399"/>
                </a:solidFill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fi  = f</a:t>
            </a:r>
            <a:r>
              <a:rPr lang="en-US" sz="1800" b="1" baseline="-25000">
                <a:solidFill>
                  <a:srgbClr val="333399"/>
                </a:solidFill>
                <a:sym typeface="Arial Special G2" pitchFamily="34" charset="2"/>
              </a:rPr>
              <a:t>1</a:t>
            </a:r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+ f</a:t>
            </a:r>
            <a:r>
              <a:rPr lang="en-US" sz="1800" b="1" baseline="-25000">
                <a:solidFill>
                  <a:srgbClr val="333399"/>
                </a:solidFill>
                <a:sym typeface="Arial Special G2" pitchFamily="34" charset="2"/>
              </a:rPr>
              <a:t>2</a:t>
            </a:r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+ f</a:t>
            </a:r>
            <a:r>
              <a:rPr lang="en-US" sz="1800" b="1" baseline="-25000">
                <a:solidFill>
                  <a:srgbClr val="333399"/>
                </a:solidFill>
                <a:sym typeface="Arial Special G2" pitchFamily="34" charset="2"/>
              </a:rPr>
              <a:t>3</a:t>
            </a:r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+….. + f</a:t>
            </a:r>
            <a:r>
              <a:rPr lang="en-US" sz="1800" b="1" baseline="-25000">
                <a:solidFill>
                  <a:srgbClr val="333399"/>
                </a:solidFill>
                <a:sym typeface="Arial Special G2" pitchFamily="34" charset="2"/>
              </a:rPr>
              <a:t>i</a:t>
            </a:r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+ …… + f</a:t>
            </a:r>
            <a:r>
              <a:rPr lang="en-US" sz="1800" b="1" baseline="-25000">
                <a:solidFill>
                  <a:srgbClr val="333399"/>
                </a:solidFill>
                <a:sym typeface="Arial Special G2" pitchFamily="34" charset="2"/>
              </a:rPr>
              <a:t>k</a:t>
            </a:r>
          </a:p>
          <a:p>
            <a:r>
              <a:rPr lang="en-US" sz="1800" b="1">
                <a:solidFill>
                  <a:srgbClr val="333399"/>
                </a:solidFill>
                <a:sym typeface="Arial Special G2" pitchFamily="34" charset="2"/>
              </a:rPr>
              <a:t>       i=1</a:t>
            </a:r>
            <a:endParaRPr lang="en-US" sz="1800" b="1">
              <a:solidFill>
                <a:srgbClr val="333399"/>
              </a:solidFill>
            </a:endParaRPr>
          </a:p>
        </p:txBody>
      </p:sp>
      <p:sp>
        <p:nvSpPr>
          <p:cNvPr id="17460" name="AutoShape 243"/>
          <p:cNvSpPr>
            <a:spLocks noChangeArrowheads="1"/>
          </p:cNvSpPr>
          <p:nvPr/>
        </p:nvSpPr>
        <p:spPr bwMode="auto">
          <a:xfrm>
            <a:off x="2286000" y="4267200"/>
            <a:ext cx="1371600" cy="83820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762000" y="838200"/>
            <a:ext cx="7772400" cy="5905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DISTRIBUSI FREKUENSI</a:t>
            </a:r>
            <a:r>
              <a:rPr lang="en-US">
                <a:solidFill>
                  <a:srgbClr val="FF0000"/>
                </a:solidFill>
              </a:rPr>
              <a:t> : mengelompokkan data interval/rasio dan menghitung </a:t>
            </a:r>
          </a:p>
          <a:p>
            <a:r>
              <a:rPr lang="en-US">
                <a:solidFill>
                  <a:srgbClr val="FF0000"/>
                </a:solidFill>
              </a:rPr>
              <a:t>                                            banyaknya data dalam satu kelompok/klasifikasi</a:t>
            </a:r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6096000" y="228600"/>
            <a:ext cx="2898775" cy="36671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12. Distribusi Frekuensi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2971800" y="1600200"/>
            <a:ext cx="5867400" cy="1590675"/>
          </a:xfrm>
          <a:prstGeom prst="rect">
            <a:avLst/>
          </a:prstGeom>
          <a:noFill/>
          <a:ln w="9525">
            <a:solidFill>
              <a:srgbClr val="3333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333399"/>
                </a:solidFill>
              </a:rPr>
              <a:t>Membuat distribusi frekuensi :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rgbClr val="333399"/>
                </a:solidFill>
              </a:rPr>
              <a:t>Mencari sebaran (range) yakni selisih antara data paling besar dengan data paling kecil) + 1 </a:t>
            </a:r>
            <a:r>
              <a:rPr lang="en-US" sz="1400">
                <a:solidFill>
                  <a:srgbClr val="333399"/>
                </a:solidFill>
                <a:sym typeface="Wingdings" pitchFamily="2" charset="2"/>
              </a:rPr>
              <a:t></a:t>
            </a:r>
            <a:r>
              <a:rPr lang="en-US" sz="1400">
                <a:solidFill>
                  <a:srgbClr val="333399"/>
                </a:solidFill>
              </a:rPr>
              <a:t> 35 – 20 + 1= 16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rgbClr val="333399"/>
                </a:solidFill>
              </a:rPr>
              <a:t>Menentukan banyak kelas dengan rumus </a:t>
            </a:r>
            <a:r>
              <a:rPr lang="en-US" sz="1400" b="1">
                <a:solidFill>
                  <a:srgbClr val="333399"/>
                </a:solidFill>
              </a:rPr>
              <a:t>k = 1 + 3,3 log n</a:t>
            </a:r>
          </a:p>
          <a:p>
            <a:pPr marL="457200" indent="-457200"/>
            <a:r>
              <a:rPr lang="en-US" sz="1400">
                <a:solidFill>
                  <a:srgbClr val="333399"/>
                </a:solidFill>
              </a:rPr>
              <a:t>        </a:t>
            </a:r>
            <a:r>
              <a:rPr lang="en-US" sz="1400">
                <a:solidFill>
                  <a:srgbClr val="333399"/>
                </a:solidFill>
                <a:sym typeface="Wingdings" pitchFamily="2" charset="2"/>
              </a:rPr>
              <a:t> </a:t>
            </a:r>
            <a:r>
              <a:rPr lang="en-US" sz="1400">
                <a:solidFill>
                  <a:srgbClr val="333399"/>
                </a:solidFill>
                <a:sym typeface="Times New Roman Special G2" pitchFamily="18" charset="2"/>
              </a:rPr>
              <a:t>7  (ATURAN STURGES)</a:t>
            </a:r>
            <a:endParaRPr lang="en-US" sz="1400">
              <a:solidFill>
                <a:srgbClr val="333399"/>
              </a:solidFill>
            </a:endParaRPr>
          </a:p>
          <a:p>
            <a:pPr marL="457200" indent="-457200"/>
            <a:r>
              <a:rPr lang="en-US" sz="1400">
                <a:solidFill>
                  <a:srgbClr val="333399"/>
                </a:solidFill>
              </a:rPr>
              <a:t>3.      Menentukan panjang kelas dengan rumus </a:t>
            </a:r>
          </a:p>
          <a:p>
            <a:pPr marL="457200" indent="-457200"/>
            <a:r>
              <a:rPr lang="en-US" sz="1400" b="1">
                <a:solidFill>
                  <a:srgbClr val="333399"/>
                </a:solidFill>
              </a:rPr>
              <a:t>        p = sebaran / banyak kelas</a:t>
            </a:r>
            <a:r>
              <a:rPr lang="en-US" sz="1400">
                <a:solidFill>
                  <a:srgbClr val="333399"/>
                </a:solidFill>
              </a:rPr>
              <a:t> </a:t>
            </a:r>
            <a:r>
              <a:rPr lang="en-US" sz="1400">
                <a:solidFill>
                  <a:srgbClr val="333399"/>
                </a:solidFill>
                <a:sym typeface="Wingdings" pitchFamily="2" charset="2"/>
              </a:rPr>
              <a:t></a:t>
            </a:r>
            <a:r>
              <a:rPr lang="en-US" sz="1400">
                <a:solidFill>
                  <a:srgbClr val="333399"/>
                </a:solidFill>
                <a:sym typeface="Times New Roman Special G2" pitchFamily="18" charset="2"/>
              </a:rPr>
              <a:t> 16/7 = 2</a:t>
            </a:r>
          </a:p>
        </p:txBody>
      </p:sp>
      <p:graphicFrame>
        <p:nvGraphicFramePr>
          <p:cNvPr id="14393" name="Group 57"/>
          <p:cNvGraphicFramePr>
            <a:graphicFrameLocks noGrp="1"/>
          </p:cNvGraphicFramePr>
          <p:nvPr/>
        </p:nvGraphicFramePr>
        <p:xfrm>
          <a:off x="3962400" y="3429000"/>
          <a:ext cx="3276600" cy="2743200"/>
        </p:xfrm>
        <a:graphic>
          <a:graphicData uri="http://schemas.openxmlformats.org/drawingml/2006/table">
            <a:tbl>
              <a:tblPr/>
              <a:tblGrid>
                <a:gridCol w="1858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KELOMPOK USIA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20 – 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22 – 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24 – 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26 – 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28 – 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30 – 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32 - 33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34 - 35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447" name="Group 111"/>
          <p:cNvGraphicFramePr>
            <a:graphicFrameLocks noGrp="1"/>
          </p:cNvGraphicFramePr>
          <p:nvPr/>
        </p:nvGraphicFramePr>
        <p:xfrm>
          <a:off x="838200" y="1600200"/>
          <a:ext cx="1981200" cy="45720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USIA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FREKUENSI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35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8519" name="AutoShape 108"/>
          <p:cNvSpPr>
            <a:spLocks noChangeArrowheads="1"/>
          </p:cNvSpPr>
          <p:nvPr/>
        </p:nvSpPr>
        <p:spPr bwMode="auto">
          <a:xfrm>
            <a:off x="2971800" y="4038600"/>
            <a:ext cx="914400" cy="1447800"/>
          </a:xfrm>
          <a:prstGeom prst="right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Latihan</a:t>
            </a:r>
            <a:r>
              <a:rPr lang="en-US" dirty="0"/>
              <a:t> TUGAS 2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id-ID" dirty="0"/>
              <a:t>Buatlah distribusi frekuensi dari data nilai ujian statistika berikut:</a:t>
            </a:r>
          </a:p>
          <a:p>
            <a:pPr>
              <a:buFontTx/>
              <a:buNone/>
              <a:defRPr/>
            </a:pPr>
            <a:endParaRPr lang="id-ID" dirty="0"/>
          </a:p>
        </p:txBody>
      </p:sp>
      <p:pic>
        <p:nvPicPr>
          <p:cNvPr id="19460" name="Picture 2" descr="E:\statistika-tabel-distribusi-frekuensi-8-63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56388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6613-99E5-4EBF-B0A2-74F9ECE0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5B76-1AB9-46F1-9695-A2E08E883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  <a:p>
            <a:r>
              <a:rPr lang="en-US"/>
              <a:t>Kumpulkan</a:t>
            </a:r>
            <a:r>
              <a:rPr lang="en-US" dirty="0"/>
              <a:t> di drive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90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 yang telah dikumpulkan, dari hasil observasi lapangan/survey/inventarisasi data untuk keperluan analisis dan penyusunan laporan. Selanjutnya diolah untuk disajikan dlam bentuk data</a:t>
            </a:r>
          </a:p>
        </p:txBody>
      </p:sp>
    </p:spTree>
    <p:extLst>
      <p:ext uri="{BB962C8B-B14F-4D97-AF65-F5344CB8AC3E}">
        <p14:creationId xmlns:p14="http://schemas.microsoft.com/office/powerpoint/2010/main" val="157409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Statistik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daftar,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Daftar baris </a:t>
            </a:r>
            <a:r>
              <a:rPr lang="en-US" sz="2400" dirty="0" err="1"/>
              <a:t>kolom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Daftar </a:t>
            </a:r>
            <a:r>
              <a:rPr lang="en-US" sz="2400" dirty="0" err="1"/>
              <a:t>kontigensi</a:t>
            </a: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Daftar </a:t>
            </a:r>
            <a:r>
              <a:rPr lang="en-US" sz="2400" dirty="0" err="1"/>
              <a:t>distribusi</a:t>
            </a:r>
            <a:r>
              <a:rPr lang="en-US" sz="2400" dirty="0"/>
              <a:t> </a:t>
            </a:r>
            <a:r>
              <a:rPr lang="en-US" sz="2400" dirty="0" err="1"/>
              <a:t>frekuensi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0" y="182880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181600" y="1386835"/>
            <a:ext cx="143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JUDUL TABEL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9655" y="1840468"/>
            <a:ext cx="135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Judul Kolom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33505" y="2819400"/>
            <a:ext cx="951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Isi Tabel</a:t>
            </a:r>
          </a:p>
        </p:txBody>
      </p:sp>
      <p:sp>
        <p:nvSpPr>
          <p:cNvPr id="8" name="Right Brace 7"/>
          <p:cNvSpPr/>
          <p:nvPr/>
        </p:nvSpPr>
        <p:spPr>
          <a:xfrm>
            <a:off x="7924800" y="2209800"/>
            <a:ext cx="208705" cy="2209800"/>
          </a:xfrm>
          <a:prstGeom prst="rightBrac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5235" y="4495800"/>
            <a:ext cx="1679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Sumber:</a:t>
            </a:r>
          </a:p>
          <a:p>
            <a:r>
              <a:rPr lang="en-US" sz="1400" i="1">
                <a:solidFill>
                  <a:schemeClr val="accent6">
                    <a:lumMod val="75000"/>
                  </a:schemeClr>
                </a:solidFill>
              </a:rPr>
              <a:t>Keterangan/Catatan</a:t>
            </a:r>
          </a:p>
        </p:txBody>
      </p:sp>
    </p:spTree>
    <p:extLst>
      <p:ext uri="{BB962C8B-B14F-4D97-AF65-F5344CB8AC3E}">
        <p14:creationId xmlns:p14="http://schemas.microsoft.com/office/powerpoint/2010/main" val="78701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/>
              <a:t>TIPS 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534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/>
              <a:t>Judul tabel: ditulis pada bagian tengah/center atas dari tabel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Judul kolom: ditulis jelas dan singkat sebagai keterangan dari isi tabel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Penulisan Sumber pada bawah tabel</a:t>
            </a:r>
          </a:p>
        </p:txBody>
      </p:sp>
    </p:spTree>
    <p:extLst>
      <p:ext uri="{BB962C8B-B14F-4D97-AF65-F5344CB8AC3E}">
        <p14:creationId xmlns:p14="http://schemas.microsoft.com/office/powerpoint/2010/main" val="131213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PENYAJIAN DATA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2158340"/>
          <a:ext cx="5469255" cy="25993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Asal Pengungsi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Tempat Mengungsi 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Jumlah Pengungsi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1.340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Kubu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Kubu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727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Abang dan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Karangasem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Rendang dan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Rendang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1.976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867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Bebandem dan Selat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Kecamatan Manggis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25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TOTAL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5.031</a:t>
                      </a:r>
                      <a:endParaRPr lang="en-US" sz="1100">
                        <a:effectLst/>
                        <a:latin typeface="Swis721 Lt B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5860" y="1781889"/>
            <a:ext cx="80922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68375" algn="l"/>
              </a:tabLst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Kartika" pitchFamily="18" charset="0"/>
                <a:ea typeface="Times New Roman" pitchFamily="18" charset="0"/>
                <a:cs typeface="Calibri" pitchFamily="34" charset="0"/>
              </a:rPr>
              <a:t>Tabel 4.1 Data Rekapitulasi Asal Pengungsi dan Tempat Pengungsi Berdasarkan Kejadian Erupsi Gunungapi Agung Tahun 2017</a:t>
            </a:r>
            <a:endParaRPr kumimoji="0" 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95400" y="4800600"/>
            <a:ext cx="5562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968375" algn="l"/>
              </a:tabLst>
            </a:pPr>
            <a:r>
              <a:rPr lang="en-US" sz="900" i="1">
                <a:latin typeface="Kartika" pitchFamily="18" charset="0"/>
                <a:ea typeface="Calibri" pitchFamily="34" charset="0"/>
                <a:cs typeface="Kartika" pitchFamily="18" charset="0"/>
              </a:rPr>
              <a:t>Sumber: Badan Penanggulangan Bencana Dearah Kabupaten Karangasem, 2019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1295400"/>
            <a:ext cx="2583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4">
                    <a:lumMod val="50000"/>
                  </a:schemeClr>
                </a:solidFill>
              </a:rPr>
              <a:t>Contoh Pembuatan Tabel</a:t>
            </a:r>
          </a:p>
        </p:txBody>
      </p:sp>
    </p:spTree>
    <p:extLst>
      <p:ext uri="{BB962C8B-B14F-4D97-AF65-F5344CB8AC3E}">
        <p14:creationId xmlns:p14="http://schemas.microsoft.com/office/powerpoint/2010/main" val="147205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15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>
                <a:solidFill>
                  <a:schemeClr val="accent4">
                    <a:lumMod val="50000"/>
                  </a:schemeClr>
                </a:solidFill>
              </a:rPr>
              <a:t>Penyajian Data Statistik</a:t>
            </a:r>
          </a:p>
          <a:p>
            <a:pPr marL="0" indent="0">
              <a:buNone/>
            </a:pPr>
            <a:r>
              <a:rPr lang="en-US" sz="2800"/>
              <a:t>Dalam bentuk diagram, antara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Diagram batang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Diagram garis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Diagram lambang/diagram simbol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Diagram pastel/diagram lingkaran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Diagram titik</a:t>
            </a:r>
          </a:p>
        </p:txBody>
      </p:sp>
    </p:spTree>
    <p:extLst>
      <p:ext uri="{BB962C8B-B14F-4D97-AF65-F5344CB8AC3E}">
        <p14:creationId xmlns:p14="http://schemas.microsoft.com/office/powerpoint/2010/main" val="382131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29718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Statistik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Diagram </a:t>
            </a:r>
            <a:r>
              <a:rPr lang="en-US" sz="2400" dirty="0" err="1"/>
              <a:t>batang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 err="1"/>
              <a:t>Penyajian</a:t>
            </a:r>
            <a:r>
              <a:rPr lang="en-US" sz="2400" dirty="0"/>
              <a:t> data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lebih</a:t>
            </a:r>
            <a:r>
              <a:rPr lang="en-US" sz="2400" dirty="0"/>
              <a:t> </a:t>
            </a:r>
            <a:r>
              <a:rPr lang="en-US" sz="2400" dirty="0" err="1"/>
              <a:t>menjelaskan</a:t>
            </a:r>
            <a:r>
              <a:rPr lang="en-US" sz="2400" dirty="0"/>
              <a:t> </a:t>
            </a:r>
            <a:r>
              <a:rPr lang="en-US" sz="2400" dirty="0" err="1"/>
              <a:t>lagi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PERBANDINGAN</a:t>
            </a:r>
            <a:r>
              <a:rPr lang="en-US" sz="2400" dirty="0"/>
              <a:t>  </a:t>
            </a:r>
            <a:r>
              <a:rPr lang="en-US" sz="2400" dirty="0" err="1"/>
              <a:t>persoalan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visual. Data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divisualiasasikan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 </a:t>
            </a:r>
            <a:r>
              <a:rPr lang="en-US" sz="2400" dirty="0" err="1"/>
              <a:t>batang</a:t>
            </a:r>
            <a:r>
              <a:rPr lang="en-US" sz="2400" dirty="0"/>
              <a:t>, </a:t>
            </a:r>
            <a:r>
              <a:rPr lang="en-US" sz="2400" dirty="0" err="1"/>
              <a:t>yaitu</a:t>
            </a:r>
            <a:r>
              <a:rPr lang="en-US" sz="2400" dirty="0"/>
              <a:t> trend </a:t>
            </a:r>
            <a:r>
              <a:rPr lang="en-US" sz="2400" dirty="0" err="1"/>
              <a:t>perubahan</a:t>
            </a:r>
            <a:r>
              <a:rPr lang="en-US" sz="2400" dirty="0"/>
              <a:t> per </a:t>
            </a:r>
            <a:r>
              <a:rPr lang="en-US" sz="2400" dirty="0" err="1"/>
              <a:t>tahun</a:t>
            </a:r>
            <a:r>
              <a:rPr lang="en-US" sz="2400" dirty="0"/>
              <a:t>,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penduduk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wilayah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9121ED-BB5A-4576-ABBB-EDF4CD5C38CE}"/>
              </a:ext>
            </a:extLst>
          </p:cNvPr>
          <p:cNvGraphicFramePr/>
          <p:nvPr/>
        </p:nvGraphicFramePr>
        <p:xfrm>
          <a:off x="3048000" y="2286000"/>
          <a:ext cx="6096000" cy="2545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189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100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Statistik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400" dirty="0"/>
              <a:t>Diagram garis</a:t>
            </a:r>
          </a:p>
          <a:p>
            <a:pPr marL="463550" indent="0">
              <a:buNone/>
            </a:pPr>
            <a:r>
              <a:rPr lang="en-US" sz="2400" dirty="0" err="1"/>
              <a:t>Penyajian</a:t>
            </a:r>
            <a:r>
              <a:rPr lang="en-US" sz="2400" dirty="0"/>
              <a:t> data yang </a:t>
            </a:r>
            <a:r>
              <a:rPr lang="en-US" sz="2400" dirty="0" err="1"/>
              <a:t>menggambarkan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pergerakan</a:t>
            </a:r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perubahan</a:t>
            </a:r>
            <a:r>
              <a:rPr lang="en-US" sz="2400" dirty="0"/>
              <a:t>. Data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visualisasi</a:t>
            </a:r>
            <a:r>
              <a:rPr lang="en-US" sz="2400" dirty="0"/>
              <a:t> diagram garis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kemiripan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diagram </a:t>
            </a:r>
            <a:r>
              <a:rPr lang="en-US" sz="2400" dirty="0" err="1"/>
              <a:t>batang</a:t>
            </a:r>
            <a:r>
              <a:rPr lang="en-US" sz="2400" dirty="0"/>
              <a:t>. </a:t>
            </a:r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diagram </a:t>
            </a:r>
            <a:r>
              <a:rPr lang="en-US" sz="2400" dirty="0" err="1"/>
              <a:t>batang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menunjukkan</a:t>
            </a:r>
            <a:r>
              <a:rPr lang="en-US" sz="2400" dirty="0"/>
              <a:t> </a:t>
            </a:r>
            <a:r>
              <a:rPr lang="en-US" sz="2400" dirty="0" err="1"/>
              <a:t>pergerakan</a:t>
            </a:r>
            <a:r>
              <a:rPr lang="en-US" sz="2400" dirty="0"/>
              <a:t> data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294" y="2362200"/>
            <a:ext cx="4645548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55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27" y="57496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/>
              <a:t>PENYAJIAN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381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Penyajian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 Data </a:t>
            </a:r>
            <a:r>
              <a:rPr lang="en-US" sz="2400" b="1" dirty="0" err="1">
                <a:solidFill>
                  <a:schemeClr val="accent4">
                    <a:lumMod val="50000"/>
                  </a:schemeClr>
                </a:solidFill>
              </a:rPr>
              <a:t>Statistik</a:t>
            </a:r>
            <a:endParaRPr lang="en-US" sz="24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bentuk</a:t>
            </a:r>
            <a:r>
              <a:rPr lang="en-US" sz="2400" dirty="0"/>
              <a:t> diagram, </a:t>
            </a:r>
            <a:r>
              <a:rPr lang="en-US" sz="2400" dirty="0" err="1"/>
              <a:t>antara</a:t>
            </a:r>
            <a:r>
              <a:rPr lang="en-US" sz="2400" dirty="0"/>
              <a:t> lain: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Diagram </a:t>
            </a:r>
            <a:r>
              <a:rPr lang="en-US" sz="2400" dirty="0" err="1"/>
              <a:t>simbol</a:t>
            </a:r>
            <a:endParaRPr lang="en-US" sz="2400" dirty="0"/>
          </a:p>
          <a:p>
            <a:pPr marL="463550" indent="0">
              <a:buNone/>
            </a:pPr>
            <a:r>
              <a:rPr lang="en-US" sz="2400" dirty="0" err="1"/>
              <a:t>Seringkali</a:t>
            </a:r>
            <a:r>
              <a:rPr lang="en-US" sz="2400" dirty="0"/>
              <a:t> </a:t>
            </a:r>
            <a:r>
              <a:rPr lang="en-US" sz="2400" dirty="0" err="1"/>
              <a:t>dipakai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mendapatkan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gambaran</a:t>
            </a: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kasar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sesuatu</a:t>
            </a:r>
            <a:r>
              <a:rPr lang="en-US" sz="2400" dirty="0"/>
              <a:t> </a:t>
            </a:r>
            <a:r>
              <a:rPr lang="en-US" sz="2400" dirty="0" err="1"/>
              <a:t>hal</a:t>
            </a:r>
            <a:r>
              <a:rPr lang="en-US" sz="2400" dirty="0"/>
              <a:t> dan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alat</a:t>
            </a:r>
            <a:r>
              <a:rPr lang="en-US" sz="2400" dirty="0"/>
              <a:t> visual orang </a:t>
            </a:r>
            <a:r>
              <a:rPr lang="en-US" sz="2400" dirty="0" err="1"/>
              <a:t>awam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5"/>
          <a:stretch/>
        </p:blipFill>
        <p:spPr bwMode="auto">
          <a:xfrm>
            <a:off x="5029200" y="1600200"/>
            <a:ext cx="3569868" cy="2478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560" y="4191000"/>
            <a:ext cx="3195148" cy="2125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26087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5291</TotalTime>
  <Words>814</Words>
  <Application>Microsoft Office PowerPoint</Application>
  <PresentationFormat>On-screen Show (4:3)</PresentationFormat>
  <Paragraphs>208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Special G2</vt:lpstr>
      <vt:lpstr>Kartika</vt:lpstr>
      <vt:lpstr>Swis721 Lt BT</vt:lpstr>
      <vt:lpstr>Tahoma</vt:lpstr>
      <vt:lpstr>Times New Roman</vt:lpstr>
      <vt:lpstr>Times New Roman Special G2</vt:lpstr>
      <vt:lpstr>Tw Cen MT</vt:lpstr>
      <vt:lpstr>Wingdings</vt:lpstr>
      <vt:lpstr>Droplet</vt:lpstr>
      <vt:lpstr>PENYAJIAN DATA DAN JENIS PENELITIAN</vt:lpstr>
      <vt:lpstr>PENYAJIAN DATA</vt:lpstr>
      <vt:lpstr>PENYAJIAN DATA</vt:lpstr>
      <vt:lpstr>TIPS 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PENYAJIAN DATA</vt:lpstr>
      <vt:lpstr>PowerPoint Presentation</vt:lpstr>
      <vt:lpstr>MISLEADING Example</vt:lpstr>
      <vt:lpstr>PowerPoint Presentation</vt:lpstr>
      <vt:lpstr>PowerPoint Presentation</vt:lpstr>
      <vt:lpstr>Latihan TUGAS 2</vt:lpstr>
      <vt:lpstr>PENGUMPULAN</vt:lpstr>
    </vt:vector>
  </TitlesOfParts>
  <Company>UPI Bandung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Hanny Kamarga</dc:creator>
  <cp:lastModifiedBy>Yusuf Fadlila R</cp:lastModifiedBy>
  <cp:revision>199</cp:revision>
  <dcterms:created xsi:type="dcterms:W3CDTF">2001-09-01T09:38:14Z</dcterms:created>
  <dcterms:modified xsi:type="dcterms:W3CDTF">2025-03-02T02:54:44Z</dcterms:modified>
</cp:coreProperties>
</file>