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336" r:id="rId2"/>
    <p:sldId id="337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38" r:id="rId16"/>
    <p:sldId id="355" r:id="rId17"/>
    <p:sldId id="352" r:id="rId18"/>
    <p:sldId id="353" r:id="rId19"/>
    <p:sldId id="35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035" autoAdjust="0"/>
  </p:normalViewPr>
  <p:slideViewPr>
    <p:cSldViewPr>
      <p:cViewPr varScale="1">
        <p:scale>
          <a:sx n="119" d="100"/>
          <a:sy n="119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000%20PENATAAN%20KAWASAN%20BARU\TA%202019\2019\PKTR%20Gunung%20Agung\Data\Data%20Jumlah%20KK%20Tahun%202018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TR\2019\PKTR%20Gunung%20Agung\Arif\07_Matriks%20Delineasi%20ZRB%20dengan%20Amlapura%20dan%20permukim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Jumlah</a:t>
            </a:r>
            <a:r>
              <a:rPr lang="en-US" baseline="0"/>
              <a:t> Penduduk dan KK Per Desa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985921280387899"/>
          <c:y val="0.17509980039920159"/>
          <c:w val="0.87057131557185508"/>
          <c:h val="0.5823600829836390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'Sheet1 (2)'!$H$19</c:f>
              <c:strCache>
                <c:ptCount val="1"/>
                <c:pt idx="0">
                  <c:v>Jumlah Penduduk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'Sheet1 (2)'!$G$20:$G$27</c:f>
              <c:strCache>
                <c:ptCount val="8"/>
                <c:pt idx="0">
                  <c:v>Abang</c:v>
                </c:pt>
                <c:pt idx="1">
                  <c:v>Bebandem</c:v>
                </c:pt>
                <c:pt idx="2">
                  <c:v>Karangasem</c:v>
                </c:pt>
                <c:pt idx="3">
                  <c:v>Kubu</c:v>
                </c:pt>
                <c:pt idx="4">
                  <c:v>Manggis</c:v>
                </c:pt>
                <c:pt idx="5">
                  <c:v>Rendang</c:v>
                </c:pt>
                <c:pt idx="6">
                  <c:v>Selat</c:v>
                </c:pt>
                <c:pt idx="7">
                  <c:v>Sidemen</c:v>
                </c:pt>
              </c:strCache>
            </c:strRef>
          </c:cat>
          <c:val>
            <c:numRef>
              <c:f>'Sheet1 (2)'!$H$20:$H$27</c:f>
              <c:numCache>
                <c:formatCode>_(* #,##0_);_(* \(#,##0\);_(* "-"??_);_(@_)</c:formatCode>
                <c:ptCount val="8"/>
                <c:pt idx="0">
                  <c:v>84464</c:v>
                </c:pt>
                <c:pt idx="1">
                  <c:v>57127</c:v>
                </c:pt>
                <c:pt idx="2">
                  <c:v>101807</c:v>
                </c:pt>
                <c:pt idx="3">
                  <c:v>84208</c:v>
                </c:pt>
                <c:pt idx="4">
                  <c:v>56934</c:v>
                </c:pt>
                <c:pt idx="5">
                  <c:v>42080</c:v>
                </c:pt>
                <c:pt idx="6">
                  <c:v>45885</c:v>
                </c:pt>
                <c:pt idx="7">
                  <c:v>38514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D3-4F19-BF89-7A6B9E5400BF}"/>
            </c:ext>
          </c:extLst>
        </c:ser>
        <c:ser>
          <c:idx val="1"/>
          <c:order val="1"/>
          <c:tx>
            <c:strRef>
              <c:f>'Sheet1 (2)'!$I$19</c:f>
              <c:strCache>
                <c:ptCount val="1"/>
                <c:pt idx="0">
                  <c:v>Jumlah KK Per Desa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'Sheet1 (2)'!$G$20:$G$27</c:f>
              <c:strCache>
                <c:ptCount val="8"/>
                <c:pt idx="0">
                  <c:v>Abang</c:v>
                </c:pt>
                <c:pt idx="1">
                  <c:v>Bebandem</c:v>
                </c:pt>
                <c:pt idx="2">
                  <c:v>Karangasem</c:v>
                </c:pt>
                <c:pt idx="3">
                  <c:v>Kubu</c:v>
                </c:pt>
                <c:pt idx="4">
                  <c:v>Manggis</c:v>
                </c:pt>
                <c:pt idx="5">
                  <c:v>Rendang</c:v>
                </c:pt>
                <c:pt idx="6">
                  <c:v>Selat</c:v>
                </c:pt>
                <c:pt idx="7">
                  <c:v>Sidemen</c:v>
                </c:pt>
              </c:strCache>
            </c:strRef>
          </c:cat>
          <c:val>
            <c:numRef>
              <c:f>'Sheet1 (2)'!$I$20:$I$27</c:f>
              <c:numCache>
                <c:formatCode>_(* #,##0_);_(* \(#,##0\);_(* "-"??_);_(@_)</c:formatCode>
                <c:ptCount val="8"/>
                <c:pt idx="0">
                  <c:v>23948</c:v>
                </c:pt>
                <c:pt idx="1">
                  <c:v>16440</c:v>
                </c:pt>
                <c:pt idx="2">
                  <c:v>29768</c:v>
                </c:pt>
                <c:pt idx="3">
                  <c:v>22301</c:v>
                </c:pt>
                <c:pt idx="4">
                  <c:v>15093</c:v>
                </c:pt>
                <c:pt idx="5">
                  <c:v>11730</c:v>
                </c:pt>
                <c:pt idx="6">
                  <c:v>13390</c:v>
                </c:pt>
                <c:pt idx="7">
                  <c:v>10787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D3-4F19-BF89-7A6B9E540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7037056"/>
        <c:axId val="39703616"/>
        <c:axId val="0"/>
      </c:bar3DChart>
      <c:catAx>
        <c:axId val="7703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03616"/>
        <c:crosses val="autoZero"/>
        <c:auto val="1"/>
        <c:lblAlgn val="ctr"/>
        <c:lblOffset val="100"/>
        <c:noMultiLvlLbl val="0"/>
      </c:catAx>
      <c:valAx>
        <c:axId val="3970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3705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Zona Awas Gunungapi</a:t>
            </a:r>
            <a:r>
              <a:rPr lang="en-US" baseline="0"/>
              <a:t> Agung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D56-4D7C-83DD-E8B93FD09C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D56-4D7C-83DD-E8B93FD09C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D56-4D7C-83DD-E8B93FD09C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D56-4D7C-83DD-E8B93FD09C8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D56-4D7C-83DD-E8B93FD09C8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CD56-4D7C-83DD-E8B93FD09C8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CD56-4D7C-83DD-E8B93FD09C8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CD56-4D7C-83DD-E8B93FD09C80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D56-4D7C-83DD-E8B93FD09C8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D56-4D7C-83DD-E8B93FD09C8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D56-4D7C-83DD-E8B93FD09C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'Zona Awas'!$B$3:$B$10</c:f>
              <c:strCache>
                <c:ptCount val="8"/>
                <c:pt idx="0">
                  <c:v>Abang</c:v>
                </c:pt>
                <c:pt idx="1">
                  <c:v>Bebandem</c:v>
                </c:pt>
                <c:pt idx="2">
                  <c:v>Karangasem</c:v>
                </c:pt>
                <c:pt idx="3">
                  <c:v>Kubu</c:v>
                </c:pt>
                <c:pt idx="4">
                  <c:v>Manggis</c:v>
                </c:pt>
                <c:pt idx="5">
                  <c:v>Rendang</c:v>
                </c:pt>
                <c:pt idx="6">
                  <c:v>Selat</c:v>
                </c:pt>
                <c:pt idx="7">
                  <c:v>Sidemen</c:v>
                </c:pt>
              </c:strCache>
            </c:strRef>
          </c:cat>
          <c:val>
            <c:numRef>
              <c:f>'Zona Awas'!$C$3:$C$10</c:f>
              <c:numCache>
                <c:formatCode>General</c:formatCode>
                <c:ptCount val="8"/>
                <c:pt idx="0">
                  <c:v>12591.3</c:v>
                </c:pt>
                <c:pt idx="1">
                  <c:v>5247.13</c:v>
                </c:pt>
                <c:pt idx="2">
                  <c:v>0</c:v>
                </c:pt>
                <c:pt idx="3">
                  <c:v>10917.79</c:v>
                </c:pt>
                <c:pt idx="4">
                  <c:v>0</c:v>
                </c:pt>
                <c:pt idx="5">
                  <c:v>4536.7299999999996</c:v>
                </c:pt>
                <c:pt idx="6">
                  <c:v>3978.9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D56-4D7C-83DD-E8B93FD09C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23E32B-1A65-4AFE-AAFC-73DCAEBA1E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8CD48D-CBB0-4FF4-A45A-F87C96F8BD9F}">
      <dgm:prSet/>
      <dgm:spPr/>
      <dgm:t>
        <a:bodyPr/>
        <a:lstStyle/>
        <a:p>
          <a:r>
            <a:rPr lang="en-US"/>
            <a:t>Judul tabel: ditulis pada bagian tengah/center atas dari tabel</a:t>
          </a:r>
        </a:p>
      </dgm:t>
    </dgm:pt>
    <dgm:pt modelId="{D4426FEA-47BA-4D09-A58D-6C58AEEA7837}" type="parTrans" cxnId="{3BB1E2BA-7FBE-4B92-AEF5-85E2FF4C0040}">
      <dgm:prSet/>
      <dgm:spPr/>
      <dgm:t>
        <a:bodyPr/>
        <a:lstStyle/>
        <a:p>
          <a:endParaRPr lang="en-US"/>
        </a:p>
      </dgm:t>
    </dgm:pt>
    <dgm:pt modelId="{167FBB09-F821-49B3-BD13-DFC801C65ED8}" type="sibTrans" cxnId="{3BB1E2BA-7FBE-4B92-AEF5-85E2FF4C0040}">
      <dgm:prSet/>
      <dgm:spPr/>
      <dgm:t>
        <a:bodyPr/>
        <a:lstStyle/>
        <a:p>
          <a:endParaRPr lang="en-US"/>
        </a:p>
      </dgm:t>
    </dgm:pt>
    <dgm:pt modelId="{89946A7D-415E-4B28-8EFF-002B00F132B9}">
      <dgm:prSet/>
      <dgm:spPr/>
      <dgm:t>
        <a:bodyPr/>
        <a:lstStyle/>
        <a:p>
          <a:r>
            <a:rPr lang="en-US"/>
            <a:t>Judul kolom: ditulis jelas dan singkat sebagai keterangan dari isi tabel</a:t>
          </a:r>
        </a:p>
      </dgm:t>
    </dgm:pt>
    <dgm:pt modelId="{621904EC-66BC-4DD5-91AE-8CF462FAFBB9}" type="parTrans" cxnId="{95FF94C8-2628-4F11-9C19-D29B4989CCE7}">
      <dgm:prSet/>
      <dgm:spPr/>
      <dgm:t>
        <a:bodyPr/>
        <a:lstStyle/>
        <a:p>
          <a:endParaRPr lang="en-US"/>
        </a:p>
      </dgm:t>
    </dgm:pt>
    <dgm:pt modelId="{D28D1C6C-287E-4F0D-82FA-B8F61FD2A50F}" type="sibTrans" cxnId="{95FF94C8-2628-4F11-9C19-D29B4989CCE7}">
      <dgm:prSet/>
      <dgm:spPr/>
      <dgm:t>
        <a:bodyPr/>
        <a:lstStyle/>
        <a:p>
          <a:endParaRPr lang="en-US"/>
        </a:p>
      </dgm:t>
    </dgm:pt>
    <dgm:pt modelId="{AF6B8149-C4D4-40C1-B3B0-1ACD6ABFABDB}">
      <dgm:prSet/>
      <dgm:spPr/>
      <dgm:t>
        <a:bodyPr/>
        <a:lstStyle/>
        <a:p>
          <a:r>
            <a:rPr lang="en-US"/>
            <a:t>Penulisan Sumber pada bawah tabel</a:t>
          </a:r>
        </a:p>
      </dgm:t>
    </dgm:pt>
    <dgm:pt modelId="{C0A66457-C79B-4D99-923A-39EA7EBA7508}" type="parTrans" cxnId="{1F5ED622-2A75-4221-ABE1-DCD41A854DB4}">
      <dgm:prSet/>
      <dgm:spPr/>
      <dgm:t>
        <a:bodyPr/>
        <a:lstStyle/>
        <a:p>
          <a:endParaRPr lang="en-US"/>
        </a:p>
      </dgm:t>
    </dgm:pt>
    <dgm:pt modelId="{0099473A-C380-4CF9-8A57-254FB1096320}" type="sibTrans" cxnId="{1F5ED622-2A75-4221-ABE1-DCD41A854DB4}">
      <dgm:prSet/>
      <dgm:spPr/>
      <dgm:t>
        <a:bodyPr/>
        <a:lstStyle/>
        <a:p>
          <a:endParaRPr lang="en-US"/>
        </a:p>
      </dgm:t>
    </dgm:pt>
    <dgm:pt modelId="{F2C675A3-1669-A746-86A7-05FA688BAC50}" type="pres">
      <dgm:prSet presAssocID="{7323E32B-1A65-4AFE-AAFC-73DCAEBA1E71}" presName="linear" presStyleCnt="0">
        <dgm:presLayoutVars>
          <dgm:animLvl val="lvl"/>
          <dgm:resizeHandles val="exact"/>
        </dgm:presLayoutVars>
      </dgm:prSet>
      <dgm:spPr/>
    </dgm:pt>
    <dgm:pt modelId="{4204A6FF-75D9-794C-9215-DBFFA785428C}" type="pres">
      <dgm:prSet presAssocID="{658CD48D-CBB0-4FF4-A45A-F87C96F8BD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F46C8B-2A86-464D-B077-1DB0918D25F1}" type="pres">
      <dgm:prSet presAssocID="{167FBB09-F821-49B3-BD13-DFC801C65ED8}" presName="spacer" presStyleCnt="0"/>
      <dgm:spPr/>
    </dgm:pt>
    <dgm:pt modelId="{9CD2513B-FBDA-264A-ADC6-4CF21CE84DB1}" type="pres">
      <dgm:prSet presAssocID="{89946A7D-415E-4B28-8EFF-002B00F132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EBD715-FA17-AA42-A363-518843DD51ED}" type="pres">
      <dgm:prSet presAssocID="{D28D1C6C-287E-4F0D-82FA-B8F61FD2A50F}" presName="spacer" presStyleCnt="0"/>
      <dgm:spPr/>
    </dgm:pt>
    <dgm:pt modelId="{5ECEEA15-5CF4-A548-9072-CC96B59F5C6A}" type="pres">
      <dgm:prSet presAssocID="{AF6B8149-C4D4-40C1-B3B0-1ACD6ABFABD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A6D8422-2B76-9249-8E6C-5E92BC02223B}" type="presOf" srcId="{658CD48D-CBB0-4FF4-A45A-F87C96F8BD9F}" destId="{4204A6FF-75D9-794C-9215-DBFFA785428C}" srcOrd="0" destOrd="0" presId="urn:microsoft.com/office/officeart/2005/8/layout/vList2"/>
    <dgm:cxn modelId="{1F5ED622-2A75-4221-ABE1-DCD41A854DB4}" srcId="{7323E32B-1A65-4AFE-AAFC-73DCAEBA1E71}" destId="{AF6B8149-C4D4-40C1-B3B0-1ACD6ABFABDB}" srcOrd="2" destOrd="0" parTransId="{C0A66457-C79B-4D99-923A-39EA7EBA7508}" sibTransId="{0099473A-C380-4CF9-8A57-254FB1096320}"/>
    <dgm:cxn modelId="{D118AF6C-B0A7-E74C-8351-5231B31F7A4B}" type="presOf" srcId="{7323E32B-1A65-4AFE-AAFC-73DCAEBA1E71}" destId="{F2C675A3-1669-A746-86A7-05FA688BAC50}" srcOrd="0" destOrd="0" presId="urn:microsoft.com/office/officeart/2005/8/layout/vList2"/>
    <dgm:cxn modelId="{0B44B69D-2D5F-EE45-96E1-706554E18891}" type="presOf" srcId="{AF6B8149-C4D4-40C1-B3B0-1ACD6ABFABDB}" destId="{5ECEEA15-5CF4-A548-9072-CC96B59F5C6A}" srcOrd="0" destOrd="0" presId="urn:microsoft.com/office/officeart/2005/8/layout/vList2"/>
    <dgm:cxn modelId="{3BB1E2BA-7FBE-4B92-AEF5-85E2FF4C0040}" srcId="{7323E32B-1A65-4AFE-AAFC-73DCAEBA1E71}" destId="{658CD48D-CBB0-4FF4-A45A-F87C96F8BD9F}" srcOrd="0" destOrd="0" parTransId="{D4426FEA-47BA-4D09-A58D-6C58AEEA7837}" sibTransId="{167FBB09-F821-49B3-BD13-DFC801C65ED8}"/>
    <dgm:cxn modelId="{95FF94C8-2628-4F11-9C19-D29B4989CCE7}" srcId="{7323E32B-1A65-4AFE-AAFC-73DCAEBA1E71}" destId="{89946A7D-415E-4B28-8EFF-002B00F132B9}" srcOrd="1" destOrd="0" parTransId="{621904EC-66BC-4DD5-91AE-8CF462FAFBB9}" sibTransId="{D28D1C6C-287E-4F0D-82FA-B8F61FD2A50F}"/>
    <dgm:cxn modelId="{6329ACE7-BE6A-0146-8731-B99324F7F261}" type="presOf" srcId="{89946A7D-415E-4B28-8EFF-002B00F132B9}" destId="{9CD2513B-FBDA-264A-ADC6-4CF21CE84DB1}" srcOrd="0" destOrd="0" presId="urn:microsoft.com/office/officeart/2005/8/layout/vList2"/>
    <dgm:cxn modelId="{4D82C7A8-1462-E249-95AF-C5DFF8FB54A7}" type="presParOf" srcId="{F2C675A3-1669-A746-86A7-05FA688BAC50}" destId="{4204A6FF-75D9-794C-9215-DBFFA785428C}" srcOrd="0" destOrd="0" presId="urn:microsoft.com/office/officeart/2005/8/layout/vList2"/>
    <dgm:cxn modelId="{804F9C0F-7335-3D45-A002-982CD9C3AD4E}" type="presParOf" srcId="{F2C675A3-1669-A746-86A7-05FA688BAC50}" destId="{9EF46C8B-2A86-464D-B077-1DB0918D25F1}" srcOrd="1" destOrd="0" presId="urn:microsoft.com/office/officeart/2005/8/layout/vList2"/>
    <dgm:cxn modelId="{55CF2136-6ECC-8046-8A41-EEEA02FE1176}" type="presParOf" srcId="{F2C675A3-1669-A746-86A7-05FA688BAC50}" destId="{9CD2513B-FBDA-264A-ADC6-4CF21CE84DB1}" srcOrd="2" destOrd="0" presId="urn:microsoft.com/office/officeart/2005/8/layout/vList2"/>
    <dgm:cxn modelId="{51AF1C10-D1FE-BA4E-A5C2-D7D65B61E5A8}" type="presParOf" srcId="{F2C675A3-1669-A746-86A7-05FA688BAC50}" destId="{B1EBD715-FA17-AA42-A363-518843DD51ED}" srcOrd="3" destOrd="0" presId="urn:microsoft.com/office/officeart/2005/8/layout/vList2"/>
    <dgm:cxn modelId="{093B736F-C4C5-F44A-BA64-A52000833EB6}" type="presParOf" srcId="{F2C675A3-1669-A746-86A7-05FA688BAC50}" destId="{5ECEEA15-5CF4-A548-9072-CC96B59F5C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DF0236-B2BD-46A1-94CD-085BB2DBEF28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9E3B847-072A-48D6-A213-D675A590B8A4}">
      <dgm:prSet phldrT="[Text]" custT="1"/>
      <dgm:spPr/>
      <dgm:t>
        <a:bodyPr/>
        <a:lstStyle/>
        <a:p>
          <a:r>
            <a:rPr lang="en-US" sz="2400"/>
            <a:t>Mengolah dan mempersiapkan data</a:t>
          </a:r>
        </a:p>
      </dgm:t>
    </dgm:pt>
    <dgm:pt modelId="{20ADC0D0-B0F3-4D9A-9C96-2B748B26EF7C}" type="parTrans" cxnId="{CAF6EACD-C7A1-435F-B0F9-DAD067ED5CB7}">
      <dgm:prSet/>
      <dgm:spPr/>
      <dgm:t>
        <a:bodyPr/>
        <a:lstStyle/>
        <a:p>
          <a:endParaRPr lang="en-US" sz="2400"/>
        </a:p>
      </dgm:t>
    </dgm:pt>
    <dgm:pt modelId="{7C97771B-4054-4010-8281-8747977FB365}" type="sibTrans" cxnId="{CAF6EACD-C7A1-435F-B0F9-DAD067ED5CB7}">
      <dgm:prSet/>
      <dgm:spPr/>
      <dgm:t>
        <a:bodyPr/>
        <a:lstStyle/>
        <a:p>
          <a:endParaRPr lang="en-US" sz="2400"/>
        </a:p>
      </dgm:t>
    </dgm:pt>
    <dgm:pt modelId="{480B8D44-E520-4003-95F7-5B6E8B49EAE1}">
      <dgm:prSet phldrT="[Text]" custT="1"/>
      <dgm:spPr/>
      <dgm:t>
        <a:bodyPr/>
        <a:lstStyle/>
        <a:p>
          <a:r>
            <a:rPr lang="en-US" sz="2400"/>
            <a:t>Membaca keseluruhan data</a:t>
          </a:r>
        </a:p>
      </dgm:t>
    </dgm:pt>
    <dgm:pt modelId="{2FA86E41-9EC3-4A85-B759-1D672BE8B3F6}" type="parTrans" cxnId="{11FEF930-AE46-40CF-94BE-472B18705E83}">
      <dgm:prSet/>
      <dgm:spPr/>
      <dgm:t>
        <a:bodyPr/>
        <a:lstStyle/>
        <a:p>
          <a:endParaRPr lang="en-US" sz="2400"/>
        </a:p>
      </dgm:t>
    </dgm:pt>
    <dgm:pt modelId="{71D8E374-10CD-4098-99DF-2E310B1FB5FD}" type="sibTrans" cxnId="{11FEF930-AE46-40CF-94BE-472B18705E83}">
      <dgm:prSet/>
      <dgm:spPr/>
      <dgm:t>
        <a:bodyPr/>
        <a:lstStyle/>
        <a:p>
          <a:endParaRPr lang="en-US" sz="2400"/>
        </a:p>
      </dgm:t>
    </dgm:pt>
    <dgm:pt modelId="{592F2866-8240-4931-A0D6-B973CF478BB3}">
      <dgm:prSet phldrT="[Text]" custT="1"/>
      <dgm:spPr/>
      <dgm:t>
        <a:bodyPr/>
        <a:lstStyle/>
        <a:p>
          <a:r>
            <a:rPr lang="en-US" sz="2400"/>
            <a:t>Mengolah data</a:t>
          </a:r>
        </a:p>
      </dgm:t>
    </dgm:pt>
    <dgm:pt modelId="{C29B1D8D-3CCA-4829-B2A4-6D8207298F8A}" type="parTrans" cxnId="{569787BA-6F1D-48C2-A0D3-A688BB6420E8}">
      <dgm:prSet/>
      <dgm:spPr/>
      <dgm:t>
        <a:bodyPr/>
        <a:lstStyle/>
        <a:p>
          <a:endParaRPr lang="en-US" sz="2400"/>
        </a:p>
      </dgm:t>
    </dgm:pt>
    <dgm:pt modelId="{25CFB22B-5898-41D0-AA69-8B43AC397681}" type="sibTrans" cxnId="{569787BA-6F1D-48C2-A0D3-A688BB6420E8}">
      <dgm:prSet/>
      <dgm:spPr/>
      <dgm:t>
        <a:bodyPr/>
        <a:lstStyle/>
        <a:p>
          <a:endParaRPr lang="en-US" sz="2400"/>
        </a:p>
      </dgm:t>
    </dgm:pt>
    <dgm:pt modelId="{37CC3816-E7AC-4BF1-B1FA-8424AD5646A9}">
      <dgm:prSet phldrT="[Text]"/>
      <dgm:spPr/>
      <dgm:t>
        <a:bodyPr/>
        <a:lstStyle/>
        <a:p>
          <a:r>
            <a:rPr lang="en-US"/>
            <a:t>Deskripsi data</a:t>
          </a:r>
        </a:p>
      </dgm:t>
    </dgm:pt>
    <dgm:pt modelId="{1DCFE811-5C97-48B8-A704-052EB525863D}" type="parTrans" cxnId="{1BF3682D-8EB6-444A-826B-176408576E35}">
      <dgm:prSet/>
      <dgm:spPr/>
      <dgm:t>
        <a:bodyPr/>
        <a:lstStyle/>
        <a:p>
          <a:endParaRPr lang="en-US"/>
        </a:p>
      </dgm:t>
    </dgm:pt>
    <dgm:pt modelId="{2B705321-8760-4603-B880-9D41F7D28AAE}" type="sibTrans" cxnId="{1BF3682D-8EB6-444A-826B-176408576E35}">
      <dgm:prSet/>
      <dgm:spPr/>
      <dgm:t>
        <a:bodyPr/>
        <a:lstStyle/>
        <a:p>
          <a:endParaRPr lang="en-US"/>
        </a:p>
      </dgm:t>
    </dgm:pt>
    <dgm:pt modelId="{C75E1F6B-53A1-4F6C-A48F-D9C9B3760A7E}">
      <dgm:prSet phldrT="[Text]"/>
      <dgm:spPr/>
      <dgm:t>
        <a:bodyPr/>
        <a:lstStyle/>
        <a:p>
          <a:r>
            <a:rPr lang="en-US"/>
            <a:t>Penulisan laporan</a:t>
          </a:r>
        </a:p>
      </dgm:t>
    </dgm:pt>
    <dgm:pt modelId="{666AB92F-03AE-436B-BF93-AD2208E1D022}" type="parTrans" cxnId="{3719DE64-AB99-4F4D-9CF7-044211D16AD4}">
      <dgm:prSet/>
      <dgm:spPr/>
      <dgm:t>
        <a:bodyPr/>
        <a:lstStyle/>
        <a:p>
          <a:endParaRPr lang="en-US"/>
        </a:p>
      </dgm:t>
    </dgm:pt>
    <dgm:pt modelId="{F71C2291-F1B9-49CE-9315-6399B9B22784}" type="sibTrans" cxnId="{3719DE64-AB99-4F4D-9CF7-044211D16AD4}">
      <dgm:prSet/>
      <dgm:spPr/>
      <dgm:t>
        <a:bodyPr/>
        <a:lstStyle/>
        <a:p>
          <a:endParaRPr lang="en-US"/>
        </a:p>
      </dgm:t>
    </dgm:pt>
    <dgm:pt modelId="{09CF9143-BE93-4852-B72D-6FECA248D0F1}" type="pres">
      <dgm:prSet presAssocID="{D5DF0236-B2BD-46A1-94CD-085BB2DBEF28}" presName="rootnode" presStyleCnt="0">
        <dgm:presLayoutVars>
          <dgm:chMax/>
          <dgm:chPref/>
          <dgm:dir/>
          <dgm:animLvl val="lvl"/>
        </dgm:presLayoutVars>
      </dgm:prSet>
      <dgm:spPr/>
    </dgm:pt>
    <dgm:pt modelId="{B8F8CF19-4EB2-40B5-913A-1D1E91EA816B}" type="pres">
      <dgm:prSet presAssocID="{59E3B847-072A-48D6-A213-D675A590B8A4}" presName="composite" presStyleCnt="0"/>
      <dgm:spPr/>
    </dgm:pt>
    <dgm:pt modelId="{37869F0F-A4AA-4146-8B42-63B39E8D3584}" type="pres">
      <dgm:prSet presAssocID="{59E3B847-072A-48D6-A213-D675A590B8A4}" presName="LShape" presStyleLbl="alignNode1" presStyleIdx="0" presStyleCnt="9"/>
      <dgm:spPr/>
    </dgm:pt>
    <dgm:pt modelId="{10D1A3B9-1637-44C4-9478-1DC0A2C31535}" type="pres">
      <dgm:prSet presAssocID="{59E3B847-072A-48D6-A213-D675A590B8A4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E1828776-698F-4B36-A9C6-838F6CB9FD88}" type="pres">
      <dgm:prSet presAssocID="{59E3B847-072A-48D6-A213-D675A590B8A4}" presName="Triangle" presStyleLbl="alignNode1" presStyleIdx="1" presStyleCnt="9"/>
      <dgm:spPr/>
    </dgm:pt>
    <dgm:pt modelId="{4AF07465-3A94-4EC1-A776-2CA27E4C784D}" type="pres">
      <dgm:prSet presAssocID="{7C97771B-4054-4010-8281-8747977FB365}" presName="sibTrans" presStyleCnt="0"/>
      <dgm:spPr/>
    </dgm:pt>
    <dgm:pt modelId="{8D86D718-50B3-45D9-A620-AC099578AE3C}" type="pres">
      <dgm:prSet presAssocID="{7C97771B-4054-4010-8281-8747977FB365}" presName="space" presStyleCnt="0"/>
      <dgm:spPr/>
    </dgm:pt>
    <dgm:pt modelId="{D15A9AA0-886E-4E5F-9B73-EF4597471B1F}" type="pres">
      <dgm:prSet presAssocID="{480B8D44-E520-4003-95F7-5B6E8B49EAE1}" presName="composite" presStyleCnt="0"/>
      <dgm:spPr/>
    </dgm:pt>
    <dgm:pt modelId="{FFDDF5A4-1F19-4F63-96E5-96FE023C1AB9}" type="pres">
      <dgm:prSet presAssocID="{480B8D44-E520-4003-95F7-5B6E8B49EAE1}" presName="LShape" presStyleLbl="alignNode1" presStyleIdx="2" presStyleCnt="9"/>
      <dgm:spPr/>
    </dgm:pt>
    <dgm:pt modelId="{90EE6BC7-4DAF-40FF-BC60-21DA7718C279}" type="pres">
      <dgm:prSet presAssocID="{480B8D44-E520-4003-95F7-5B6E8B49EAE1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913332D-3D9E-49F4-A079-270A9581AE9A}" type="pres">
      <dgm:prSet presAssocID="{480B8D44-E520-4003-95F7-5B6E8B49EAE1}" presName="Triangle" presStyleLbl="alignNode1" presStyleIdx="3" presStyleCnt="9"/>
      <dgm:spPr/>
    </dgm:pt>
    <dgm:pt modelId="{1BE19D52-8EAF-42D9-B4C2-745B13BB53E5}" type="pres">
      <dgm:prSet presAssocID="{71D8E374-10CD-4098-99DF-2E310B1FB5FD}" presName="sibTrans" presStyleCnt="0"/>
      <dgm:spPr/>
    </dgm:pt>
    <dgm:pt modelId="{D5B59A59-D97A-4FA4-B745-6B9697A1BFF4}" type="pres">
      <dgm:prSet presAssocID="{71D8E374-10CD-4098-99DF-2E310B1FB5FD}" presName="space" presStyleCnt="0"/>
      <dgm:spPr/>
    </dgm:pt>
    <dgm:pt modelId="{B72F2E6A-9990-4D4E-9EA3-442BDE1CD7DE}" type="pres">
      <dgm:prSet presAssocID="{592F2866-8240-4931-A0D6-B973CF478BB3}" presName="composite" presStyleCnt="0"/>
      <dgm:spPr/>
    </dgm:pt>
    <dgm:pt modelId="{6C5253BE-AD91-4999-AD84-9467ED334C48}" type="pres">
      <dgm:prSet presAssocID="{592F2866-8240-4931-A0D6-B973CF478BB3}" presName="LShape" presStyleLbl="alignNode1" presStyleIdx="4" presStyleCnt="9"/>
      <dgm:spPr/>
    </dgm:pt>
    <dgm:pt modelId="{B58B8D0F-A64D-4812-AD64-6EFA9DDC8E8C}" type="pres">
      <dgm:prSet presAssocID="{592F2866-8240-4931-A0D6-B973CF478BB3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27C4778-DFD1-4DB0-9A3B-D9C84B441CD5}" type="pres">
      <dgm:prSet presAssocID="{592F2866-8240-4931-A0D6-B973CF478BB3}" presName="Triangle" presStyleLbl="alignNode1" presStyleIdx="5" presStyleCnt="9"/>
      <dgm:spPr/>
    </dgm:pt>
    <dgm:pt modelId="{906D1FE8-FD4C-4D7F-9A42-0AF8E249113B}" type="pres">
      <dgm:prSet presAssocID="{25CFB22B-5898-41D0-AA69-8B43AC397681}" presName="sibTrans" presStyleCnt="0"/>
      <dgm:spPr/>
    </dgm:pt>
    <dgm:pt modelId="{565EC3A4-87F1-4992-B406-E9623D54A050}" type="pres">
      <dgm:prSet presAssocID="{25CFB22B-5898-41D0-AA69-8B43AC397681}" presName="space" presStyleCnt="0"/>
      <dgm:spPr/>
    </dgm:pt>
    <dgm:pt modelId="{34792233-8956-4EB0-A58B-90573695C088}" type="pres">
      <dgm:prSet presAssocID="{37CC3816-E7AC-4BF1-B1FA-8424AD5646A9}" presName="composite" presStyleCnt="0"/>
      <dgm:spPr/>
    </dgm:pt>
    <dgm:pt modelId="{1CF3E5AA-5499-4C88-BBE5-312CFD389650}" type="pres">
      <dgm:prSet presAssocID="{37CC3816-E7AC-4BF1-B1FA-8424AD5646A9}" presName="LShape" presStyleLbl="alignNode1" presStyleIdx="6" presStyleCnt="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8A50C6E-64D5-47A1-87D1-13B23CF3155B}" type="pres">
      <dgm:prSet presAssocID="{37CC3816-E7AC-4BF1-B1FA-8424AD5646A9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A379773-D86B-43C8-8D82-1C5EC14ECB6B}" type="pres">
      <dgm:prSet presAssocID="{37CC3816-E7AC-4BF1-B1FA-8424AD5646A9}" presName="Triangle" presStyleLbl="alignNode1" presStyleIdx="7" presStyleCnt="9"/>
      <dgm:spPr/>
    </dgm:pt>
    <dgm:pt modelId="{A87E5B3E-8D18-48C8-909D-BB7586999CD7}" type="pres">
      <dgm:prSet presAssocID="{2B705321-8760-4603-B880-9D41F7D28AAE}" presName="sibTrans" presStyleCnt="0"/>
      <dgm:spPr/>
    </dgm:pt>
    <dgm:pt modelId="{79FED5B7-B2C9-47BE-8BA3-5934FBD52444}" type="pres">
      <dgm:prSet presAssocID="{2B705321-8760-4603-B880-9D41F7D28AAE}" presName="space" presStyleCnt="0"/>
      <dgm:spPr/>
    </dgm:pt>
    <dgm:pt modelId="{8636DE33-9AB1-4D13-AB6D-F0B2201EF6ED}" type="pres">
      <dgm:prSet presAssocID="{C75E1F6B-53A1-4F6C-A48F-D9C9B3760A7E}" presName="composite" presStyleCnt="0"/>
      <dgm:spPr/>
    </dgm:pt>
    <dgm:pt modelId="{10E30F12-32CC-4680-8808-BBFCD081B103}" type="pres">
      <dgm:prSet presAssocID="{C75E1F6B-53A1-4F6C-A48F-D9C9B3760A7E}" presName="LShape" presStyleLbl="alignNode1" presStyleIdx="8" presStyleCnt="9"/>
      <dgm:spPr/>
    </dgm:pt>
    <dgm:pt modelId="{117DBFA5-EE3C-4C98-B1AE-4017161BD8A5}" type="pres">
      <dgm:prSet presAssocID="{C75E1F6B-53A1-4F6C-A48F-D9C9B3760A7E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BF3682D-8EB6-444A-826B-176408576E35}" srcId="{D5DF0236-B2BD-46A1-94CD-085BB2DBEF28}" destId="{37CC3816-E7AC-4BF1-B1FA-8424AD5646A9}" srcOrd="3" destOrd="0" parTransId="{1DCFE811-5C97-48B8-A704-052EB525863D}" sibTransId="{2B705321-8760-4603-B880-9D41F7D28AAE}"/>
    <dgm:cxn modelId="{11FEF930-AE46-40CF-94BE-472B18705E83}" srcId="{D5DF0236-B2BD-46A1-94CD-085BB2DBEF28}" destId="{480B8D44-E520-4003-95F7-5B6E8B49EAE1}" srcOrd="1" destOrd="0" parTransId="{2FA86E41-9EC3-4A85-B759-1D672BE8B3F6}" sibTransId="{71D8E374-10CD-4098-99DF-2E310B1FB5FD}"/>
    <dgm:cxn modelId="{3719DE64-AB99-4F4D-9CF7-044211D16AD4}" srcId="{D5DF0236-B2BD-46A1-94CD-085BB2DBEF28}" destId="{C75E1F6B-53A1-4F6C-A48F-D9C9B3760A7E}" srcOrd="4" destOrd="0" parTransId="{666AB92F-03AE-436B-BF93-AD2208E1D022}" sibTransId="{F71C2291-F1B9-49CE-9315-6399B9B22784}"/>
    <dgm:cxn modelId="{0F0D8166-C8F0-4016-9694-4639A4ACF22C}" type="presOf" srcId="{59E3B847-072A-48D6-A213-D675A590B8A4}" destId="{10D1A3B9-1637-44C4-9478-1DC0A2C31535}" srcOrd="0" destOrd="0" presId="urn:microsoft.com/office/officeart/2009/3/layout/StepUpProcess"/>
    <dgm:cxn modelId="{B8EEEB89-65D6-4C39-8C34-217349B108CA}" type="presOf" srcId="{480B8D44-E520-4003-95F7-5B6E8B49EAE1}" destId="{90EE6BC7-4DAF-40FF-BC60-21DA7718C279}" srcOrd="0" destOrd="0" presId="urn:microsoft.com/office/officeart/2009/3/layout/StepUpProcess"/>
    <dgm:cxn modelId="{FECAC1A1-BD61-4A90-86AD-2CC6CDDD5FF4}" type="presOf" srcId="{592F2866-8240-4931-A0D6-B973CF478BB3}" destId="{B58B8D0F-A64D-4812-AD64-6EFA9DDC8E8C}" srcOrd="0" destOrd="0" presId="urn:microsoft.com/office/officeart/2009/3/layout/StepUpProcess"/>
    <dgm:cxn modelId="{569787BA-6F1D-48C2-A0D3-A688BB6420E8}" srcId="{D5DF0236-B2BD-46A1-94CD-085BB2DBEF28}" destId="{592F2866-8240-4931-A0D6-B973CF478BB3}" srcOrd="2" destOrd="0" parTransId="{C29B1D8D-3CCA-4829-B2A4-6D8207298F8A}" sibTransId="{25CFB22B-5898-41D0-AA69-8B43AC397681}"/>
    <dgm:cxn modelId="{CAF6EACD-C7A1-435F-B0F9-DAD067ED5CB7}" srcId="{D5DF0236-B2BD-46A1-94CD-085BB2DBEF28}" destId="{59E3B847-072A-48D6-A213-D675A590B8A4}" srcOrd="0" destOrd="0" parTransId="{20ADC0D0-B0F3-4D9A-9C96-2B748B26EF7C}" sibTransId="{7C97771B-4054-4010-8281-8747977FB365}"/>
    <dgm:cxn modelId="{D69209D3-0DA1-4E4E-89A1-1A8DEE3E775B}" type="presOf" srcId="{C75E1F6B-53A1-4F6C-A48F-D9C9B3760A7E}" destId="{117DBFA5-EE3C-4C98-B1AE-4017161BD8A5}" srcOrd="0" destOrd="0" presId="urn:microsoft.com/office/officeart/2009/3/layout/StepUpProcess"/>
    <dgm:cxn modelId="{EE0F70D7-A851-45B5-B84A-4FAA9B5D53DF}" type="presOf" srcId="{D5DF0236-B2BD-46A1-94CD-085BB2DBEF28}" destId="{09CF9143-BE93-4852-B72D-6FECA248D0F1}" srcOrd="0" destOrd="0" presId="urn:microsoft.com/office/officeart/2009/3/layout/StepUpProcess"/>
    <dgm:cxn modelId="{F69CC9DD-40C0-41E7-8229-9ED4EDC634C6}" type="presOf" srcId="{37CC3816-E7AC-4BF1-B1FA-8424AD5646A9}" destId="{88A50C6E-64D5-47A1-87D1-13B23CF3155B}" srcOrd="0" destOrd="0" presId="urn:microsoft.com/office/officeart/2009/3/layout/StepUpProcess"/>
    <dgm:cxn modelId="{A6F2187E-25EB-4379-B88D-506C782032D1}" type="presParOf" srcId="{09CF9143-BE93-4852-B72D-6FECA248D0F1}" destId="{B8F8CF19-4EB2-40B5-913A-1D1E91EA816B}" srcOrd="0" destOrd="0" presId="urn:microsoft.com/office/officeart/2009/3/layout/StepUpProcess"/>
    <dgm:cxn modelId="{8FC6CC46-B152-4372-8E75-B6020E6CD85B}" type="presParOf" srcId="{B8F8CF19-4EB2-40B5-913A-1D1E91EA816B}" destId="{37869F0F-A4AA-4146-8B42-63B39E8D3584}" srcOrd="0" destOrd="0" presId="urn:microsoft.com/office/officeart/2009/3/layout/StepUpProcess"/>
    <dgm:cxn modelId="{57754D1A-84C0-4D54-A322-6A0A75E643FC}" type="presParOf" srcId="{B8F8CF19-4EB2-40B5-913A-1D1E91EA816B}" destId="{10D1A3B9-1637-44C4-9478-1DC0A2C31535}" srcOrd="1" destOrd="0" presId="urn:microsoft.com/office/officeart/2009/3/layout/StepUpProcess"/>
    <dgm:cxn modelId="{D1EB52D3-5AC0-4AD8-87A3-8906564ADD74}" type="presParOf" srcId="{B8F8CF19-4EB2-40B5-913A-1D1E91EA816B}" destId="{E1828776-698F-4B36-A9C6-838F6CB9FD88}" srcOrd="2" destOrd="0" presId="urn:microsoft.com/office/officeart/2009/3/layout/StepUpProcess"/>
    <dgm:cxn modelId="{29D8469D-EE13-4FC1-AC10-A36DDF6EA263}" type="presParOf" srcId="{09CF9143-BE93-4852-B72D-6FECA248D0F1}" destId="{4AF07465-3A94-4EC1-A776-2CA27E4C784D}" srcOrd="1" destOrd="0" presId="urn:microsoft.com/office/officeart/2009/3/layout/StepUpProcess"/>
    <dgm:cxn modelId="{E772EB9B-D6CC-4205-94F7-98E2EDBEA714}" type="presParOf" srcId="{4AF07465-3A94-4EC1-A776-2CA27E4C784D}" destId="{8D86D718-50B3-45D9-A620-AC099578AE3C}" srcOrd="0" destOrd="0" presId="urn:microsoft.com/office/officeart/2009/3/layout/StepUpProcess"/>
    <dgm:cxn modelId="{105FE71F-62B7-4FA1-9523-7664E22A8051}" type="presParOf" srcId="{09CF9143-BE93-4852-B72D-6FECA248D0F1}" destId="{D15A9AA0-886E-4E5F-9B73-EF4597471B1F}" srcOrd="2" destOrd="0" presId="urn:microsoft.com/office/officeart/2009/3/layout/StepUpProcess"/>
    <dgm:cxn modelId="{0A0D99E8-8940-4EF7-8C34-1BE999DF0F19}" type="presParOf" srcId="{D15A9AA0-886E-4E5F-9B73-EF4597471B1F}" destId="{FFDDF5A4-1F19-4F63-96E5-96FE023C1AB9}" srcOrd="0" destOrd="0" presId="urn:microsoft.com/office/officeart/2009/3/layout/StepUpProcess"/>
    <dgm:cxn modelId="{EA167ECA-5B09-4C23-9156-2DD7B4EB5F4C}" type="presParOf" srcId="{D15A9AA0-886E-4E5F-9B73-EF4597471B1F}" destId="{90EE6BC7-4DAF-40FF-BC60-21DA7718C279}" srcOrd="1" destOrd="0" presId="urn:microsoft.com/office/officeart/2009/3/layout/StepUpProcess"/>
    <dgm:cxn modelId="{593A1927-3265-48DC-80CF-E24024B68439}" type="presParOf" srcId="{D15A9AA0-886E-4E5F-9B73-EF4597471B1F}" destId="{7913332D-3D9E-49F4-A079-270A9581AE9A}" srcOrd="2" destOrd="0" presId="urn:microsoft.com/office/officeart/2009/3/layout/StepUpProcess"/>
    <dgm:cxn modelId="{F556776E-9EE0-4FC0-A79D-CDEC37C642B5}" type="presParOf" srcId="{09CF9143-BE93-4852-B72D-6FECA248D0F1}" destId="{1BE19D52-8EAF-42D9-B4C2-745B13BB53E5}" srcOrd="3" destOrd="0" presId="urn:microsoft.com/office/officeart/2009/3/layout/StepUpProcess"/>
    <dgm:cxn modelId="{DF294FEE-1E18-465B-B13E-65C93EDF5DFD}" type="presParOf" srcId="{1BE19D52-8EAF-42D9-B4C2-745B13BB53E5}" destId="{D5B59A59-D97A-4FA4-B745-6B9697A1BFF4}" srcOrd="0" destOrd="0" presId="urn:microsoft.com/office/officeart/2009/3/layout/StepUpProcess"/>
    <dgm:cxn modelId="{A2C8A054-07BA-4C42-B793-A0E37977C5FF}" type="presParOf" srcId="{09CF9143-BE93-4852-B72D-6FECA248D0F1}" destId="{B72F2E6A-9990-4D4E-9EA3-442BDE1CD7DE}" srcOrd="4" destOrd="0" presId="urn:microsoft.com/office/officeart/2009/3/layout/StepUpProcess"/>
    <dgm:cxn modelId="{2AB597FA-F071-4437-9EE0-5AFCD07EFFA3}" type="presParOf" srcId="{B72F2E6A-9990-4D4E-9EA3-442BDE1CD7DE}" destId="{6C5253BE-AD91-4999-AD84-9467ED334C48}" srcOrd="0" destOrd="0" presId="urn:microsoft.com/office/officeart/2009/3/layout/StepUpProcess"/>
    <dgm:cxn modelId="{084653CF-4601-4BA2-8B83-910FACB4CD2B}" type="presParOf" srcId="{B72F2E6A-9990-4D4E-9EA3-442BDE1CD7DE}" destId="{B58B8D0F-A64D-4812-AD64-6EFA9DDC8E8C}" srcOrd="1" destOrd="0" presId="urn:microsoft.com/office/officeart/2009/3/layout/StepUpProcess"/>
    <dgm:cxn modelId="{814462CD-642C-4565-8C82-BA95CFFD7270}" type="presParOf" srcId="{B72F2E6A-9990-4D4E-9EA3-442BDE1CD7DE}" destId="{927C4778-DFD1-4DB0-9A3B-D9C84B441CD5}" srcOrd="2" destOrd="0" presId="urn:microsoft.com/office/officeart/2009/3/layout/StepUpProcess"/>
    <dgm:cxn modelId="{0BFE928A-6D17-4967-B33C-274782F48C0E}" type="presParOf" srcId="{09CF9143-BE93-4852-B72D-6FECA248D0F1}" destId="{906D1FE8-FD4C-4D7F-9A42-0AF8E249113B}" srcOrd="5" destOrd="0" presId="urn:microsoft.com/office/officeart/2009/3/layout/StepUpProcess"/>
    <dgm:cxn modelId="{51A04F90-F2A6-4087-96BE-6DD685026534}" type="presParOf" srcId="{906D1FE8-FD4C-4D7F-9A42-0AF8E249113B}" destId="{565EC3A4-87F1-4992-B406-E9623D54A050}" srcOrd="0" destOrd="0" presId="urn:microsoft.com/office/officeart/2009/3/layout/StepUpProcess"/>
    <dgm:cxn modelId="{9E2F2D5A-E7BC-45F8-8F61-FAE761803A75}" type="presParOf" srcId="{09CF9143-BE93-4852-B72D-6FECA248D0F1}" destId="{34792233-8956-4EB0-A58B-90573695C088}" srcOrd="6" destOrd="0" presId="urn:microsoft.com/office/officeart/2009/3/layout/StepUpProcess"/>
    <dgm:cxn modelId="{849C6F56-B12B-4B09-9E6A-04CD7B1C59E5}" type="presParOf" srcId="{34792233-8956-4EB0-A58B-90573695C088}" destId="{1CF3E5AA-5499-4C88-BBE5-312CFD389650}" srcOrd="0" destOrd="0" presId="urn:microsoft.com/office/officeart/2009/3/layout/StepUpProcess"/>
    <dgm:cxn modelId="{CECE78F4-D719-46A2-BBFF-16B884B16715}" type="presParOf" srcId="{34792233-8956-4EB0-A58B-90573695C088}" destId="{88A50C6E-64D5-47A1-87D1-13B23CF3155B}" srcOrd="1" destOrd="0" presId="urn:microsoft.com/office/officeart/2009/3/layout/StepUpProcess"/>
    <dgm:cxn modelId="{E8BAEDEC-0FEF-41EA-A945-6ADD090D05EE}" type="presParOf" srcId="{34792233-8956-4EB0-A58B-90573695C088}" destId="{7A379773-D86B-43C8-8D82-1C5EC14ECB6B}" srcOrd="2" destOrd="0" presId="urn:microsoft.com/office/officeart/2009/3/layout/StepUpProcess"/>
    <dgm:cxn modelId="{66930D6E-BEDE-4802-932B-C3F04791A1E7}" type="presParOf" srcId="{09CF9143-BE93-4852-B72D-6FECA248D0F1}" destId="{A87E5B3E-8D18-48C8-909D-BB7586999CD7}" srcOrd="7" destOrd="0" presId="urn:microsoft.com/office/officeart/2009/3/layout/StepUpProcess"/>
    <dgm:cxn modelId="{59666574-6C6F-452D-8700-16CB4C5ABF3A}" type="presParOf" srcId="{A87E5B3E-8D18-48C8-909D-BB7586999CD7}" destId="{79FED5B7-B2C9-47BE-8BA3-5934FBD52444}" srcOrd="0" destOrd="0" presId="urn:microsoft.com/office/officeart/2009/3/layout/StepUpProcess"/>
    <dgm:cxn modelId="{D99BFA77-9254-48CE-AFF2-E9BAEA0D68F7}" type="presParOf" srcId="{09CF9143-BE93-4852-B72D-6FECA248D0F1}" destId="{8636DE33-9AB1-4D13-AB6D-F0B2201EF6ED}" srcOrd="8" destOrd="0" presId="urn:microsoft.com/office/officeart/2009/3/layout/StepUpProcess"/>
    <dgm:cxn modelId="{87F6BA56-5F27-4B5D-AD34-9F40B80B1745}" type="presParOf" srcId="{8636DE33-9AB1-4D13-AB6D-F0B2201EF6ED}" destId="{10E30F12-32CC-4680-8808-BBFCD081B103}" srcOrd="0" destOrd="0" presId="urn:microsoft.com/office/officeart/2009/3/layout/StepUpProcess"/>
    <dgm:cxn modelId="{486BF0BC-6CA6-456C-901C-D95A1AC18015}" type="presParOf" srcId="{8636DE33-9AB1-4D13-AB6D-F0B2201EF6ED}" destId="{117DBFA5-EE3C-4C98-B1AE-4017161BD8A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4A6FF-75D9-794C-9215-DBFFA785428C}">
      <dsp:nvSpPr>
        <dsp:cNvPr id="0" name=""/>
        <dsp:cNvSpPr/>
      </dsp:nvSpPr>
      <dsp:spPr>
        <a:xfrm>
          <a:off x="0" y="77114"/>
          <a:ext cx="4869656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Judul tabel: ditulis pada bagian tengah/center atas dari tabel</a:t>
          </a:r>
        </a:p>
      </dsp:txBody>
      <dsp:txXfrm>
        <a:off x="77847" y="154961"/>
        <a:ext cx="4713962" cy="1439016"/>
      </dsp:txXfrm>
    </dsp:sp>
    <dsp:sp modelId="{9CD2513B-FBDA-264A-ADC6-4CF21CE84DB1}">
      <dsp:nvSpPr>
        <dsp:cNvPr id="0" name=""/>
        <dsp:cNvSpPr/>
      </dsp:nvSpPr>
      <dsp:spPr>
        <a:xfrm>
          <a:off x="0" y="1755344"/>
          <a:ext cx="4869656" cy="159471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Judul kolom: ditulis jelas dan singkat sebagai keterangan dari isi tabel</a:t>
          </a:r>
        </a:p>
      </dsp:txBody>
      <dsp:txXfrm>
        <a:off x="77847" y="1833191"/>
        <a:ext cx="4713962" cy="1439016"/>
      </dsp:txXfrm>
    </dsp:sp>
    <dsp:sp modelId="{5ECEEA15-5CF4-A548-9072-CC96B59F5C6A}">
      <dsp:nvSpPr>
        <dsp:cNvPr id="0" name=""/>
        <dsp:cNvSpPr/>
      </dsp:nvSpPr>
      <dsp:spPr>
        <a:xfrm>
          <a:off x="0" y="3433575"/>
          <a:ext cx="4869656" cy="15947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Penulisan Sumber pada bawah tabel</a:t>
          </a:r>
        </a:p>
      </dsp:txBody>
      <dsp:txXfrm>
        <a:off x="77847" y="3511422"/>
        <a:ext cx="4713962" cy="1439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69F0F-A4AA-4146-8B42-63B39E8D3584}">
      <dsp:nvSpPr>
        <dsp:cNvPr id="0" name=""/>
        <dsp:cNvSpPr/>
      </dsp:nvSpPr>
      <dsp:spPr>
        <a:xfrm rot="5400000">
          <a:off x="295593" y="1887662"/>
          <a:ext cx="886392" cy="147493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1A3B9-1637-44C4-9478-1DC0A2C31535}">
      <dsp:nvSpPr>
        <dsp:cNvPr id="0" name=""/>
        <dsp:cNvSpPr/>
      </dsp:nvSpPr>
      <dsp:spPr>
        <a:xfrm>
          <a:off x="147632" y="2328351"/>
          <a:ext cx="1331581" cy="1167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Mengolah dan mempersiapkan data</a:t>
          </a:r>
        </a:p>
      </dsp:txBody>
      <dsp:txXfrm>
        <a:off x="147632" y="2328351"/>
        <a:ext cx="1331581" cy="1167209"/>
      </dsp:txXfrm>
    </dsp:sp>
    <dsp:sp modelId="{E1828776-698F-4B36-A9C6-838F6CB9FD88}">
      <dsp:nvSpPr>
        <dsp:cNvPr id="0" name=""/>
        <dsp:cNvSpPr/>
      </dsp:nvSpPr>
      <dsp:spPr>
        <a:xfrm>
          <a:off x="1227972" y="1779076"/>
          <a:ext cx="251241" cy="251241"/>
        </a:xfrm>
        <a:prstGeom prst="triangle">
          <a:avLst>
            <a:gd name="adj" fmla="val 100000"/>
          </a:avLst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accent5">
              <a:hueOff val="-844818"/>
              <a:satOff val="-217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DF5A4-1F19-4F63-96E5-96FE023C1AB9}">
      <dsp:nvSpPr>
        <dsp:cNvPr id="0" name=""/>
        <dsp:cNvSpPr/>
      </dsp:nvSpPr>
      <dsp:spPr>
        <a:xfrm rot="5400000">
          <a:off x="1925709" y="1484288"/>
          <a:ext cx="886392" cy="147493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E6BC7-4DAF-40FF-BC60-21DA7718C279}">
      <dsp:nvSpPr>
        <dsp:cNvPr id="0" name=""/>
        <dsp:cNvSpPr/>
      </dsp:nvSpPr>
      <dsp:spPr>
        <a:xfrm>
          <a:off x="1777748" y="1924977"/>
          <a:ext cx="1331581" cy="1167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Membaca keseluruhan data</a:t>
          </a:r>
        </a:p>
      </dsp:txBody>
      <dsp:txXfrm>
        <a:off x="1777748" y="1924977"/>
        <a:ext cx="1331581" cy="1167209"/>
      </dsp:txXfrm>
    </dsp:sp>
    <dsp:sp modelId="{7913332D-3D9E-49F4-A079-270A9581AE9A}">
      <dsp:nvSpPr>
        <dsp:cNvPr id="0" name=""/>
        <dsp:cNvSpPr/>
      </dsp:nvSpPr>
      <dsp:spPr>
        <a:xfrm>
          <a:off x="2858088" y="1375702"/>
          <a:ext cx="251241" cy="251241"/>
        </a:xfrm>
        <a:prstGeom prst="triangle">
          <a:avLst>
            <a:gd name="adj" fmla="val 100000"/>
          </a:avLst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accent5">
              <a:hueOff val="-2534453"/>
              <a:satOff val="-6532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253BE-AD91-4999-AD84-9467ED334C48}">
      <dsp:nvSpPr>
        <dsp:cNvPr id="0" name=""/>
        <dsp:cNvSpPr/>
      </dsp:nvSpPr>
      <dsp:spPr>
        <a:xfrm rot="5400000">
          <a:off x="3555825" y="1080914"/>
          <a:ext cx="886392" cy="147493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B8D0F-A64D-4812-AD64-6EFA9DDC8E8C}">
      <dsp:nvSpPr>
        <dsp:cNvPr id="0" name=""/>
        <dsp:cNvSpPr/>
      </dsp:nvSpPr>
      <dsp:spPr>
        <a:xfrm>
          <a:off x="3407864" y="1521603"/>
          <a:ext cx="1331581" cy="1167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Mengolah data</a:t>
          </a:r>
        </a:p>
      </dsp:txBody>
      <dsp:txXfrm>
        <a:off x="3407864" y="1521603"/>
        <a:ext cx="1331581" cy="1167209"/>
      </dsp:txXfrm>
    </dsp:sp>
    <dsp:sp modelId="{927C4778-DFD1-4DB0-9A3B-D9C84B441CD5}">
      <dsp:nvSpPr>
        <dsp:cNvPr id="0" name=""/>
        <dsp:cNvSpPr/>
      </dsp:nvSpPr>
      <dsp:spPr>
        <a:xfrm>
          <a:off x="4488204" y="972328"/>
          <a:ext cx="251241" cy="251241"/>
        </a:xfrm>
        <a:prstGeom prst="triangle">
          <a:avLst>
            <a:gd name="adj" fmla="val 100000"/>
          </a:avLst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accent5">
              <a:hueOff val="-4224089"/>
              <a:satOff val="-10887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3E5AA-5499-4C88-BBE5-312CFD389650}">
      <dsp:nvSpPr>
        <dsp:cNvPr id="0" name=""/>
        <dsp:cNvSpPr/>
      </dsp:nvSpPr>
      <dsp:spPr>
        <a:xfrm rot="5400000">
          <a:off x="5185941" y="677541"/>
          <a:ext cx="886392" cy="1474937"/>
        </a:xfrm>
        <a:prstGeom prst="corner">
          <a:avLst>
            <a:gd name="adj1" fmla="val 16120"/>
            <a:gd name="adj2" fmla="val 161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50C6E-64D5-47A1-87D1-13B23CF3155B}">
      <dsp:nvSpPr>
        <dsp:cNvPr id="0" name=""/>
        <dsp:cNvSpPr/>
      </dsp:nvSpPr>
      <dsp:spPr>
        <a:xfrm>
          <a:off x="5037980" y="1118229"/>
          <a:ext cx="1331581" cy="1167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Deskripsi data</a:t>
          </a:r>
        </a:p>
      </dsp:txBody>
      <dsp:txXfrm>
        <a:off x="5037980" y="1118229"/>
        <a:ext cx="1331581" cy="1167209"/>
      </dsp:txXfrm>
    </dsp:sp>
    <dsp:sp modelId="{7A379773-D86B-43C8-8D82-1C5EC14ECB6B}">
      <dsp:nvSpPr>
        <dsp:cNvPr id="0" name=""/>
        <dsp:cNvSpPr/>
      </dsp:nvSpPr>
      <dsp:spPr>
        <a:xfrm>
          <a:off x="6118320" y="568954"/>
          <a:ext cx="251241" cy="251241"/>
        </a:xfrm>
        <a:prstGeom prst="triangle">
          <a:avLst>
            <a:gd name="adj" fmla="val 100000"/>
          </a:avLst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accent5">
              <a:hueOff val="-5913725"/>
              <a:satOff val="-15242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30F12-32CC-4680-8808-BBFCD081B103}">
      <dsp:nvSpPr>
        <dsp:cNvPr id="0" name=""/>
        <dsp:cNvSpPr/>
      </dsp:nvSpPr>
      <dsp:spPr>
        <a:xfrm rot="5400000">
          <a:off x="6816057" y="274167"/>
          <a:ext cx="886392" cy="147493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DBFA5-EE3C-4C98-B1AE-4017161BD8A5}">
      <dsp:nvSpPr>
        <dsp:cNvPr id="0" name=""/>
        <dsp:cNvSpPr/>
      </dsp:nvSpPr>
      <dsp:spPr>
        <a:xfrm>
          <a:off x="6668096" y="714855"/>
          <a:ext cx="1331581" cy="1167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Penulisan laporan</a:t>
          </a:r>
        </a:p>
      </dsp:txBody>
      <dsp:txXfrm>
        <a:off x="6668096" y="714855"/>
        <a:ext cx="1331581" cy="1167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8357D-B75A-487D-9E20-EE77BB6700BF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4C149-8033-4640-94FC-6EC7736F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9F49-B02F-ED31-DE44-D1DF2D9EA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24D2E-340A-9B7B-351C-969EFC01E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8586-A057-CF83-2976-E46156FD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08D-11C1-405B-B966-F5633425A9A5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A676-035C-B64F-7340-4A7A5CB0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F3DEB-A1A6-5BE3-3AE2-B20FDE18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FB98-5F65-4AD5-8D65-9A948F79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3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1C77-DFAD-E140-CEB2-8926A452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AC9DD-E186-A69C-42A1-FC1E9BE33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50A56-3C02-EEDC-DF21-86A096FC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08D-11C1-405B-B966-F5633425A9A5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F4DC-11F3-30A6-A69A-A58AC1DF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1EB15-4E06-D028-A799-38CDBF03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FB98-5F65-4AD5-8D65-9A948F79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5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AB7DF-4E99-E8C6-FC96-0B84FAD34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BE5C2-2F6A-343B-9872-A275A9E7D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7E56-60D2-9240-E38F-D6D31AA5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08D-11C1-405B-B966-F5633425A9A5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78B8C-2A42-B628-3FD6-97C09415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3371-6921-758A-1BE0-ACF03463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FB98-5F65-4AD5-8D65-9A948F79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CB5F-1C47-1018-E35F-4FC5D772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878C-F190-34BB-AA26-DB36D181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59CC2-C888-6FCC-F818-C355D4D2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08D-11C1-405B-B966-F5633425A9A5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76391-FE92-D305-4129-9AEF87CA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14BD-476B-2FAA-ED08-80E0B94E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FB98-5F65-4AD5-8D65-9A948F79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AB24-A237-D35E-2059-F28DB56A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5A3A-D4AC-D2B8-EF0B-63709B8BD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239D6-294A-58A0-CE8F-F24A3C60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08D-11C1-405B-B966-F5633425A9A5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1B639-8D96-BC4E-FEFC-652B5755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4A002-CADD-E63C-068B-FCEA2E0C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FB98-5F65-4AD5-8D65-9A948F79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7F86-CA5B-3223-37C6-BC430479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643A-2AE8-E44E-6B07-EE13BC6E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4F6E1-4F64-0066-4C4A-6DDCCDEE1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2A99A-80CA-C176-B6AC-EB76DB34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08D-11C1-405B-B966-F5633425A9A5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6F363-B89E-315E-9B47-39AC0352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AE469-2749-762D-D149-350E8DBE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FB98-5F65-4AD5-8D65-9A948F79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1497-0579-0CA5-B610-F69E4EC9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6CC0E-08C1-AD5C-8A29-6CAEC0465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CA073-F6EA-570B-7863-CB7C2255A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852FC-25D7-E3C5-1B67-CD67DD910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F1613-4EBE-DCF6-AD79-5E0F591BA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9D55B-6C15-A795-B924-6020E8F8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08D-11C1-405B-B966-F5633425A9A5}" type="datetimeFigureOut">
              <a:rPr lang="en-US" smtClean="0"/>
              <a:t>3/29/24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00081-1E81-A59B-C21C-F7B97932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1E067-943C-7112-21E9-6E7CF9A7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FB98-5F65-4AD5-8D65-9A948F79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8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1BB5-648D-7C39-4263-F9E0CF5E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57EB6-9DF2-1428-5559-165B09D4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08D-11C1-405B-B966-F5633425A9A5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8CA96-CAF1-63E2-C92F-10CA24C5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AF021-94B5-4516-8667-F125BC4D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FB98-5F65-4AD5-8D65-9A948F79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0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A6D1D-E195-15FF-7844-3425C726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08D-11C1-405B-B966-F5633425A9A5}" type="datetimeFigureOut">
              <a:rPr lang="en-US" smtClean="0"/>
              <a:t>3/29/24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D0068-0E32-AF35-B174-3BAD5C9C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420E0-38A5-6D65-34D9-8C621C95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FB98-5F65-4AD5-8D65-9A948F79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1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7540-DCEE-0BB3-1506-E9C603B2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DC37-EA88-D01B-6837-8C751E7B2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2764B-3893-9B40-1289-00F9F3B76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FDA1B-B6EA-F1C9-1331-FD06005F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08D-11C1-405B-B966-F5633425A9A5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39D9B-74FB-1AAE-8D66-9CDC41E9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C3E68-0257-10C7-FCE5-82507120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FB98-5F65-4AD5-8D65-9A948F79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6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50B8-E5F6-E77A-B3DC-A682DF3A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C965F-A997-5B06-38A0-BF03CA8A4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2BD2A-93AA-14F3-A7D3-0B4DB76E1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08171-3B89-AB41-DCB2-F2A31FFE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08D-11C1-405B-B966-F5633425A9A5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5149-A0D3-8B5A-C5C4-5DA04966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E11D5-F0C4-E5AE-18D8-A6063941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FB98-5F65-4AD5-8D65-9A948F79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E81BB-03AB-12CD-7B50-E4280735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42C40-714B-EA22-530D-8BCB1BA2A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62C18-DBF2-D62C-90D0-E59226AFD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B08D-11C1-405B-B966-F5633425A9A5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8D682-4A1D-4F79-6118-392DEC76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2B8E5-2586-7E36-6949-BAA6175EA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8FB98-5F65-4AD5-8D65-9A948F793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5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b="1">
                <a:solidFill>
                  <a:srgbClr val="FFFFFF"/>
                </a:solidFill>
              </a:rPr>
              <a:t>Kompilasi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Di dalam proses perencanaan, setelah dilakukan pengumpulan data dan informasi melalui kegiatan survei maka dilakukan kegiatan Kompilasi terhadap data dan informasi yang diperoleh</a:t>
            </a:r>
          </a:p>
        </p:txBody>
      </p:sp>
    </p:spTree>
    <p:extLst>
      <p:ext uri="{BB962C8B-B14F-4D97-AF65-F5344CB8AC3E}">
        <p14:creationId xmlns:p14="http://schemas.microsoft.com/office/powerpoint/2010/main" val="117534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27" y="5749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81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4">
                    <a:lumMod val="50000"/>
                  </a:schemeClr>
                </a:solidFill>
              </a:rPr>
              <a:t>Penyajian Data Statistik</a:t>
            </a:r>
          </a:p>
          <a:p>
            <a:pPr marL="0" indent="0">
              <a:buNone/>
            </a:pPr>
            <a:r>
              <a:rPr lang="en-US" sz="2400"/>
              <a:t>Dalam bentuk diagram, antara lain: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400"/>
              <a:t>Diagram simbol</a:t>
            </a:r>
          </a:p>
          <a:p>
            <a:pPr marL="463550" indent="0">
              <a:buNone/>
            </a:pPr>
            <a:r>
              <a:rPr lang="en-US" sz="2400"/>
              <a:t>Seringkali dipakai untuk mendapatkan gambaran  kasar sesuatu hal dan sebagai alat visual orang awam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5"/>
          <a:stretch/>
        </p:blipFill>
        <p:spPr bwMode="auto">
          <a:xfrm>
            <a:off x="5029200" y="1600200"/>
            <a:ext cx="3569868" cy="247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60" y="4191000"/>
            <a:ext cx="3195148" cy="21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26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21734"/>
            <a:ext cx="3728158" cy="1135737"/>
          </a:xfrm>
        </p:spPr>
        <p:txBody>
          <a:bodyPr>
            <a:normAutofit/>
          </a:bodyPr>
          <a:lstStyle/>
          <a:p>
            <a:r>
              <a:rPr lang="en-US" sz="31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1782981"/>
            <a:ext cx="3728157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/>
              <a:t>Penyajian Data Statistik</a:t>
            </a:r>
          </a:p>
          <a:p>
            <a:pPr marL="0" indent="0">
              <a:buNone/>
            </a:pPr>
            <a:r>
              <a:rPr lang="en-US" sz="1700"/>
              <a:t>Dalam bentuk diagram, antara lain: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1700"/>
              <a:t>Diagram lingkaran</a:t>
            </a:r>
          </a:p>
          <a:p>
            <a:pPr marL="463550" indent="0">
              <a:buNone/>
            </a:pPr>
            <a:r>
              <a:rPr lang="en-US" sz="1700"/>
              <a:t>Diagram berbentuk lingkaran  yang terbagi dalam beberapa bagian dan bagian tersebut mengandung nilai untuk masing-masing klasifikasi 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21040" y="0"/>
            <a:ext cx="822960" cy="1097280"/>
            <a:chOff x="11094720" y="0"/>
            <a:chExt cx="1097280" cy="10972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18493484"/>
              </p:ext>
            </p:extLst>
          </p:nvPr>
        </p:nvGraphicFramePr>
        <p:xfrm>
          <a:off x="4693359" y="713127"/>
          <a:ext cx="3968040" cy="5431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030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338328"/>
            <a:ext cx="2763774" cy="1608328"/>
          </a:xfrm>
        </p:spPr>
        <p:txBody>
          <a:bodyPr>
            <a:normAutofit/>
          </a:bodyPr>
          <a:lstStyle/>
          <a:p>
            <a:r>
              <a:rPr lang="en-US" sz="31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075" y="338328"/>
            <a:ext cx="5006720" cy="16050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/>
              <a:t>Penyajian Data Statistik</a:t>
            </a:r>
          </a:p>
          <a:p>
            <a:pPr marL="0" indent="0">
              <a:buNone/>
            </a:pPr>
            <a:r>
              <a:rPr lang="en-US" sz="1400"/>
              <a:t>Dalam bentuk diagram, antara lain: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1400"/>
              <a:t>Diagram titik</a:t>
            </a:r>
          </a:p>
          <a:p>
            <a:pPr marL="463550" indent="0">
              <a:buNone/>
            </a:pPr>
            <a:r>
              <a:rPr lang="en-US" sz="1400"/>
              <a:t>Diagram yang terdiri atas 2 variabel, diagramnya dapat dibuat dalam sistem sumbu koordinatdan gambarnya akan merupakan kumpulan titik-titik yang terpencar  </a:t>
            </a:r>
          </a:p>
        </p:txBody>
      </p:sp>
      <p:sp>
        <p:nvSpPr>
          <p:cNvPr id="4114" name="Rectangle 410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11010"/>
            <a:ext cx="9144001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2423160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703" y="2742397"/>
            <a:ext cx="3709115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2423160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363" y="3343707"/>
            <a:ext cx="3730752" cy="208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35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asil gambar untuk simbol dan p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292" y="3554681"/>
            <a:ext cx="388348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27" y="5749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21954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4">
                    <a:lumMod val="50000"/>
                  </a:schemeClr>
                </a:solidFill>
              </a:rPr>
              <a:t>Penyajian Data Spasial</a:t>
            </a:r>
          </a:p>
          <a:p>
            <a:r>
              <a:rPr lang="en-US" sz="2400"/>
              <a:t>Penyajian data dapat dalam bentuk model spasial/peta</a:t>
            </a:r>
          </a:p>
          <a:p>
            <a:r>
              <a:rPr lang="en-US" sz="2400"/>
              <a:t>Kartografi adalah mengumpulkan, menganalisa, dan menyajikan datayang diperoleh dari lapangan secara grafis dan dengan skala tertentu, sehingga terlihat jelas dan mudah dipahami</a:t>
            </a:r>
          </a:p>
          <a:p>
            <a:r>
              <a:rPr lang="en-US" sz="2400"/>
              <a:t>Peta sebagai output atau produk dari proses kartografi</a:t>
            </a:r>
          </a:p>
          <a:p>
            <a:r>
              <a:rPr lang="en-US" sz="2400"/>
              <a:t>Penyajian data peta dengan menggunakan simbol, garis, dan pewarnaan yang dijelaskan dalam legenda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41" y="762000"/>
            <a:ext cx="490664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343400" y="838200"/>
            <a:ext cx="1693092" cy="2616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Peta dengan Layout Resmi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9701" y="3554681"/>
            <a:ext cx="1468672" cy="2616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Peta dengan Infografis</a:t>
            </a:r>
          </a:p>
        </p:txBody>
      </p:sp>
    </p:spTree>
    <p:extLst>
      <p:ext uri="{BB962C8B-B14F-4D97-AF65-F5344CB8AC3E}">
        <p14:creationId xmlns:p14="http://schemas.microsoft.com/office/powerpoint/2010/main" val="324943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27" y="5749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4">
                    <a:lumMod val="50000"/>
                  </a:schemeClr>
                </a:solidFill>
              </a:rPr>
              <a:t>Penggabungan Penyajian Data dengan 2 bentuk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2155790"/>
            <a:ext cx="5457280" cy="386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53" y="2093235"/>
            <a:ext cx="2971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6019800"/>
            <a:ext cx="266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>
                    <a:lumMod val="50000"/>
                  </a:schemeClr>
                </a:solidFill>
              </a:rPr>
              <a:t>Contoh: Peta dan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6019800"/>
            <a:ext cx="254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>
                    <a:lumMod val="50000"/>
                  </a:schemeClr>
                </a:solidFill>
              </a:rPr>
              <a:t>Contoh: Peta dan Simbol</a:t>
            </a:r>
          </a:p>
        </p:txBody>
      </p:sp>
    </p:spTree>
    <p:extLst>
      <p:ext uri="{BB962C8B-B14F-4D97-AF65-F5344CB8AC3E}">
        <p14:creationId xmlns:p14="http://schemas.microsoft.com/office/powerpoint/2010/main" val="46896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ANALISIS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9999"/>
                </a:solidFill>
              </a:rPr>
              <a:t>Pengertian analisis </a:t>
            </a:r>
          </a:p>
          <a:p>
            <a:r>
              <a:rPr lang="en-US" sz="2000"/>
              <a:t>Analisis adalah kajian/penyelidikan/telaah suatu peristiwa untuk mengetahui keadaan/kondisi/permasalahannya. Sebagai urutan tahapan dalam proses perencanaan, analisis adalah</a:t>
            </a:r>
            <a:r>
              <a:rPr lang="es-ES" sz="2000"/>
              <a:t> pengolahan dan interpretasi data dan informasi untuk menghasilkan dasar-dasar pertimbangan perencanaan dan pemecahan masalah. Menganalisis adalah menyelidiki dengan menguraikan masing-masing bagiannya</a:t>
            </a:r>
          </a:p>
          <a:p>
            <a:r>
              <a:rPr lang="es-ES" sz="2000"/>
              <a:t>Mengelompokan/membuat suatu urutan, memanipulasi, serta menyingkatkan data sehingga mudah untuk dibaca</a:t>
            </a:r>
          </a:p>
          <a:p>
            <a:r>
              <a:rPr lang="es-ES" sz="2000"/>
              <a:t>Proses berkelanjutan yang membutuhkan refleksi terus menerus terhadap data, mengajukan pertanyaan-pertanyaan analitis, dan menulis catatan singkat sepanjang penelitian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6715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ANALISIS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9999"/>
                </a:solidFill>
              </a:rPr>
              <a:t>Tahapan Analisis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1716728"/>
              </p:ext>
            </p:extLst>
          </p:nvPr>
        </p:nvGraphicFramePr>
        <p:xfrm>
          <a:off x="609600" y="167640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05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ANALISIS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17" y="1371600"/>
            <a:ext cx="78867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 err="1">
                <a:solidFill>
                  <a:srgbClr val="009999"/>
                </a:solidFill>
              </a:rPr>
              <a:t>Kriteria</a:t>
            </a:r>
            <a:r>
              <a:rPr lang="en-US" sz="5600" dirty="0">
                <a:solidFill>
                  <a:srgbClr val="009999"/>
                </a:solidFill>
              </a:rPr>
              <a:t> </a:t>
            </a:r>
            <a:r>
              <a:rPr lang="en-US" sz="5600" dirty="0" err="1">
                <a:solidFill>
                  <a:srgbClr val="009999"/>
                </a:solidFill>
              </a:rPr>
              <a:t>Suatu</a:t>
            </a:r>
            <a:r>
              <a:rPr lang="en-US" sz="5600" dirty="0">
                <a:solidFill>
                  <a:srgbClr val="009999"/>
                </a:solidFill>
              </a:rPr>
              <a:t> </a:t>
            </a:r>
            <a:r>
              <a:rPr lang="en-US" sz="5600" dirty="0" err="1">
                <a:solidFill>
                  <a:srgbClr val="009999"/>
                </a:solidFill>
              </a:rPr>
              <a:t>Analisis</a:t>
            </a:r>
            <a:endParaRPr lang="en-US" sz="5600" dirty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en-US" sz="4400" dirty="0" err="1"/>
              <a:t>Dalam</a:t>
            </a:r>
            <a:r>
              <a:rPr lang="en-US" sz="4400" dirty="0"/>
              <a:t> proses </a:t>
            </a:r>
            <a:r>
              <a:rPr lang="en-US" sz="4400" dirty="0" err="1"/>
              <a:t>analisis</a:t>
            </a:r>
            <a:r>
              <a:rPr lang="en-US" sz="4400" dirty="0"/>
              <a:t>, </a:t>
            </a:r>
            <a:r>
              <a:rPr lang="en-US" sz="4400" dirty="0" err="1"/>
              <a:t>perlu</a:t>
            </a:r>
            <a:r>
              <a:rPr lang="en-US" sz="4400" dirty="0"/>
              <a:t> </a:t>
            </a:r>
            <a:r>
              <a:rPr lang="en-US" sz="4400" dirty="0" err="1"/>
              <a:t>mempertimbangkan</a:t>
            </a:r>
            <a:r>
              <a:rPr lang="en-US" sz="4400" dirty="0"/>
              <a:t> 3 </a:t>
            </a:r>
            <a:r>
              <a:rPr lang="en-US" sz="4400" dirty="0" err="1"/>
              <a:t>hal</a:t>
            </a:r>
            <a:r>
              <a:rPr lang="en-US" sz="4400" dirty="0"/>
              <a:t> </a:t>
            </a:r>
            <a:r>
              <a:rPr lang="en-US" sz="4400" dirty="0" err="1"/>
              <a:t>berikut</a:t>
            </a:r>
            <a:r>
              <a:rPr lang="en-US" sz="4400" dirty="0"/>
              <a:t> </a:t>
            </a:r>
            <a:r>
              <a:rPr lang="en-US" sz="4400" dirty="0" err="1"/>
              <a:t>ini</a:t>
            </a:r>
            <a:r>
              <a:rPr lang="en-US" sz="4400" dirty="0"/>
              <a:t>:</a:t>
            </a:r>
          </a:p>
          <a:p>
            <a:pPr lvl="0"/>
            <a:r>
              <a:rPr lang="es-ES" sz="4400" dirty="0"/>
              <a:t>Data yang </a:t>
            </a:r>
            <a:r>
              <a:rPr lang="es-ES" sz="4400" dirty="0" err="1"/>
              <a:t>tersedia</a:t>
            </a:r>
            <a:endParaRPr lang="en-US" sz="4400" dirty="0"/>
          </a:p>
          <a:p>
            <a:pPr marL="0" indent="0">
              <a:buNone/>
            </a:pPr>
            <a:r>
              <a:rPr lang="es-ES" sz="4400" dirty="0"/>
              <a:t>Makin </a:t>
            </a:r>
            <a:r>
              <a:rPr lang="es-ES" sz="4400" dirty="0" err="1"/>
              <a:t>lengkap</a:t>
            </a:r>
            <a:r>
              <a:rPr lang="es-ES" sz="4400" dirty="0"/>
              <a:t> dan </a:t>
            </a:r>
            <a:r>
              <a:rPr lang="es-ES" sz="4400" dirty="0" err="1"/>
              <a:t>terinci</a:t>
            </a:r>
            <a:r>
              <a:rPr lang="es-ES" sz="4400" dirty="0"/>
              <a:t> data yang </a:t>
            </a:r>
            <a:r>
              <a:rPr lang="es-ES" sz="4400" dirty="0" err="1"/>
              <a:t>digunakan</a:t>
            </a:r>
            <a:r>
              <a:rPr lang="es-ES" sz="4400" dirty="0"/>
              <a:t> </a:t>
            </a:r>
            <a:r>
              <a:rPr lang="es-ES" sz="4400" dirty="0" err="1"/>
              <a:t>maka</a:t>
            </a:r>
            <a:r>
              <a:rPr lang="es-ES" sz="4400" dirty="0"/>
              <a:t> </a:t>
            </a:r>
            <a:r>
              <a:rPr lang="es-ES" sz="4400" dirty="0" err="1"/>
              <a:t>analisispun</a:t>
            </a:r>
            <a:r>
              <a:rPr lang="es-ES" sz="4400" dirty="0"/>
              <a:t> </a:t>
            </a:r>
            <a:r>
              <a:rPr lang="es-ES" sz="4400" dirty="0" err="1"/>
              <a:t>dapat</a:t>
            </a:r>
            <a:r>
              <a:rPr lang="es-ES" sz="4400" dirty="0"/>
              <a:t> </a:t>
            </a:r>
            <a:r>
              <a:rPr lang="es-ES" sz="4400" dirty="0" err="1"/>
              <a:t>dilakukan</a:t>
            </a:r>
            <a:r>
              <a:rPr lang="es-ES" sz="4400" dirty="0"/>
              <a:t> </a:t>
            </a:r>
            <a:r>
              <a:rPr lang="es-ES" sz="4400" dirty="0" err="1"/>
              <a:t>lebih</a:t>
            </a:r>
            <a:r>
              <a:rPr lang="es-ES" sz="4400" dirty="0"/>
              <a:t> </a:t>
            </a:r>
            <a:r>
              <a:rPr lang="es-ES" sz="4400" dirty="0" err="1"/>
              <a:t>teliti</a:t>
            </a:r>
            <a:r>
              <a:rPr lang="es-ES" sz="4400" dirty="0"/>
              <a:t> </a:t>
            </a:r>
          </a:p>
          <a:p>
            <a:r>
              <a:rPr lang="es-ES" sz="4400" dirty="0" err="1"/>
              <a:t>Tujuan</a:t>
            </a:r>
            <a:r>
              <a:rPr lang="es-ES" sz="4400" dirty="0"/>
              <a:t> </a:t>
            </a:r>
            <a:r>
              <a:rPr lang="es-ES" sz="4400" dirty="0" err="1"/>
              <a:t>Analisis</a:t>
            </a:r>
            <a:endParaRPr lang="en-US" sz="4400" dirty="0"/>
          </a:p>
          <a:p>
            <a:pPr marL="0" indent="0">
              <a:buNone/>
            </a:pPr>
            <a:r>
              <a:rPr lang="es-ES" sz="4400" dirty="0" err="1"/>
              <a:t>Tidak</a:t>
            </a:r>
            <a:r>
              <a:rPr lang="es-ES" sz="4400" dirty="0"/>
              <a:t> </a:t>
            </a:r>
            <a:r>
              <a:rPr lang="es-ES" sz="4400" dirty="0" err="1"/>
              <a:t>semua</a:t>
            </a:r>
            <a:r>
              <a:rPr lang="es-ES" sz="4400" dirty="0"/>
              <a:t> </a:t>
            </a:r>
            <a:r>
              <a:rPr lang="es-ES" sz="4400" dirty="0" err="1"/>
              <a:t>hal</a:t>
            </a:r>
            <a:r>
              <a:rPr lang="es-ES" sz="4400" dirty="0"/>
              <a:t> </a:t>
            </a:r>
            <a:r>
              <a:rPr lang="es-ES" sz="4400" dirty="0" err="1"/>
              <a:t>memerlukan</a:t>
            </a:r>
            <a:r>
              <a:rPr lang="es-ES" sz="4400" dirty="0"/>
              <a:t> </a:t>
            </a:r>
            <a:r>
              <a:rPr lang="es-ES" sz="4400" dirty="0" err="1"/>
              <a:t>analisis</a:t>
            </a:r>
            <a:r>
              <a:rPr lang="es-ES" sz="4400" dirty="0"/>
              <a:t> yang </a:t>
            </a:r>
            <a:r>
              <a:rPr lang="es-ES" sz="4400" dirty="0" err="1"/>
              <a:t>rinci</a:t>
            </a:r>
            <a:r>
              <a:rPr lang="es-ES" sz="4400" dirty="0"/>
              <a:t> </a:t>
            </a:r>
            <a:r>
              <a:rPr lang="es-ES" sz="4400" dirty="0" err="1"/>
              <a:t>sampai</a:t>
            </a:r>
            <a:r>
              <a:rPr lang="es-ES" sz="4400" dirty="0"/>
              <a:t> ke </a:t>
            </a:r>
            <a:r>
              <a:rPr lang="es-ES" sz="4400" dirty="0" err="1"/>
              <a:t>hal-hal</a:t>
            </a:r>
            <a:r>
              <a:rPr lang="es-ES" sz="4400" dirty="0"/>
              <a:t> yang </a:t>
            </a:r>
            <a:r>
              <a:rPr lang="es-ES" sz="4400" dirty="0" err="1"/>
              <a:t>sangat</a:t>
            </a:r>
            <a:r>
              <a:rPr lang="es-ES" sz="4400" dirty="0"/>
              <a:t> </a:t>
            </a:r>
            <a:r>
              <a:rPr lang="es-ES" sz="4400" dirty="0" err="1"/>
              <a:t>kecil</a:t>
            </a:r>
            <a:r>
              <a:rPr lang="es-ES" sz="4400" dirty="0"/>
              <a:t>, </a:t>
            </a:r>
            <a:r>
              <a:rPr lang="es-ES" sz="4400" dirty="0" err="1"/>
              <a:t>tergantung</a:t>
            </a:r>
            <a:r>
              <a:rPr lang="es-ES" sz="4400" dirty="0"/>
              <a:t> </a:t>
            </a:r>
            <a:r>
              <a:rPr lang="es-ES" sz="4400" dirty="0" err="1"/>
              <a:t>kebutuhan</a:t>
            </a:r>
            <a:r>
              <a:rPr lang="es-ES" sz="4400" dirty="0"/>
              <a:t>/</a:t>
            </a:r>
            <a:r>
              <a:rPr lang="es-ES" sz="4400" dirty="0" err="1"/>
              <a:t>tujuan</a:t>
            </a:r>
            <a:r>
              <a:rPr lang="es-ES" sz="4400" dirty="0"/>
              <a:t>, yang </a:t>
            </a:r>
            <a:r>
              <a:rPr lang="es-ES" sz="4400" dirty="0" err="1"/>
              <a:t>kadang-kadang</a:t>
            </a:r>
            <a:r>
              <a:rPr lang="es-ES" sz="4400" dirty="0"/>
              <a:t> </a:t>
            </a:r>
            <a:r>
              <a:rPr lang="es-ES" sz="4400" dirty="0" err="1"/>
              <a:t>cukup</a:t>
            </a:r>
            <a:r>
              <a:rPr lang="es-ES" sz="4400" dirty="0"/>
              <a:t> </a:t>
            </a:r>
            <a:r>
              <a:rPr lang="es-ES" sz="4400" dirty="0" err="1"/>
              <a:t>garis</a:t>
            </a:r>
            <a:r>
              <a:rPr lang="es-ES" sz="4400" dirty="0"/>
              <a:t> </a:t>
            </a:r>
            <a:r>
              <a:rPr lang="es-ES" sz="4400" dirty="0" err="1"/>
              <a:t>besarnya</a:t>
            </a:r>
            <a:r>
              <a:rPr lang="es-ES" sz="4400" dirty="0"/>
              <a:t> saja, </a:t>
            </a:r>
            <a:r>
              <a:rPr lang="es-ES" sz="4400" dirty="0" err="1"/>
              <a:t>tetapi</a:t>
            </a:r>
            <a:r>
              <a:rPr lang="es-ES" sz="4400" dirty="0"/>
              <a:t> </a:t>
            </a:r>
            <a:r>
              <a:rPr lang="es-ES" sz="4400" dirty="0" err="1"/>
              <a:t>tanpa</a:t>
            </a:r>
            <a:r>
              <a:rPr lang="es-ES" sz="4400" dirty="0"/>
              <a:t> </a:t>
            </a:r>
            <a:r>
              <a:rPr lang="es-ES" sz="4400" dirty="0" err="1"/>
              <a:t>mengurangi</a:t>
            </a:r>
            <a:r>
              <a:rPr lang="es-ES" sz="4400" dirty="0"/>
              <a:t> </a:t>
            </a:r>
            <a:r>
              <a:rPr lang="es-ES" sz="4400" dirty="0" err="1"/>
              <a:t>nilai</a:t>
            </a:r>
            <a:r>
              <a:rPr lang="es-ES" sz="4400" dirty="0"/>
              <a:t> </a:t>
            </a:r>
            <a:r>
              <a:rPr lang="es-ES" sz="4400" dirty="0" err="1"/>
              <a:t>analisis</a:t>
            </a:r>
            <a:r>
              <a:rPr lang="es-ES" sz="4400" dirty="0"/>
              <a:t> </a:t>
            </a:r>
            <a:r>
              <a:rPr lang="es-ES" sz="4400" dirty="0" err="1"/>
              <a:t>tersebut</a:t>
            </a:r>
            <a:r>
              <a:rPr lang="es-ES" sz="4400" dirty="0"/>
              <a:t>.</a:t>
            </a:r>
            <a:endParaRPr lang="en-US" sz="4400" dirty="0"/>
          </a:p>
          <a:p>
            <a:pPr lvl="0"/>
            <a:r>
              <a:rPr lang="es-ES" sz="4400" dirty="0" err="1"/>
              <a:t>Teknik</a:t>
            </a:r>
            <a:r>
              <a:rPr lang="es-ES" sz="4400" dirty="0"/>
              <a:t> </a:t>
            </a:r>
            <a:r>
              <a:rPr lang="es-ES" sz="4400" dirty="0" err="1"/>
              <a:t>Analisis</a:t>
            </a:r>
            <a:endParaRPr lang="en-US" sz="4400" dirty="0"/>
          </a:p>
          <a:p>
            <a:pPr marL="0" indent="0">
              <a:buNone/>
            </a:pPr>
            <a:r>
              <a:rPr lang="es-ES" sz="4400" dirty="0" err="1"/>
              <a:t>Penggunaan</a:t>
            </a:r>
            <a:r>
              <a:rPr lang="es-ES" sz="4400" dirty="0"/>
              <a:t> </a:t>
            </a:r>
            <a:r>
              <a:rPr lang="es-ES" sz="4400" dirty="0" err="1"/>
              <a:t>atau</a:t>
            </a:r>
            <a:r>
              <a:rPr lang="es-ES" sz="4400" dirty="0"/>
              <a:t> </a:t>
            </a:r>
            <a:r>
              <a:rPr lang="es-ES" sz="4400" dirty="0" err="1"/>
              <a:t>pemilihan</a:t>
            </a:r>
            <a:r>
              <a:rPr lang="es-ES" sz="4400" dirty="0"/>
              <a:t> </a:t>
            </a:r>
            <a:r>
              <a:rPr lang="es-ES" sz="4400" dirty="0" err="1"/>
              <a:t>teknik</a:t>
            </a:r>
            <a:r>
              <a:rPr lang="es-ES" sz="4400" dirty="0"/>
              <a:t> </a:t>
            </a:r>
            <a:r>
              <a:rPr lang="es-ES" sz="4400" dirty="0" err="1"/>
              <a:t>analisis</a:t>
            </a:r>
            <a:r>
              <a:rPr lang="es-ES" sz="4400" dirty="0"/>
              <a:t> yang </a:t>
            </a:r>
            <a:r>
              <a:rPr lang="es-ES" sz="4400" dirty="0" err="1"/>
              <a:t>tepat</a:t>
            </a:r>
            <a:r>
              <a:rPr lang="es-ES" sz="4400" dirty="0"/>
              <a:t> </a:t>
            </a:r>
            <a:r>
              <a:rPr lang="es-ES" sz="4400" dirty="0" err="1"/>
              <a:t>akan</a:t>
            </a:r>
            <a:r>
              <a:rPr lang="es-ES" sz="4400" dirty="0"/>
              <a:t> </a:t>
            </a:r>
            <a:r>
              <a:rPr lang="es-ES" sz="4400" dirty="0" err="1"/>
              <a:t>membantu</a:t>
            </a:r>
            <a:r>
              <a:rPr lang="es-ES" sz="4400" dirty="0"/>
              <a:t> </a:t>
            </a:r>
            <a:r>
              <a:rPr lang="es-ES" sz="4400" dirty="0" err="1"/>
              <a:t>kehalusan</a:t>
            </a:r>
            <a:r>
              <a:rPr lang="es-ES" sz="4400" dirty="0"/>
              <a:t>  </a:t>
            </a:r>
            <a:r>
              <a:rPr lang="es-ES" sz="4400" dirty="0" err="1"/>
              <a:t>analisis</a:t>
            </a:r>
            <a:r>
              <a:rPr lang="es-ES" sz="4400" dirty="0"/>
              <a:t>. </a:t>
            </a:r>
            <a:r>
              <a:rPr lang="es-ES" sz="4400" dirty="0" err="1"/>
              <a:t>Pemilihan</a:t>
            </a:r>
            <a:r>
              <a:rPr lang="es-ES" sz="4400" dirty="0"/>
              <a:t> </a:t>
            </a:r>
            <a:r>
              <a:rPr lang="es-ES" sz="4400" dirty="0" err="1"/>
              <a:t>teknik</a:t>
            </a:r>
            <a:r>
              <a:rPr lang="es-ES" sz="4400" dirty="0"/>
              <a:t> </a:t>
            </a:r>
            <a:r>
              <a:rPr lang="es-ES" sz="4400" dirty="0" err="1"/>
              <a:t>tergantung</a:t>
            </a:r>
            <a:r>
              <a:rPr lang="es-ES" sz="4400" dirty="0"/>
              <a:t> </a:t>
            </a:r>
            <a:r>
              <a:rPr lang="es-ES" sz="4400" dirty="0" err="1"/>
              <a:t>kepada</a:t>
            </a:r>
            <a:r>
              <a:rPr lang="es-ES" sz="4400" dirty="0"/>
              <a:t> </a:t>
            </a:r>
            <a:r>
              <a:rPr lang="es-ES" sz="4400" dirty="0" err="1"/>
              <a:t>kedua</a:t>
            </a:r>
            <a:r>
              <a:rPr lang="es-ES" sz="4400" dirty="0"/>
              <a:t> </a:t>
            </a:r>
            <a:r>
              <a:rPr lang="es-ES" sz="4400" dirty="0" err="1"/>
              <a:t>hal</a:t>
            </a:r>
            <a:r>
              <a:rPr lang="es-ES" sz="4400" dirty="0"/>
              <a:t> di atas</a:t>
            </a:r>
          </a:p>
          <a:p>
            <a:pPr marL="0" indent="0">
              <a:buNone/>
            </a:pPr>
            <a:endParaRPr lang="es-ES" sz="3000" dirty="0"/>
          </a:p>
          <a:p>
            <a:r>
              <a:rPr lang="en-US" sz="5600" dirty="0" err="1">
                <a:solidFill>
                  <a:srgbClr val="009999"/>
                </a:solidFill>
              </a:rPr>
              <a:t>Kriteria</a:t>
            </a:r>
            <a:r>
              <a:rPr lang="en-US" sz="5600" dirty="0">
                <a:solidFill>
                  <a:srgbClr val="009999"/>
                </a:solidFill>
              </a:rPr>
              <a:t> </a:t>
            </a:r>
            <a:r>
              <a:rPr lang="en-US" sz="5600" dirty="0" err="1">
                <a:solidFill>
                  <a:srgbClr val="009999"/>
                </a:solidFill>
              </a:rPr>
              <a:t>Suatu</a:t>
            </a:r>
            <a:r>
              <a:rPr lang="en-US" sz="5600" dirty="0">
                <a:solidFill>
                  <a:srgbClr val="009999"/>
                </a:solidFill>
              </a:rPr>
              <a:t> </a:t>
            </a:r>
            <a:r>
              <a:rPr lang="en-US" sz="5600" dirty="0" err="1">
                <a:solidFill>
                  <a:srgbClr val="009999"/>
                </a:solidFill>
              </a:rPr>
              <a:t>Analisis</a:t>
            </a:r>
            <a:endParaRPr lang="en-US" sz="5600" dirty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en-US" sz="4400" dirty="0" err="1"/>
              <a:t>Simulasi</a:t>
            </a:r>
            <a:r>
              <a:rPr lang="en-US" sz="4400" dirty="0"/>
              <a:t> </a:t>
            </a:r>
            <a:r>
              <a:rPr lang="en-US" sz="4400" dirty="0" err="1"/>
              <a:t>digunakan</a:t>
            </a:r>
            <a:r>
              <a:rPr lang="en-US" sz="4400" dirty="0"/>
              <a:t> </a:t>
            </a:r>
            <a:r>
              <a:rPr lang="en-US" sz="4400" dirty="0" err="1"/>
              <a:t>sebagai</a:t>
            </a:r>
            <a:r>
              <a:rPr lang="en-US" sz="4400" dirty="0"/>
              <a:t> </a:t>
            </a:r>
            <a:r>
              <a:rPr lang="en-US" sz="4400" dirty="0" err="1"/>
              <a:t>penyederhanaan</a:t>
            </a:r>
            <a:r>
              <a:rPr lang="en-US" sz="4400" dirty="0"/>
              <a:t> </a:t>
            </a:r>
            <a:r>
              <a:rPr lang="en-US" sz="4400" dirty="0" err="1"/>
              <a:t>masalah</a:t>
            </a:r>
            <a:r>
              <a:rPr lang="en-US" sz="4400" dirty="0"/>
              <a:t>. </a:t>
            </a:r>
            <a:r>
              <a:rPr lang="en-US" sz="4400" dirty="0" err="1"/>
              <a:t>Penyederhanaan</a:t>
            </a:r>
            <a:r>
              <a:rPr lang="en-US" sz="4400" dirty="0"/>
              <a:t> </a:t>
            </a:r>
            <a:r>
              <a:rPr lang="en-US" sz="4400" dirty="0" err="1"/>
              <a:t>melalui</a:t>
            </a:r>
            <a:r>
              <a:rPr lang="en-US" sz="4400" dirty="0"/>
              <a:t>:</a:t>
            </a:r>
          </a:p>
          <a:p>
            <a:pPr marL="457200" indent="-457200">
              <a:buAutoNum type="arabicPeriod"/>
              <a:tabLst>
                <a:tab pos="225425" algn="l"/>
              </a:tabLst>
            </a:pPr>
            <a:r>
              <a:rPr lang="en-US" sz="4400" dirty="0"/>
              <a:t>Model formula </a:t>
            </a:r>
            <a:r>
              <a:rPr lang="en-US" sz="4400" dirty="0" err="1"/>
              <a:t>matematis</a:t>
            </a:r>
            <a:r>
              <a:rPr lang="en-US" sz="4400" dirty="0"/>
              <a:t>: Model yang </a:t>
            </a:r>
            <a:r>
              <a:rPr lang="en-US" sz="4400" dirty="0" err="1"/>
              <a:t>menyatakan</a:t>
            </a:r>
            <a:r>
              <a:rPr lang="en-US" sz="4400" dirty="0"/>
              <a:t> </a:t>
            </a:r>
            <a:r>
              <a:rPr lang="en-US" sz="4400" dirty="0" err="1"/>
              <a:t>hubungan</a:t>
            </a:r>
            <a:r>
              <a:rPr lang="en-US" sz="4400" dirty="0"/>
              <a:t> </a:t>
            </a:r>
            <a:r>
              <a:rPr lang="en-US" sz="4400" dirty="0" err="1"/>
              <a:t>aspek</a:t>
            </a:r>
            <a:r>
              <a:rPr lang="en-US" sz="4400" dirty="0"/>
              <a:t> </a:t>
            </a:r>
            <a:r>
              <a:rPr lang="en-US" sz="4400" dirty="0" err="1"/>
              <a:t>perencanaan</a:t>
            </a:r>
            <a:r>
              <a:rPr lang="en-US" sz="4400" dirty="0"/>
              <a:t> </a:t>
            </a:r>
            <a:r>
              <a:rPr lang="en-US" sz="4400" dirty="0" err="1"/>
              <a:t>seperti</a:t>
            </a:r>
            <a:r>
              <a:rPr lang="en-US" sz="4400" dirty="0"/>
              <a:t> </a:t>
            </a:r>
            <a:r>
              <a:rPr lang="en-US" sz="4400" dirty="0" err="1"/>
              <a:t>hubungan</a:t>
            </a:r>
            <a:r>
              <a:rPr lang="en-US" sz="4400" dirty="0"/>
              <a:t> </a:t>
            </a:r>
            <a:r>
              <a:rPr lang="en-US" sz="4400" dirty="0" err="1"/>
              <a:t>matematis</a:t>
            </a:r>
            <a:r>
              <a:rPr lang="en-US" sz="4400" dirty="0"/>
              <a:t>. Hal </a:t>
            </a:r>
            <a:r>
              <a:rPr lang="en-US" sz="4400" dirty="0" err="1"/>
              <a:t>ini</a:t>
            </a:r>
            <a:r>
              <a:rPr lang="en-US" sz="4400" dirty="0"/>
              <a:t> </a:t>
            </a:r>
            <a:r>
              <a:rPr lang="en-US" sz="4400" dirty="0" err="1"/>
              <a:t>digunakan</a:t>
            </a:r>
            <a:r>
              <a:rPr lang="en-US" sz="4400" dirty="0"/>
              <a:t> </a:t>
            </a:r>
            <a:r>
              <a:rPr lang="en-US" sz="4400" dirty="0" err="1"/>
              <a:t>apabila</a:t>
            </a:r>
            <a:r>
              <a:rPr lang="en-US" sz="4400" dirty="0"/>
              <a:t> </a:t>
            </a:r>
            <a:r>
              <a:rPr lang="en-US" sz="4400" dirty="0" err="1"/>
              <a:t>masalah</a:t>
            </a:r>
            <a:r>
              <a:rPr lang="en-US" sz="4400" dirty="0"/>
              <a:t> yang </a:t>
            </a:r>
            <a:r>
              <a:rPr lang="en-US" sz="4400" dirty="0" err="1"/>
              <a:t>akan</a:t>
            </a:r>
            <a:r>
              <a:rPr lang="en-US" sz="4400" dirty="0"/>
              <a:t> </a:t>
            </a:r>
            <a:r>
              <a:rPr lang="en-US" sz="4400" dirty="0" err="1"/>
              <a:t>dianalisis</a:t>
            </a:r>
            <a:r>
              <a:rPr lang="en-US" sz="4400" dirty="0"/>
              <a:t> </a:t>
            </a:r>
            <a:r>
              <a:rPr lang="en-US" sz="4400" dirty="0" err="1"/>
              <a:t>mempunyai</a:t>
            </a:r>
            <a:r>
              <a:rPr lang="en-US" sz="4400" dirty="0"/>
              <a:t> </a:t>
            </a:r>
            <a:r>
              <a:rPr lang="en-US" sz="4400" dirty="0" err="1"/>
              <a:t>hubungan</a:t>
            </a:r>
            <a:r>
              <a:rPr lang="en-US" sz="4400" dirty="0"/>
              <a:t> </a:t>
            </a:r>
            <a:r>
              <a:rPr lang="en-US" sz="4400" dirty="0" err="1"/>
              <a:t>gungsi</a:t>
            </a:r>
            <a:r>
              <a:rPr lang="en-US" sz="4400" dirty="0"/>
              <a:t> </a:t>
            </a:r>
            <a:r>
              <a:rPr lang="en-US" sz="4400" dirty="0" err="1"/>
              <a:t>matematis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CONTOH:</a:t>
            </a:r>
          </a:p>
          <a:p>
            <a:pPr marL="688975" indent="-225425">
              <a:buFont typeface="+mj-lt"/>
              <a:buAutoNum type="alphaLcPeriod"/>
            </a:pPr>
            <a:r>
              <a:rPr lang="en-US" sz="4400" dirty="0" err="1"/>
              <a:t>Analisis</a:t>
            </a:r>
            <a:r>
              <a:rPr lang="en-US" sz="4400" dirty="0"/>
              <a:t> </a:t>
            </a:r>
            <a:r>
              <a:rPr lang="en-US" sz="4400" dirty="0" err="1"/>
              <a:t>proyeksi</a:t>
            </a:r>
            <a:r>
              <a:rPr lang="en-US" sz="4400" dirty="0"/>
              <a:t> </a:t>
            </a:r>
            <a:r>
              <a:rPr lang="en-US" sz="4400" dirty="0" err="1"/>
              <a:t>penduduk</a:t>
            </a:r>
            <a:endParaRPr lang="en-US" sz="4400" dirty="0"/>
          </a:p>
          <a:p>
            <a:pPr marL="688975" indent="-225425">
              <a:buFont typeface="+mj-lt"/>
              <a:buAutoNum type="alphaLcPeriod"/>
            </a:pPr>
            <a:r>
              <a:rPr lang="en-US" sz="4400" dirty="0" err="1"/>
              <a:t>Analisis</a:t>
            </a:r>
            <a:r>
              <a:rPr lang="en-US" sz="4400" dirty="0"/>
              <a:t> </a:t>
            </a:r>
            <a:r>
              <a:rPr lang="en-US" sz="4400" dirty="0" err="1"/>
              <a:t>kepadatan</a:t>
            </a:r>
            <a:r>
              <a:rPr lang="en-US" sz="4400" dirty="0"/>
              <a:t> </a:t>
            </a:r>
            <a:r>
              <a:rPr lang="en-US" sz="4400" dirty="0" err="1"/>
              <a:t>penduduk</a:t>
            </a:r>
            <a:endParaRPr lang="en-US" sz="4400" dirty="0"/>
          </a:p>
          <a:p>
            <a:pPr marL="688975" indent="-225425">
              <a:buFont typeface="+mj-lt"/>
              <a:buAutoNum type="alphaLcPeriod"/>
            </a:pPr>
            <a:r>
              <a:rPr lang="en-US" sz="4400" dirty="0" err="1"/>
              <a:t>Analisis</a:t>
            </a:r>
            <a:r>
              <a:rPr lang="en-US" sz="4400" dirty="0"/>
              <a:t> </a:t>
            </a:r>
            <a:r>
              <a:rPr lang="en-US" sz="4400" dirty="0" err="1"/>
              <a:t>risiko</a:t>
            </a:r>
            <a:r>
              <a:rPr lang="en-US" sz="4400" dirty="0"/>
              <a:t> </a:t>
            </a:r>
            <a:r>
              <a:rPr lang="en-US" sz="4400" dirty="0" err="1"/>
              <a:t>bencana</a:t>
            </a:r>
            <a:endParaRPr lang="en-US" sz="4400" dirty="0"/>
          </a:p>
          <a:p>
            <a:pPr marL="688975" indent="-225425">
              <a:buFont typeface="+mj-lt"/>
              <a:buAutoNum type="alphaLcPeriod"/>
            </a:pPr>
            <a:endParaRPr lang="en-US" sz="4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4400" dirty="0" err="1"/>
              <a:t>Pemodelan</a:t>
            </a:r>
            <a:r>
              <a:rPr lang="en-US" sz="4400" dirty="0"/>
              <a:t>: </a:t>
            </a:r>
            <a:r>
              <a:rPr lang="en-US" sz="4400" dirty="0" err="1"/>
              <a:t>rencana</a:t>
            </a:r>
            <a:r>
              <a:rPr lang="en-US" sz="4400" dirty="0"/>
              <a:t>, </a:t>
            </a:r>
            <a:r>
              <a:rPr lang="en-US" sz="4400" dirty="0" err="1"/>
              <a:t>representasi</a:t>
            </a:r>
            <a:r>
              <a:rPr lang="en-US" sz="4400" dirty="0"/>
              <a:t>, </a:t>
            </a:r>
            <a:r>
              <a:rPr lang="en-US" sz="4400" dirty="0" err="1"/>
              <a:t>atau</a:t>
            </a:r>
            <a:r>
              <a:rPr lang="en-US" sz="4400" dirty="0"/>
              <a:t> </a:t>
            </a:r>
            <a:r>
              <a:rPr lang="en-US" sz="4400" dirty="0" err="1"/>
              <a:t>deskripsi</a:t>
            </a:r>
            <a:r>
              <a:rPr lang="en-US" sz="4400" dirty="0"/>
              <a:t> yang </a:t>
            </a:r>
            <a:r>
              <a:rPr lang="en-US" sz="4400" dirty="0" err="1"/>
              <a:t>menjelaskan</a:t>
            </a:r>
            <a:r>
              <a:rPr lang="en-US" sz="4400" dirty="0"/>
              <a:t> </a:t>
            </a:r>
            <a:r>
              <a:rPr lang="en-US" sz="4400" dirty="0" err="1"/>
              <a:t>suatu</a:t>
            </a:r>
            <a:r>
              <a:rPr lang="en-US" sz="4400" dirty="0"/>
              <a:t> </a:t>
            </a:r>
            <a:r>
              <a:rPr lang="en-US" sz="4400" dirty="0" err="1"/>
              <a:t>objek</a:t>
            </a:r>
            <a:r>
              <a:rPr lang="en-US" sz="4400" dirty="0"/>
              <a:t>, </a:t>
            </a:r>
            <a:r>
              <a:rPr lang="en-US" sz="4400" dirty="0" err="1"/>
              <a:t>sistem</a:t>
            </a:r>
            <a:r>
              <a:rPr lang="en-US" sz="4400" dirty="0"/>
              <a:t>, </a:t>
            </a:r>
            <a:r>
              <a:rPr lang="en-US" sz="4400" dirty="0" err="1"/>
              <a:t>atau</a:t>
            </a:r>
            <a:r>
              <a:rPr lang="en-US" sz="4400" dirty="0"/>
              <a:t> </a:t>
            </a:r>
            <a:r>
              <a:rPr lang="en-US" sz="4400" dirty="0" err="1"/>
              <a:t>konsep</a:t>
            </a:r>
            <a:r>
              <a:rPr lang="en-US" sz="4400" dirty="0"/>
              <a:t>, yang </a:t>
            </a:r>
            <a:r>
              <a:rPr lang="en-US" sz="4400" dirty="0" err="1"/>
              <a:t>seringkali</a:t>
            </a:r>
            <a:r>
              <a:rPr lang="en-US" sz="4400" dirty="0"/>
              <a:t> </a:t>
            </a:r>
            <a:r>
              <a:rPr lang="en-US" sz="4400" dirty="0" err="1"/>
              <a:t>berupa</a:t>
            </a:r>
            <a:r>
              <a:rPr lang="en-US" sz="4400" dirty="0"/>
              <a:t> </a:t>
            </a:r>
            <a:r>
              <a:rPr lang="en-US" sz="4400" dirty="0" err="1"/>
              <a:t>penyederhanaan</a:t>
            </a:r>
            <a:r>
              <a:rPr lang="en-US" sz="4400" dirty="0"/>
              <a:t> </a:t>
            </a:r>
            <a:r>
              <a:rPr lang="en-US" sz="4400" dirty="0" err="1"/>
              <a:t>atau</a:t>
            </a:r>
            <a:r>
              <a:rPr lang="en-US" sz="4400" dirty="0"/>
              <a:t> </a:t>
            </a:r>
            <a:r>
              <a:rPr lang="en-US" sz="4400" dirty="0" err="1"/>
              <a:t>idealisasi</a:t>
            </a:r>
            <a:r>
              <a:rPr lang="en-US" sz="4400" dirty="0"/>
              <a:t>. </a:t>
            </a:r>
            <a:r>
              <a:rPr lang="en-US" sz="4400" dirty="0" err="1"/>
              <a:t>Bentuknya</a:t>
            </a:r>
            <a:r>
              <a:rPr lang="en-US" sz="4400" dirty="0"/>
              <a:t> </a:t>
            </a:r>
            <a:r>
              <a:rPr lang="en-US" sz="4400" dirty="0" err="1"/>
              <a:t>dapat</a:t>
            </a:r>
            <a:r>
              <a:rPr lang="en-US" sz="4400" dirty="0"/>
              <a:t> </a:t>
            </a:r>
            <a:r>
              <a:rPr lang="en-US" sz="4400" dirty="0" err="1"/>
              <a:t>berupa</a:t>
            </a:r>
            <a:r>
              <a:rPr lang="en-US" sz="4400" dirty="0"/>
              <a:t> </a:t>
            </a:r>
          </a:p>
          <a:p>
            <a:pPr marL="693738" indent="-230188">
              <a:buFont typeface="+mj-lt"/>
              <a:buAutoNum type="alphaLcPeriod"/>
            </a:pPr>
            <a:r>
              <a:rPr lang="en-US" sz="4400" dirty="0" err="1"/>
              <a:t>Maket</a:t>
            </a:r>
            <a:endParaRPr lang="en-US" sz="4400" dirty="0"/>
          </a:p>
          <a:p>
            <a:pPr marL="693738" indent="-230188">
              <a:buFont typeface="+mj-lt"/>
              <a:buAutoNum type="alphaLcPeriod"/>
            </a:pPr>
            <a:r>
              <a:rPr lang="en-US" sz="4400" dirty="0"/>
              <a:t>Gambar</a:t>
            </a:r>
          </a:p>
          <a:p>
            <a:pPr marL="693738" indent="-230188">
              <a:buFont typeface="+mj-lt"/>
              <a:buAutoNum type="alphaLcPeriod"/>
            </a:pPr>
            <a:r>
              <a:rPr lang="en-US" sz="4400" dirty="0"/>
              <a:t>Peta</a:t>
            </a:r>
          </a:p>
          <a:p>
            <a:pPr marL="693738" indent="-230188">
              <a:buFont typeface="+mj-lt"/>
              <a:buAutoNum type="alphaLcPeriod"/>
            </a:pPr>
            <a:r>
              <a:rPr lang="en-US" sz="4400" dirty="0" err="1"/>
              <a:t>grafis</a:t>
            </a:r>
            <a:r>
              <a:rPr lang="en-US" sz="4400" dirty="0"/>
              <a:t> 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757316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ANALISIS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Contoh Analisis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3" t="21428" r="29646" b="27922"/>
          <a:stretch/>
        </p:blipFill>
        <p:spPr bwMode="auto">
          <a:xfrm>
            <a:off x="381000" y="2362200"/>
            <a:ext cx="4567056" cy="334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4" t="37229" r="31806" b="23809"/>
          <a:stretch/>
        </p:blipFill>
        <p:spPr bwMode="auto">
          <a:xfrm>
            <a:off x="4948056" y="2667000"/>
            <a:ext cx="3928756" cy="23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054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ANALISIS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Contoh Analisis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9" t="26736" r="29136" b="18056"/>
          <a:stretch/>
        </p:blipFill>
        <p:spPr bwMode="auto">
          <a:xfrm>
            <a:off x="304800" y="2121292"/>
            <a:ext cx="4313332" cy="332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9" t="25260" r="29502" b="13802"/>
          <a:stretch/>
        </p:blipFill>
        <p:spPr bwMode="auto">
          <a:xfrm>
            <a:off x="4800600" y="1981200"/>
            <a:ext cx="4133850" cy="360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28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b="1">
                <a:solidFill>
                  <a:srgbClr val="FFFFFF"/>
                </a:solidFill>
              </a:rPr>
              <a:t>Kompilasi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Pengertian kompilasi </a:t>
            </a:r>
          </a:p>
          <a:p>
            <a:pPr marL="0" indent="0">
              <a:buNone/>
            </a:pPr>
            <a:r>
              <a:rPr lang="en-US" sz="1700"/>
              <a:t>Kompilasi adalah kegiatan penyusunan data sedemikian rupa agar mudah dibaca, mudah dilihat kaitannya satu dengan yang lain, dan informatif</a:t>
            </a:r>
          </a:p>
          <a:p>
            <a:r>
              <a:rPr lang="en-US" sz="1700"/>
              <a:t>Kualitas kompilasi</a:t>
            </a:r>
          </a:p>
          <a:p>
            <a:pPr marL="0" indent="0">
              <a:buNone/>
            </a:pPr>
            <a:r>
              <a:rPr lang="en-US" sz="1700"/>
              <a:t>Kompilasi harus implisit mempunyai </a:t>
            </a:r>
            <a:r>
              <a:rPr lang="en-US" sz="1700" i="1"/>
              <a:t>bobot analisis</a:t>
            </a:r>
            <a:r>
              <a:rPr lang="en-US" sz="1700"/>
              <a:t>, artinya dari kompilasi data sudah dapat terbaca kecenderungan di masa yang akan datang, yang akan sangat penting peranannya dalam proses perencanaan</a:t>
            </a:r>
          </a:p>
          <a:p>
            <a:r>
              <a:rPr lang="en-US" sz="1700"/>
              <a:t>Bentuk kompilasi</a:t>
            </a:r>
          </a:p>
          <a:p>
            <a:pPr marL="0" indent="0">
              <a:buNone/>
            </a:pPr>
            <a:r>
              <a:rPr lang="en-US" sz="1700"/>
              <a:t>Kompilasi dapat disajikan dalam berbagai bentuk data dan informasi, seperti: tabel, peta, grafik, gambar, dan bagan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7202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terimakasih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b="1">
                <a:solidFill>
                  <a:srgbClr val="FFFFFF"/>
                </a:solidFill>
              </a:rPr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Data yang telah dikumpulkan, dari hasil observasi lapangan/survey/inventarisasi data untuk keperluan analisis dan penyusunan laporan. Selanjutnya diolah untuk disajikan dlam bentuk data</a:t>
            </a:r>
          </a:p>
        </p:txBody>
      </p:sp>
    </p:spTree>
    <p:extLst>
      <p:ext uri="{BB962C8B-B14F-4D97-AF65-F5344CB8AC3E}">
        <p14:creationId xmlns:p14="http://schemas.microsoft.com/office/powerpoint/2010/main" val="15740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27" y="5749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chemeClr val="accent4">
                    <a:lumMod val="50000"/>
                  </a:schemeClr>
                </a:solidFill>
              </a:rPr>
              <a:t>Penyajian Data Statistik</a:t>
            </a:r>
          </a:p>
          <a:p>
            <a:pPr marL="0" indent="0">
              <a:buNone/>
            </a:pPr>
            <a:r>
              <a:rPr lang="en-US" sz="2800"/>
              <a:t>Dalam bentuk daftar, antara lain: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Daftar baris kolom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Daftar kontigensi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Daftar distribusi frekuensi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1669"/>
              </p:ext>
            </p:extLst>
          </p:nvPr>
        </p:nvGraphicFramePr>
        <p:xfrm>
          <a:off x="3810000" y="18288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81600" y="1386835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JUDUL TABEL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9655" y="1840468"/>
            <a:ext cx="135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Judul Kolom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33505" y="2819400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Isi Tabel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924800" y="2209800"/>
            <a:ext cx="208705" cy="2209800"/>
          </a:xfrm>
          <a:prstGeom prst="rightBrac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5235" y="4495800"/>
            <a:ext cx="1679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Sumber:</a:t>
            </a:r>
          </a:p>
          <a:p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Keterangan/Catatan</a:t>
            </a:r>
          </a:p>
        </p:txBody>
      </p:sp>
    </p:spTree>
    <p:extLst>
      <p:ext uri="{BB962C8B-B14F-4D97-AF65-F5344CB8AC3E}">
        <p14:creationId xmlns:p14="http://schemas.microsoft.com/office/powerpoint/2010/main" val="78701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PENYAJIAN DATA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AAFE842-0DFA-2629-320C-6F7A18C03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770095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13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PENYAJIAN DATA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108689"/>
              </p:ext>
            </p:extLst>
          </p:nvPr>
        </p:nvGraphicFramePr>
        <p:xfrm>
          <a:off x="1371600" y="2158340"/>
          <a:ext cx="5469255" cy="2564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Asal Pengungsi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Tempat Mengungsi 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Jumlah Pengungsi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Selat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Selat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1.340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Kubu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Kubu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727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Abang dan Bebandem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Karangasem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Rendang dan Selat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Rendang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1.976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Bebandem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Bebandem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867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Bebandem dan Selat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Manggis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84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5.031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5860" y="1781889"/>
            <a:ext cx="80922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8375" algn="l"/>
              </a:tabLst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artika" pitchFamily="18" charset="0"/>
                <a:ea typeface="Times New Roman" pitchFamily="18" charset="0"/>
                <a:cs typeface="Calibri" pitchFamily="34" charset="0"/>
              </a:rPr>
              <a:t>Tabel 4.1 Data Rekapitulasi Asal Pengungsi dan Tempat Pengungsi Berdasarkan Kejadian Erupsi Gunungapi Agung Tahun 2017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4800600"/>
            <a:ext cx="5562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968375" algn="l"/>
              </a:tabLst>
            </a:pPr>
            <a:r>
              <a:rPr lang="en-US" sz="900" i="1">
                <a:latin typeface="Kartika" pitchFamily="18" charset="0"/>
                <a:ea typeface="Calibri" pitchFamily="34" charset="0"/>
                <a:cs typeface="Kartika" pitchFamily="18" charset="0"/>
              </a:rPr>
              <a:t>Sumber: Badan Penanggulangan Bencana Dearah Kabupaten Karangasem, 2019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295400"/>
            <a:ext cx="258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Contoh Pembuatan Tabel</a:t>
            </a:r>
          </a:p>
        </p:txBody>
      </p:sp>
    </p:spTree>
    <p:extLst>
      <p:ext uri="{BB962C8B-B14F-4D97-AF65-F5344CB8AC3E}">
        <p14:creationId xmlns:p14="http://schemas.microsoft.com/office/powerpoint/2010/main" val="147205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b="1">
                <a:solidFill>
                  <a:srgbClr val="FFFFFF"/>
                </a:solidFill>
              </a:rPr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/>
              <a:t>Penyajian Data Statistik</a:t>
            </a:r>
          </a:p>
          <a:p>
            <a:pPr marL="0" indent="0">
              <a:buNone/>
            </a:pPr>
            <a:r>
              <a:rPr lang="en-US" sz="1700"/>
              <a:t>Dalam bentuk diagram, antara lain: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Diagram batang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Diagram garis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Diagram lambang/diagram simbol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Diagram pastel/diagram lingkaran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Diagram titik</a:t>
            </a:r>
          </a:p>
        </p:txBody>
      </p:sp>
    </p:spTree>
    <p:extLst>
      <p:ext uri="{BB962C8B-B14F-4D97-AF65-F5344CB8AC3E}">
        <p14:creationId xmlns:p14="http://schemas.microsoft.com/office/powerpoint/2010/main" val="38213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080" y="321734"/>
            <a:ext cx="5171319" cy="1135737"/>
          </a:xfrm>
        </p:spPr>
        <p:txBody>
          <a:bodyPr>
            <a:normAutofit/>
          </a:bodyPr>
          <a:lstStyle/>
          <a:p>
            <a:r>
              <a:rPr lang="en-US" sz="3100" b="1"/>
              <a:t>PENYAJIAN DATA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822960" cy="1097280"/>
            <a:chOff x="11094720" y="0"/>
            <a:chExt cx="1097280" cy="10972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080" y="1782981"/>
            <a:ext cx="5171319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/>
              <a:t>Penyajian Data Statistik</a:t>
            </a:r>
          </a:p>
          <a:p>
            <a:pPr marL="0" indent="0">
              <a:buNone/>
            </a:pPr>
            <a:r>
              <a:rPr lang="en-US" sz="1700"/>
              <a:t>Dalam bentuk diagram, antara lain: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Diagram batang</a:t>
            </a:r>
          </a:p>
          <a:p>
            <a:pPr marL="463550" indent="0">
              <a:buNone/>
            </a:pPr>
            <a:r>
              <a:rPr lang="en-US" sz="1700"/>
              <a:t>Penyajian data dalam gambar akan lebih menjelaskan lagi persoalan secara visual. Data yang dapat divisualiasasikan dalam bentuk diagram batang, yaitu trend perubahan per tahun, jumlah penduduk setiap wilayah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83455" y="4601497"/>
            <a:ext cx="760545" cy="2017580"/>
            <a:chOff x="1117794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9121ED-BB5A-4576-ABBB-EDF4CD5C3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231093"/>
              </p:ext>
            </p:extLst>
          </p:nvPr>
        </p:nvGraphicFramePr>
        <p:xfrm>
          <a:off x="482600" y="713127"/>
          <a:ext cx="2561709" cy="5431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899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06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21734"/>
            <a:ext cx="3728158" cy="1135737"/>
          </a:xfrm>
        </p:spPr>
        <p:txBody>
          <a:bodyPr>
            <a:normAutofit/>
          </a:bodyPr>
          <a:lstStyle/>
          <a:p>
            <a:r>
              <a:rPr lang="en-US" sz="31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1782981"/>
            <a:ext cx="3728157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/>
              <a:t>Penyajian Data Statistik</a:t>
            </a:r>
          </a:p>
          <a:p>
            <a:pPr marL="0" indent="0">
              <a:buNone/>
            </a:pPr>
            <a:r>
              <a:rPr lang="en-US" sz="1700"/>
              <a:t>Dalam bentuk diagram, antara lain: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700"/>
              <a:t>Diagram garis</a:t>
            </a:r>
          </a:p>
          <a:p>
            <a:pPr marL="463550" indent="0">
              <a:buNone/>
            </a:pPr>
            <a:r>
              <a:rPr lang="en-US" sz="1700"/>
              <a:t>Penyajian data yang menggambarkan pergerakan/perubahan. Data dengan visualisasi diagram garis memiliki kemiripan dengan diagram batang. Hanya saja diagram batang tidak menunjukkan pergerakan data</a:t>
            </a:r>
          </a:p>
        </p:txBody>
      </p:sp>
      <p:sp>
        <p:nvSpPr>
          <p:cNvPr id="2064" name="Isosceles Triangle 206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6" r="2359" b="-2"/>
          <a:stretch/>
        </p:blipFill>
        <p:spPr bwMode="auto">
          <a:xfrm>
            <a:off x="4693359" y="1876384"/>
            <a:ext cx="3968040" cy="310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21040" y="0"/>
            <a:ext cx="822960" cy="1097280"/>
            <a:chOff x="11094720" y="0"/>
            <a:chExt cx="1097280" cy="1097280"/>
          </a:xfrm>
        </p:grpSpPr>
        <p:sp>
          <p:nvSpPr>
            <p:cNvPr id="2069" name="Isosceles Triangle 2068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55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</TotalTime>
  <Words>874</Words>
  <Application>Microsoft Macintosh PowerPoint</Application>
  <PresentationFormat>On-screen Show (4:3)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Kartika</vt:lpstr>
      <vt:lpstr>Swis721 Lt BT</vt:lpstr>
      <vt:lpstr>Office Theme</vt:lpstr>
      <vt:lpstr>Kompilasi Data</vt:lpstr>
      <vt:lpstr>Kompilasi Data</vt:lpstr>
      <vt:lpstr>PENYAJIAN DATA</vt:lpstr>
      <vt:lpstr>PENYAJIAN DATA</vt:lpstr>
      <vt:lpstr>PENYAJIAN DATA</vt:lpstr>
      <vt:lpstr>PENYAJIAN DATA</vt:lpstr>
      <vt:lpstr>PENYAJIAN DATA</vt:lpstr>
      <vt:lpstr>PENYAJIAN DATA</vt:lpstr>
      <vt:lpstr>PENYAJIAN DATA</vt:lpstr>
      <vt:lpstr>PENYAJIAN DATA</vt:lpstr>
      <vt:lpstr>PENYAJIAN DATA</vt:lpstr>
      <vt:lpstr>PENYAJIAN DATA</vt:lpstr>
      <vt:lpstr>PENYAJIAN DATA</vt:lpstr>
      <vt:lpstr>PENYAJIAN DATA</vt:lpstr>
      <vt:lpstr>ANALISIS DATA</vt:lpstr>
      <vt:lpstr>ANALISIS DATA</vt:lpstr>
      <vt:lpstr>ANALISIS DATA</vt:lpstr>
      <vt:lpstr>ANALISIS DATA</vt:lpstr>
      <vt:lpstr>ANALISIS DATA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KIRANA</dc:creator>
  <cp:lastModifiedBy>Trisna Ari Roshinta</cp:lastModifiedBy>
  <cp:revision>119</cp:revision>
  <dcterms:created xsi:type="dcterms:W3CDTF">2018-09-04T21:30:41Z</dcterms:created>
  <dcterms:modified xsi:type="dcterms:W3CDTF">2024-03-29T00:53:44Z</dcterms:modified>
</cp:coreProperties>
</file>