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24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7E88-54C0-5D86-681D-5E7FC8F08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C97BA-C0F3-605A-B578-BBA969F0A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57527-1CB5-E566-4BBA-071B66CB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51A0-015E-44CE-95AD-A949426728DC}" type="datetimeFigureOut">
              <a:rPr lang="en-ID" smtClean="0"/>
              <a:t>02/03/2025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EB76F-6FCA-7E14-4F17-B9BA0A67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97962-BD9E-8318-59C9-4910B1EF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15C7-7159-43E5-9FB1-6054920945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067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42943-EB24-3703-1CD3-9B94FC09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F016A-F1B5-6E73-B1D1-247D8F7AA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19EE0-C2BB-D03E-A865-AC247136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51A0-015E-44CE-95AD-A949426728DC}" type="datetimeFigureOut">
              <a:rPr lang="en-ID" smtClean="0"/>
              <a:t>02/03/2025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67576-FD29-4872-B343-C03F41283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6762B-807F-AF58-BC9B-0E6DE08D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15C7-7159-43E5-9FB1-6054920945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071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F6BB1A-69A3-1300-E89A-621E028B9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D04F1-87A6-D236-16E6-26641B4AB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89110-B034-E9C8-0092-BC60AEFD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51A0-015E-44CE-95AD-A949426728DC}" type="datetimeFigureOut">
              <a:rPr lang="en-ID" smtClean="0"/>
              <a:t>02/03/2025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D37F7-0EBF-A08F-BFE9-FACAD168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B4DFF-FEAB-C7FA-D078-B783E44E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15C7-7159-43E5-9FB1-6054920945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158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CB884-C13B-92EC-8A2D-3994FDCC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D43B-ED41-0E9A-0834-C92385D9F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EAC00-A1DC-45B5-6CFA-98348A26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51A0-015E-44CE-95AD-A949426728DC}" type="datetimeFigureOut">
              <a:rPr lang="en-ID" smtClean="0"/>
              <a:t>02/03/2025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EE61E-AF01-E1F6-6BBA-C978E968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538E0-6EF0-0EEA-0532-9BC73F0A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15C7-7159-43E5-9FB1-6054920945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136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C69B-EC9F-3D10-A8E8-34A55D4B2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F162E-BA1B-E2B0-390C-C32D8AC99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B96A3-6D15-D1DB-5A1B-3EC963D9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51A0-015E-44CE-95AD-A949426728DC}" type="datetimeFigureOut">
              <a:rPr lang="en-ID" smtClean="0"/>
              <a:t>02/03/2025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4E673-8734-0B1A-7CBE-19BC704D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D70E1-6CBA-C71E-41AF-06127D73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15C7-7159-43E5-9FB1-6054920945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874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6384-F22C-9616-96A1-EE7EA30D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A38FC-C3A3-CF05-1E16-98AD4BF36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5BD39-7E27-C831-2F23-A5E6EC09F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CF6C5-EEC5-0E10-02B9-CD34F55F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51A0-015E-44CE-95AD-A949426728DC}" type="datetimeFigureOut">
              <a:rPr lang="en-ID" smtClean="0"/>
              <a:t>02/03/2025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967AD-A13A-52A2-0531-5C8D433D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42BF7-9A12-BEF6-A9A4-40CA531F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15C7-7159-43E5-9FB1-6054920945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224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BF0C5-C670-2DB9-D8CA-753CDA857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C8291-0F4A-88E6-0B37-231544448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AD6F6-7E10-2F6A-2649-BF7E083D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D9B9F2-727C-AF2A-508B-71B8D9585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8C85A4-9ECA-C76D-0E63-FC3853B8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857193-21F5-D2B2-6CD9-D00059D9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51A0-015E-44CE-95AD-A949426728DC}" type="datetimeFigureOut">
              <a:rPr lang="en-ID" smtClean="0"/>
              <a:t>02/03/2025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39D0C-F5FF-FF64-419B-4E686900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AF08B-7DFF-24BA-0471-260C29F7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15C7-7159-43E5-9FB1-6054920945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214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695C-B2D3-66E4-F2CF-863AB9FE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59BD55-1A8C-90B4-4B99-08038D84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51A0-015E-44CE-95AD-A949426728DC}" type="datetimeFigureOut">
              <a:rPr lang="en-ID" smtClean="0"/>
              <a:t>02/03/2025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2FFFE-FE41-3C13-CEF2-97836A39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9FF3F-7D49-353D-AA3A-9CA8FF25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15C7-7159-43E5-9FB1-6054920945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276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FFC280-9768-9BA3-D7CA-C3B5BB4B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51A0-015E-44CE-95AD-A949426728DC}" type="datetimeFigureOut">
              <a:rPr lang="en-ID" smtClean="0"/>
              <a:t>02/03/2025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94C83-1C17-10FC-9F3C-2B970BB5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07C3D-FACE-336C-4BE9-C74A519E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15C7-7159-43E5-9FB1-6054920945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567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D28D-F33F-F133-525D-23556D01B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891F7-2F5E-8877-542C-7757D3006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7490D-55C1-FEA1-4254-F55365EA6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BED84-4B76-E5F2-2725-0563C7B7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51A0-015E-44CE-95AD-A949426728DC}" type="datetimeFigureOut">
              <a:rPr lang="en-ID" smtClean="0"/>
              <a:t>02/03/2025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FEABF-D368-0834-61DC-992F429D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96BC4-EC72-C7B7-01B2-608B65CD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15C7-7159-43E5-9FB1-6054920945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284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5051-60AB-C6C9-2561-59C14615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D06908-B2E9-824F-729B-3F4705388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28897-15F6-6BE9-5D34-CA2C488E8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39BD8-48C0-22DE-BC53-4CDC34FF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51A0-015E-44CE-95AD-A949426728DC}" type="datetimeFigureOut">
              <a:rPr lang="en-ID" smtClean="0"/>
              <a:t>02/03/2025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40415-1C89-9978-2469-327B0A770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7C9F1-2698-7469-7E1A-19B3467B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15C7-7159-43E5-9FB1-6054920945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540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3B7B8-3E98-39F8-0F93-D3C8E40C5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ADF0D-447B-62D0-9966-14916345D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35CE5-7E0B-B61B-F3E1-4757E8222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051A0-015E-44CE-95AD-A949426728DC}" type="datetimeFigureOut">
              <a:rPr lang="en-ID" smtClean="0"/>
              <a:t>02/03/2025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F94EF-DE2F-FF09-ADBF-19C6971162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2A0AF-8F12-1752-2F62-DEE78A122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315C7-7159-43E5-9FB1-6054920945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349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F4F3-C33D-5807-DDBB-E520762D1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Studi Kasus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Frekuensi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6B907-223A-F2C3-A2D1-C1FD9CFFB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404040"/>
                </a:solidFill>
                <a:effectLst/>
                <a:latin typeface="Inter"/>
              </a:rPr>
              <a:t>Analisis Distribusi Tinggi Badan dalam Populasi</a:t>
            </a:r>
          </a:p>
        </p:txBody>
      </p:sp>
    </p:spTree>
    <p:extLst>
      <p:ext uri="{BB962C8B-B14F-4D97-AF65-F5344CB8AC3E}">
        <p14:creationId xmlns:p14="http://schemas.microsoft.com/office/powerpoint/2010/main" val="1638300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7E8D-2CD0-528D-A3C9-742B5500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TUGAS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60E19-AB13-354A-85B1-7BB5BF0BB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Sebuah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perusahaan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e-commerce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ingin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menganalisis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distribusi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waktu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pengiriman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paket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(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dalam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hari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)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kepada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pelanggan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. Data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waktu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pengiriman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diasumsikan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mengikuti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distribusi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normal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dengan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rata-rata 5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hari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dan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standar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deviasi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2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hari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. Perusahaan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ingin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mengetahui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lvl="1">
              <a:buFont typeface="+mj-lt"/>
              <a:buAutoNum type="arabicPeriod"/>
            </a:pP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Distribusi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waktu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pengiriman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paket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lvl="1">
              <a:spcBef>
                <a:spcPts val="300"/>
              </a:spcBef>
              <a:buFont typeface="+mj-lt"/>
              <a:buAutoNum type="arabicPeriod"/>
            </a:pP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Probabilitas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bahwa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paket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akan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dikirim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dalam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waktu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kurang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dari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3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hari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lvl="1">
              <a:spcBef>
                <a:spcPts val="300"/>
              </a:spcBef>
              <a:buFont typeface="+mj-lt"/>
              <a:buAutoNum type="arabicPeriod"/>
            </a:pP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Probabilitas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bahwa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paket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akan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dikirim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dalam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waktu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antara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4 dan 7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hari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lvl="1">
              <a:spcBef>
                <a:spcPts val="300"/>
              </a:spcBef>
              <a:buFont typeface="+mj-lt"/>
              <a:buAutoNum type="arabicPeriod"/>
            </a:pP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Visualisasi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distribusi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waktu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pengiriman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dan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probabilitas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kumulatif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9824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8761-6B7A-8A38-C600-C617E4B6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i="0" dirty="0">
                <a:solidFill>
                  <a:srgbClr val="404040"/>
                </a:solidFill>
                <a:effectLst/>
                <a:latin typeface="Inter"/>
              </a:rPr>
              <a:t>Analisis Distribusi Tinggi Badan dalam Populasi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9C53B-C69D-7787-DBA1-910842D1C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Misalkan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kita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ingin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menganalisis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distribusi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tinggi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badan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dalam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suatu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populasi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. Kita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akan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menggunakan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distribusi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normal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untuk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mensimulasikan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data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tinggi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badan,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lalu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menganalisis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probabilitas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dan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memvisualisasikan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hasilnya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3906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2BC3-6FE1-5A23-0FF6-C1272683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D" b="1" i="0" dirty="0">
                <a:solidFill>
                  <a:srgbClr val="404040"/>
                </a:solidFill>
                <a:effectLst/>
                <a:latin typeface="Inter"/>
              </a:rPr>
              <a:t>Langkah 1: Import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E38F4-CB1C-300E-C3F4-0A3B8B3E6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import pandas as pd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plt</a:t>
            </a:r>
          </a:p>
          <a:p>
            <a:r>
              <a:rPr lang="en-US" dirty="0"/>
              <a:t>import seaborn as </a:t>
            </a:r>
            <a:r>
              <a:rPr lang="en-US" dirty="0" err="1"/>
              <a:t>sns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7708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64536-C3AE-1B88-8A98-29B5EB0E3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338E-7A6A-1078-BA6F-575247D5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D" b="1" i="0" dirty="0">
                <a:solidFill>
                  <a:srgbClr val="404040"/>
                </a:solidFill>
                <a:effectLst/>
                <a:latin typeface="Inter"/>
              </a:rPr>
              <a:t>Langkah 2: </a:t>
            </a:r>
            <a:r>
              <a:rPr lang="en-ID" b="1" i="0" dirty="0" err="1">
                <a:solidFill>
                  <a:srgbClr val="404040"/>
                </a:solidFill>
                <a:effectLst/>
                <a:latin typeface="Inter"/>
              </a:rPr>
              <a:t>Bangkitkan</a:t>
            </a:r>
            <a:r>
              <a:rPr lang="en-ID" b="1" i="0" dirty="0">
                <a:solidFill>
                  <a:srgbClr val="404040"/>
                </a:solidFill>
                <a:effectLst/>
                <a:latin typeface="Inter"/>
              </a:rPr>
              <a:t> Data Tinggi Badan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88C5D-83CD-3F6E-628E-3A8551625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# Parameter </a:t>
            </a:r>
            <a:r>
              <a:rPr lang="en-US" dirty="0" err="1"/>
              <a:t>distribusi</a:t>
            </a:r>
            <a:endParaRPr lang="en-US" dirty="0"/>
          </a:p>
          <a:p>
            <a:r>
              <a:rPr lang="en-US" dirty="0"/>
              <a:t>mean = 170  # rata-rata </a:t>
            </a:r>
            <a:r>
              <a:rPr lang="en-US" dirty="0" err="1"/>
              <a:t>tinggi</a:t>
            </a:r>
            <a:r>
              <a:rPr lang="en-US" dirty="0"/>
              <a:t> badan</a:t>
            </a:r>
          </a:p>
          <a:p>
            <a:r>
              <a:rPr lang="en-US" dirty="0" err="1"/>
              <a:t>std_dev</a:t>
            </a:r>
            <a:r>
              <a:rPr lang="en-US" dirty="0"/>
              <a:t> = 10  # standar </a:t>
            </a:r>
            <a:r>
              <a:rPr lang="en-US" dirty="0" err="1"/>
              <a:t>deviasi</a:t>
            </a:r>
            <a:endParaRPr lang="en-US" dirty="0"/>
          </a:p>
          <a:p>
            <a:r>
              <a:rPr lang="en-US" dirty="0" err="1"/>
              <a:t>sample_size</a:t>
            </a:r>
            <a:r>
              <a:rPr lang="en-US" dirty="0"/>
              <a:t> = 1000  # jumlah </a:t>
            </a:r>
            <a:r>
              <a:rPr lang="en-US" dirty="0" err="1"/>
              <a:t>sampel</a:t>
            </a:r>
            <a:endParaRPr lang="en-US" dirty="0"/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Bangkitkan</a:t>
            </a:r>
            <a:r>
              <a:rPr lang="en-US" dirty="0"/>
              <a:t> data </a:t>
            </a:r>
            <a:r>
              <a:rPr lang="en-US" dirty="0" err="1"/>
              <a:t>tinggi</a:t>
            </a:r>
            <a:r>
              <a:rPr lang="en-US" dirty="0"/>
              <a:t> badan</a:t>
            </a:r>
          </a:p>
          <a:p>
            <a:r>
              <a:rPr lang="en-US" dirty="0"/>
              <a:t>heights = </a:t>
            </a:r>
            <a:r>
              <a:rPr lang="en-US" dirty="0" err="1"/>
              <a:t>np.random.normal</a:t>
            </a:r>
            <a:r>
              <a:rPr lang="en-US" dirty="0"/>
              <a:t>(mean, </a:t>
            </a:r>
            <a:r>
              <a:rPr lang="en-US" dirty="0" err="1"/>
              <a:t>std_dev</a:t>
            </a:r>
            <a:r>
              <a:rPr lang="en-US" dirty="0"/>
              <a:t>, </a:t>
            </a:r>
            <a:r>
              <a:rPr lang="en-US" dirty="0" err="1"/>
              <a:t>sample_size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020877-F072-52EB-F658-9588DD06A966}"/>
              </a:ext>
            </a:extLst>
          </p:cNvPr>
          <p:cNvSpPr txBox="1"/>
          <p:nvPr/>
        </p:nvSpPr>
        <p:spPr>
          <a:xfrm>
            <a:off x="6824133" y="1690688"/>
            <a:ext cx="435186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b="0" i="0" dirty="0">
                <a:solidFill>
                  <a:srgbClr val="404040"/>
                </a:solidFill>
                <a:effectLst/>
                <a:latin typeface="Inter"/>
              </a:rPr>
              <a:t>Kita </a:t>
            </a:r>
            <a:r>
              <a:rPr lang="en-ID" sz="2800" b="0" i="0" dirty="0" err="1">
                <a:solidFill>
                  <a:srgbClr val="404040"/>
                </a:solidFill>
                <a:effectLst/>
                <a:latin typeface="Inter"/>
              </a:rPr>
              <a:t>akan</a:t>
            </a:r>
            <a:r>
              <a:rPr lang="en-ID" sz="28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sz="2800" b="0" i="0" dirty="0" err="1">
                <a:solidFill>
                  <a:srgbClr val="404040"/>
                </a:solidFill>
                <a:effectLst/>
                <a:latin typeface="Inter"/>
              </a:rPr>
              <a:t>menggunakan</a:t>
            </a:r>
            <a:r>
              <a:rPr lang="en-ID" sz="28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sz="2800" b="0" i="0" dirty="0" err="1">
                <a:solidFill>
                  <a:srgbClr val="404040"/>
                </a:solidFill>
                <a:effectLst/>
                <a:latin typeface="Inter"/>
              </a:rPr>
              <a:t>distribusi</a:t>
            </a:r>
            <a:r>
              <a:rPr lang="en-ID" sz="2800" b="0" i="0" dirty="0">
                <a:solidFill>
                  <a:srgbClr val="404040"/>
                </a:solidFill>
                <a:effectLst/>
                <a:latin typeface="Inter"/>
              </a:rPr>
              <a:t> normal </a:t>
            </a:r>
            <a:r>
              <a:rPr lang="en-ID" sz="2800" b="0" i="0" dirty="0" err="1">
                <a:solidFill>
                  <a:srgbClr val="404040"/>
                </a:solidFill>
                <a:effectLst/>
                <a:latin typeface="Inter"/>
              </a:rPr>
              <a:t>untuk</a:t>
            </a:r>
            <a:r>
              <a:rPr lang="en-ID" sz="28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sz="2800" b="0" i="0" dirty="0" err="1">
                <a:solidFill>
                  <a:srgbClr val="404040"/>
                </a:solidFill>
                <a:effectLst/>
                <a:latin typeface="Inter"/>
              </a:rPr>
              <a:t>mensimulasikan</a:t>
            </a:r>
            <a:r>
              <a:rPr lang="en-ID" sz="28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sz="2800" b="0" i="0" dirty="0" err="1">
                <a:solidFill>
                  <a:srgbClr val="404040"/>
                </a:solidFill>
                <a:effectLst/>
                <a:latin typeface="Inter"/>
              </a:rPr>
              <a:t>tinggi</a:t>
            </a:r>
            <a:r>
              <a:rPr lang="en-ID" sz="2800" b="0" i="0" dirty="0">
                <a:solidFill>
                  <a:srgbClr val="404040"/>
                </a:solidFill>
                <a:effectLst/>
                <a:latin typeface="Inter"/>
              </a:rPr>
              <a:t> badan. </a:t>
            </a:r>
            <a:r>
              <a:rPr lang="en-ID" sz="2800" b="0" i="0" dirty="0" err="1">
                <a:solidFill>
                  <a:srgbClr val="404040"/>
                </a:solidFill>
                <a:effectLst/>
                <a:latin typeface="Inter"/>
              </a:rPr>
              <a:t>Misalnya</a:t>
            </a:r>
            <a:r>
              <a:rPr lang="en-ID" sz="2800" b="0" i="0" dirty="0">
                <a:solidFill>
                  <a:srgbClr val="404040"/>
                </a:solidFill>
                <a:effectLst/>
                <a:latin typeface="Inter"/>
              </a:rPr>
              <a:t>, rata-rata </a:t>
            </a:r>
            <a:r>
              <a:rPr lang="en-ID" sz="2800" b="0" i="0" dirty="0" err="1">
                <a:solidFill>
                  <a:srgbClr val="404040"/>
                </a:solidFill>
                <a:effectLst/>
                <a:latin typeface="Inter"/>
              </a:rPr>
              <a:t>tinggi</a:t>
            </a:r>
            <a:r>
              <a:rPr lang="en-ID" sz="2800" b="0" i="0" dirty="0">
                <a:solidFill>
                  <a:srgbClr val="404040"/>
                </a:solidFill>
                <a:effectLst/>
                <a:latin typeface="Inter"/>
              </a:rPr>
              <a:t> badan </a:t>
            </a:r>
            <a:r>
              <a:rPr lang="en-ID" sz="2800" b="0" i="0" dirty="0" err="1">
                <a:solidFill>
                  <a:srgbClr val="404040"/>
                </a:solidFill>
                <a:effectLst/>
                <a:latin typeface="Inter"/>
              </a:rPr>
              <a:t>adalah</a:t>
            </a:r>
            <a:r>
              <a:rPr lang="en-ID" sz="2800" b="0" i="0" dirty="0">
                <a:solidFill>
                  <a:srgbClr val="404040"/>
                </a:solidFill>
                <a:effectLst/>
                <a:latin typeface="Inter"/>
              </a:rPr>
              <a:t> 170 cm </a:t>
            </a:r>
            <a:r>
              <a:rPr lang="en-ID" sz="2800" b="0" i="0" dirty="0" err="1">
                <a:solidFill>
                  <a:srgbClr val="404040"/>
                </a:solidFill>
                <a:effectLst/>
                <a:latin typeface="Inter"/>
              </a:rPr>
              <a:t>dengan</a:t>
            </a:r>
            <a:r>
              <a:rPr lang="en-ID" sz="28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sz="2800" b="0" i="0" dirty="0" err="1">
                <a:solidFill>
                  <a:srgbClr val="404040"/>
                </a:solidFill>
                <a:effectLst/>
                <a:latin typeface="Inter"/>
              </a:rPr>
              <a:t>standar</a:t>
            </a:r>
            <a:r>
              <a:rPr lang="en-ID" sz="28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sz="2800" b="0" i="0" dirty="0" err="1">
                <a:solidFill>
                  <a:srgbClr val="404040"/>
                </a:solidFill>
                <a:effectLst/>
                <a:latin typeface="Inter"/>
              </a:rPr>
              <a:t>deviasi</a:t>
            </a:r>
            <a:r>
              <a:rPr lang="en-ID" sz="2800" b="0" i="0" dirty="0">
                <a:solidFill>
                  <a:srgbClr val="404040"/>
                </a:solidFill>
                <a:effectLst/>
                <a:latin typeface="Inter"/>
              </a:rPr>
              <a:t> 10 cm.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45024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4471-099A-50EC-B4D2-17FBBE8A8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b="1" i="0" dirty="0">
                <a:solidFill>
                  <a:srgbClr val="404040"/>
                </a:solidFill>
                <a:effectLst/>
                <a:latin typeface="Inter"/>
              </a:rPr>
              <a:t>Langkah 3: Buat DataFrame dengan Pandas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F8AA6-F9EC-A78F-9466-9921B8D46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2067" cy="4351338"/>
          </a:xfrm>
        </p:spPr>
        <p:txBody>
          <a:bodyPr/>
          <a:lstStyle/>
          <a:p>
            <a:r>
              <a:rPr lang="en-ID" dirty="0"/>
              <a:t># Buat </a:t>
            </a:r>
            <a:r>
              <a:rPr lang="en-ID" dirty="0" err="1"/>
              <a:t>DataFrame</a:t>
            </a:r>
            <a:endParaRPr lang="en-ID" dirty="0"/>
          </a:p>
          <a:p>
            <a:r>
              <a:rPr lang="en-ID" dirty="0" err="1"/>
              <a:t>df</a:t>
            </a:r>
            <a:r>
              <a:rPr lang="en-ID" dirty="0"/>
              <a:t> = </a:t>
            </a:r>
            <a:r>
              <a:rPr lang="en-ID" dirty="0" err="1"/>
              <a:t>pd.DataFrame</a:t>
            </a:r>
            <a:r>
              <a:rPr lang="en-ID" dirty="0"/>
              <a:t>(heights, columns=['Tinggi Badan'])</a:t>
            </a:r>
          </a:p>
          <a:p>
            <a:endParaRPr lang="en-ID" dirty="0"/>
          </a:p>
          <a:p>
            <a:r>
              <a:rPr lang="en-ID" dirty="0"/>
              <a:t># </a:t>
            </a:r>
            <a:r>
              <a:rPr lang="en-ID" dirty="0" err="1"/>
              <a:t>Tampilkan</a:t>
            </a:r>
            <a:r>
              <a:rPr lang="en-ID" dirty="0"/>
              <a:t> 5 baris </a:t>
            </a:r>
            <a:r>
              <a:rPr lang="en-ID" dirty="0" err="1"/>
              <a:t>pertama</a:t>
            </a:r>
            <a:endParaRPr lang="en-ID" dirty="0"/>
          </a:p>
          <a:p>
            <a:r>
              <a:rPr lang="en-ID" dirty="0"/>
              <a:t>print(</a:t>
            </a:r>
            <a:r>
              <a:rPr lang="en-ID" dirty="0" err="1"/>
              <a:t>df.head</a:t>
            </a:r>
            <a:r>
              <a:rPr lang="en-ID" dirty="0"/>
              <a:t>())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64EFFA-A7EE-4096-3FD5-723CBCE901D2}"/>
              </a:ext>
            </a:extLst>
          </p:cNvPr>
          <p:cNvSpPr txBox="1"/>
          <p:nvPr/>
        </p:nvSpPr>
        <p:spPr>
          <a:xfrm>
            <a:off x="6248400" y="1825625"/>
            <a:ext cx="49614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Kita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akan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menyimpan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data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tinggi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badan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dalam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sebuah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DataFrame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untuk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memudahkan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analisis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84181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06B0-CF08-F78D-29DB-47DF59FE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i="0" dirty="0">
                <a:solidFill>
                  <a:srgbClr val="404040"/>
                </a:solidFill>
                <a:effectLst/>
                <a:latin typeface="Inter"/>
              </a:rPr>
              <a:t>Langkah 4: Visualisasi Distribusi Tinggi Badan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3AB08-4F6C-7895-0724-491461479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7933" cy="4351338"/>
          </a:xfrm>
        </p:spPr>
        <p:txBody>
          <a:bodyPr/>
          <a:lstStyle/>
          <a:p>
            <a:r>
              <a:rPr lang="en-ID" dirty="0"/>
              <a:t># Plot histogram</a:t>
            </a:r>
          </a:p>
          <a:p>
            <a:r>
              <a:rPr lang="en-ID" dirty="0" err="1"/>
              <a:t>plt.figure</a:t>
            </a:r>
            <a:r>
              <a:rPr lang="en-ID" dirty="0"/>
              <a:t>(</a:t>
            </a:r>
            <a:r>
              <a:rPr lang="en-ID" dirty="0" err="1"/>
              <a:t>figsize</a:t>
            </a:r>
            <a:r>
              <a:rPr lang="en-ID" dirty="0"/>
              <a:t>=(8, 6))</a:t>
            </a:r>
          </a:p>
          <a:p>
            <a:r>
              <a:rPr lang="en-ID" dirty="0" err="1"/>
              <a:t>sns.histplot</a:t>
            </a:r>
            <a:r>
              <a:rPr lang="en-ID" dirty="0"/>
              <a:t>(</a:t>
            </a:r>
            <a:r>
              <a:rPr lang="en-ID" dirty="0" err="1"/>
              <a:t>df</a:t>
            </a:r>
            <a:r>
              <a:rPr lang="en-ID" dirty="0"/>
              <a:t>['Tinggi Badan'], </a:t>
            </a:r>
            <a:r>
              <a:rPr lang="en-ID" dirty="0" err="1"/>
              <a:t>kde</a:t>
            </a:r>
            <a:r>
              <a:rPr lang="en-ID" dirty="0"/>
              <a:t>=True, </a:t>
            </a:r>
            <a:r>
              <a:rPr lang="en-ID" dirty="0" err="1"/>
              <a:t>color</a:t>
            </a:r>
            <a:r>
              <a:rPr lang="en-ID" dirty="0"/>
              <a:t>='blue')</a:t>
            </a:r>
          </a:p>
          <a:p>
            <a:r>
              <a:rPr lang="en-ID" dirty="0" err="1"/>
              <a:t>plt.title</a:t>
            </a:r>
            <a:r>
              <a:rPr lang="en-ID" dirty="0"/>
              <a:t>('</a:t>
            </a:r>
            <a:r>
              <a:rPr lang="en-ID" dirty="0" err="1"/>
              <a:t>Distribusi</a:t>
            </a:r>
            <a:r>
              <a:rPr lang="en-ID" dirty="0"/>
              <a:t> Tinggi Badan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Populasi</a:t>
            </a:r>
            <a:r>
              <a:rPr lang="en-ID" dirty="0"/>
              <a:t>')</a:t>
            </a:r>
          </a:p>
          <a:p>
            <a:r>
              <a:rPr lang="en-ID" dirty="0" err="1"/>
              <a:t>plt.xlabel</a:t>
            </a:r>
            <a:r>
              <a:rPr lang="en-ID" dirty="0"/>
              <a:t>('Tinggi Badan (cm)')</a:t>
            </a:r>
          </a:p>
          <a:p>
            <a:r>
              <a:rPr lang="en-ID" dirty="0" err="1"/>
              <a:t>plt.ylabel</a:t>
            </a:r>
            <a:r>
              <a:rPr lang="en-ID" dirty="0"/>
              <a:t>('</a:t>
            </a:r>
            <a:r>
              <a:rPr lang="en-ID" dirty="0" err="1"/>
              <a:t>Frekuensi</a:t>
            </a:r>
            <a:r>
              <a:rPr lang="en-ID" dirty="0"/>
              <a:t>')</a:t>
            </a:r>
          </a:p>
          <a:p>
            <a:r>
              <a:rPr lang="en-ID" dirty="0" err="1"/>
              <a:t>plt.show</a:t>
            </a:r>
            <a:r>
              <a:rPr lang="en-ID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8E1ABB-1399-B958-D0CA-93C92C666897}"/>
              </a:ext>
            </a:extLst>
          </p:cNvPr>
          <p:cNvSpPr txBox="1"/>
          <p:nvPr/>
        </p:nvSpPr>
        <p:spPr>
          <a:xfrm>
            <a:off x="6451600" y="1825625"/>
            <a:ext cx="503766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dirty="0" err="1"/>
              <a:t>Gunakan</a:t>
            </a:r>
            <a:r>
              <a:rPr lang="en-ID" sz="2800" dirty="0"/>
              <a:t> matplotlib </a:t>
            </a:r>
            <a:r>
              <a:rPr lang="en-ID" sz="2800" dirty="0" err="1"/>
              <a:t>atau</a:t>
            </a:r>
            <a:r>
              <a:rPr lang="en-ID" sz="2800" dirty="0"/>
              <a:t> seaborn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memvisualisasikan</a:t>
            </a:r>
            <a:r>
              <a:rPr lang="en-ID" sz="2800" dirty="0"/>
              <a:t> </a:t>
            </a:r>
            <a:r>
              <a:rPr lang="en-ID" sz="2800" dirty="0" err="1"/>
              <a:t>distribusi</a:t>
            </a:r>
            <a:r>
              <a:rPr lang="en-ID" sz="2800" dirty="0"/>
              <a:t> </a:t>
            </a:r>
            <a:r>
              <a:rPr lang="en-ID" sz="2800" dirty="0" err="1"/>
              <a:t>tinggi</a:t>
            </a:r>
            <a:r>
              <a:rPr lang="en-ID" sz="2800" dirty="0"/>
              <a:t> badan.</a:t>
            </a:r>
          </a:p>
        </p:txBody>
      </p:sp>
    </p:spTree>
    <p:extLst>
      <p:ext uri="{BB962C8B-B14F-4D97-AF65-F5344CB8AC3E}">
        <p14:creationId xmlns:p14="http://schemas.microsoft.com/office/powerpoint/2010/main" val="29624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5BC3-10CE-6F49-770C-35E827551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>
                <a:solidFill>
                  <a:srgbClr val="404040"/>
                </a:solidFill>
                <a:effectLst/>
                <a:latin typeface="Inter"/>
              </a:rPr>
              <a:t>Langkah 5: </a:t>
            </a:r>
            <a:r>
              <a:rPr lang="en-ID" b="1" i="0" dirty="0" err="1">
                <a:solidFill>
                  <a:srgbClr val="404040"/>
                </a:solidFill>
                <a:effectLst/>
                <a:latin typeface="Inter"/>
              </a:rPr>
              <a:t>Analisis</a:t>
            </a:r>
            <a:r>
              <a:rPr lang="en-ID" b="1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1" i="0" dirty="0" err="1">
                <a:solidFill>
                  <a:srgbClr val="404040"/>
                </a:solidFill>
                <a:effectLst/>
                <a:latin typeface="Inter"/>
              </a:rPr>
              <a:t>Probabilitas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D53CD-71A8-E0B4-A7AA-43242FCF5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12733" cy="4351338"/>
          </a:xfrm>
        </p:spPr>
        <p:txBody>
          <a:bodyPr/>
          <a:lstStyle/>
          <a:p>
            <a:r>
              <a:rPr lang="en-ID" dirty="0"/>
              <a:t># </a:t>
            </a:r>
            <a:r>
              <a:rPr lang="en-ID" dirty="0" err="1"/>
              <a:t>Hitung</a:t>
            </a:r>
            <a:r>
              <a:rPr lang="en-ID" dirty="0"/>
              <a:t> </a:t>
            </a:r>
            <a:r>
              <a:rPr lang="en-ID" dirty="0" err="1"/>
              <a:t>probabilitas</a:t>
            </a:r>
            <a:endParaRPr lang="en-ID" dirty="0"/>
          </a:p>
          <a:p>
            <a:r>
              <a:rPr lang="en-ID" dirty="0"/>
              <a:t>prob = </a:t>
            </a:r>
            <a:r>
              <a:rPr lang="en-ID" dirty="0" err="1"/>
              <a:t>np.sum</a:t>
            </a:r>
            <a:r>
              <a:rPr lang="en-ID" dirty="0"/>
              <a:t>((</a:t>
            </a:r>
            <a:r>
              <a:rPr lang="en-ID" dirty="0" err="1"/>
              <a:t>df</a:t>
            </a:r>
            <a:r>
              <a:rPr lang="en-ID" dirty="0"/>
              <a:t>['Tinggi Badan'] &gt;= 160) &amp; (</a:t>
            </a:r>
            <a:r>
              <a:rPr lang="en-ID" dirty="0" err="1"/>
              <a:t>df</a:t>
            </a:r>
            <a:r>
              <a:rPr lang="en-ID" dirty="0"/>
              <a:t>['Tinggi Badan'] &lt;= 180)) / </a:t>
            </a:r>
            <a:r>
              <a:rPr lang="en-ID" dirty="0" err="1"/>
              <a:t>sample_size</a:t>
            </a:r>
            <a:endParaRPr lang="en-ID" dirty="0"/>
          </a:p>
          <a:p>
            <a:r>
              <a:rPr lang="en-ID" dirty="0"/>
              <a:t>print(</a:t>
            </a:r>
            <a:r>
              <a:rPr lang="en-ID" dirty="0" err="1"/>
              <a:t>f"Probabilitas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badan </a:t>
            </a:r>
            <a:r>
              <a:rPr lang="en-ID" dirty="0" err="1"/>
              <a:t>antara</a:t>
            </a:r>
            <a:r>
              <a:rPr lang="en-ID" dirty="0"/>
              <a:t> 160 cm dan 180 cm: {prob:.2f}")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09063-E83B-2C8D-321E-AC8CB27CE36F}"/>
              </a:ext>
            </a:extLst>
          </p:cNvPr>
          <p:cNvSpPr txBox="1"/>
          <p:nvPr/>
        </p:nvSpPr>
        <p:spPr>
          <a:xfrm>
            <a:off x="6214533" y="1690688"/>
            <a:ext cx="485986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400" b="0" i="0" dirty="0">
                <a:solidFill>
                  <a:srgbClr val="404040"/>
                </a:solidFill>
                <a:effectLst/>
                <a:latin typeface="Inter"/>
              </a:rPr>
              <a:t>Kita dapat menghitung probabilitas bahwa tinggi badan seseorang berada dalam rentang tertentu. Misalnya, berapa probabilitas tinggi badan antara 160 cm dan 180 cm?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6183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C047-74AB-AAA9-2412-4CC9270A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>
                <a:solidFill>
                  <a:srgbClr val="404040"/>
                </a:solidFill>
                <a:effectLst/>
                <a:latin typeface="Inter"/>
              </a:rPr>
              <a:t>Langkah 6: </a:t>
            </a:r>
            <a:r>
              <a:rPr lang="en-ID" b="1" i="0" dirty="0" err="1">
                <a:solidFill>
                  <a:srgbClr val="404040"/>
                </a:solidFill>
                <a:effectLst/>
                <a:latin typeface="Inter"/>
              </a:rPr>
              <a:t>Visualisasi</a:t>
            </a:r>
            <a:r>
              <a:rPr lang="en-ID" b="1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1" i="0" dirty="0" err="1">
                <a:solidFill>
                  <a:srgbClr val="404040"/>
                </a:solidFill>
                <a:effectLst/>
                <a:latin typeface="Inter"/>
              </a:rPr>
              <a:t>Probabilitas</a:t>
            </a:r>
            <a:r>
              <a:rPr lang="en-ID" b="1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1" i="0" dirty="0" err="1">
                <a:solidFill>
                  <a:srgbClr val="404040"/>
                </a:solidFill>
                <a:effectLst/>
                <a:latin typeface="Inter"/>
              </a:rPr>
              <a:t>Kumulatif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8CA01-4E11-6021-3D6D-2B761CE2B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8067" cy="4351338"/>
          </a:xfrm>
        </p:spPr>
        <p:txBody>
          <a:bodyPr/>
          <a:lstStyle/>
          <a:p>
            <a:r>
              <a:rPr lang="en-ID" dirty="0"/>
              <a:t># Plot CDF</a:t>
            </a:r>
          </a:p>
          <a:p>
            <a:r>
              <a:rPr lang="en-ID" dirty="0" err="1"/>
              <a:t>plt.figure</a:t>
            </a:r>
            <a:r>
              <a:rPr lang="en-ID" dirty="0"/>
              <a:t>(</a:t>
            </a:r>
            <a:r>
              <a:rPr lang="en-ID" dirty="0" err="1"/>
              <a:t>figsize</a:t>
            </a:r>
            <a:r>
              <a:rPr lang="en-ID" dirty="0"/>
              <a:t>=(8, 6))</a:t>
            </a:r>
          </a:p>
          <a:p>
            <a:r>
              <a:rPr lang="en-ID" dirty="0" err="1"/>
              <a:t>sns.ecdfplot</a:t>
            </a:r>
            <a:r>
              <a:rPr lang="en-ID" dirty="0"/>
              <a:t>(</a:t>
            </a:r>
            <a:r>
              <a:rPr lang="en-ID" dirty="0" err="1"/>
              <a:t>df</a:t>
            </a:r>
            <a:r>
              <a:rPr lang="en-ID" dirty="0"/>
              <a:t>['Tinggi Badan'], </a:t>
            </a:r>
            <a:r>
              <a:rPr lang="en-ID" dirty="0" err="1"/>
              <a:t>color</a:t>
            </a:r>
            <a:r>
              <a:rPr lang="en-ID" dirty="0"/>
              <a:t>='green')</a:t>
            </a:r>
          </a:p>
          <a:p>
            <a:r>
              <a:rPr lang="en-ID" dirty="0" err="1"/>
              <a:t>plt.title</a:t>
            </a:r>
            <a:r>
              <a:rPr lang="en-ID" dirty="0"/>
              <a:t>('</a:t>
            </a:r>
            <a:r>
              <a:rPr lang="en-ID" dirty="0" err="1"/>
              <a:t>Probabilitas</a:t>
            </a:r>
            <a:r>
              <a:rPr lang="en-ID" dirty="0"/>
              <a:t> </a:t>
            </a:r>
            <a:r>
              <a:rPr lang="en-ID" dirty="0" err="1"/>
              <a:t>Kumulatif</a:t>
            </a:r>
            <a:r>
              <a:rPr lang="en-ID" dirty="0"/>
              <a:t> Tinggi Badan')</a:t>
            </a:r>
          </a:p>
          <a:p>
            <a:r>
              <a:rPr lang="en-ID" dirty="0" err="1"/>
              <a:t>plt.xlabel</a:t>
            </a:r>
            <a:r>
              <a:rPr lang="en-ID" dirty="0"/>
              <a:t>('Tinggi Badan (cm)')</a:t>
            </a:r>
          </a:p>
          <a:p>
            <a:r>
              <a:rPr lang="en-ID" dirty="0" err="1"/>
              <a:t>plt.ylabel</a:t>
            </a:r>
            <a:r>
              <a:rPr lang="en-ID" dirty="0"/>
              <a:t>('</a:t>
            </a:r>
            <a:r>
              <a:rPr lang="en-ID" dirty="0" err="1"/>
              <a:t>Probabilitas</a:t>
            </a:r>
            <a:r>
              <a:rPr lang="en-ID" dirty="0"/>
              <a:t> </a:t>
            </a:r>
            <a:r>
              <a:rPr lang="en-ID" dirty="0" err="1"/>
              <a:t>Kumulatif</a:t>
            </a:r>
            <a:r>
              <a:rPr lang="en-ID" dirty="0"/>
              <a:t>')</a:t>
            </a:r>
          </a:p>
          <a:p>
            <a:r>
              <a:rPr lang="en-ID" dirty="0" err="1"/>
              <a:t>plt.show</a:t>
            </a:r>
            <a:r>
              <a:rPr lang="en-ID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94764-D6BB-CD77-2753-C4AEAC0C99AC}"/>
              </a:ext>
            </a:extLst>
          </p:cNvPr>
          <p:cNvSpPr txBox="1"/>
          <p:nvPr/>
        </p:nvSpPr>
        <p:spPr>
          <a:xfrm>
            <a:off x="6400800" y="1825625"/>
            <a:ext cx="46397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Kita juga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dapat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memvisualisasikan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probabilitas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kumulatif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menggunakan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fungsi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distribusi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kumulatif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(CDF).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29629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534F-1611-4290-79A4-5E99A28F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>
                <a:solidFill>
                  <a:srgbClr val="404040"/>
                </a:solidFill>
                <a:effectLst/>
                <a:latin typeface="Inter"/>
              </a:rPr>
              <a:t>Langkah 7: </a:t>
            </a:r>
            <a:r>
              <a:rPr lang="en-ID" b="1" i="0" dirty="0" err="1">
                <a:solidFill>
                  <a:srgbClr val="404040"/>
                </a:solidFill>
                <a:effectLst/>
                <a:latin typeface="Inter"/>
              </a:rPr>
              <a:t>Analisis</a:t>
            </a:r>
            <a:r>
              <a:rPr lang="en-ID" b="1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1" i="0" dirty="0" err="1">
                <a:solidFill>
                  <a:srgbClr val="404040"/>
                </a:solidFill>
                <a:effectLst/>
                <a:latin typeface="Inter"/>
              </a:rPr>
              <a:t>Statistik</a:t>
            </a:r>
            <a:r>
              <a:rPr lang="en-ID" b="1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1" i="0" dirty="0" err="1">
                <a:solidFill>
                  <a:srgbClr val="404040"/>
                </a:solidFill>
                <a:effectLst/>
                <a:latin typeface="Inter"/>
              </a:rPr>
              <a:t>Deskriptif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4D0E2-07A1-A0CB-6131-286DFEE5E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9400" cy="4351338"/>
          </a:xfrm>
        </p:spPr>
        <p:txBody>
          <a:bodyPr/>
          <a:lstStyle/>
          <a:p>
            <a:r>
              <a:rPr lang="en-ID" dirty="0"/>
              <a:t># </a:t>
            </a:r>
            <a:r>
              <a:rPr lang="en-ID" dirty="0" err="1"/>
              <a:t>Statistik</a:t>
            </a:r>
            <a:r>
              <a:rPr lang="en-ID" dirty="0"/>
              <a:t> </a:t>
            </a:r>
            <a:r>
              <a:rPr lang="en-ID" dirty="0" err="1"/>
              <a:t>deskriptif</a:t>
            </a:r>
            <a:endParaRPr lang="en-ID" dirty="0"/>
          </a:p>
          <a:p>
            <a:r>
              <a:rPr lang="en-ID" dirty="0"/>
              <a:t>print(</a:t>
            </a:r>
            <a:r>
              <a:rPr lang="en-ID" dirty="0" err="1"/>
              <a:t>df</a:t>
            </a:r>
            <a:r>
              <a:rPr lang="en-ID" dirty="0"/>
              <a:t>['Tinggi Badan'].describe())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039574-1246-7C62-A374-74AC56B1C40F}"/>
              </a:ext>
            </a:extLst>
          </p:cNvPr>
          <p:cNvSpPr txBox="1"/>
          <p:nvPr/>
        </p:nvSpPr>
        <p:spPr>
          <a:xfrm>
            <a:off x="6096000" y="1825625"/>
            <a:ext cx="4267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 err="1"/>
              <a:t>Gunakan</a:t>
            </a:r>
            <a:r>
              <a:rPr lang="en-ID" sz="2400" dirty="0"/>
              <a:t> pandas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menganalisis</a:t>
            </a:r>
            <a:r>
              <a:rPr lang="en-ID" sz="2400" dirty="0"/>
              <a:t> </a:t>
            </a:r>
            <a:r>
              <a:rPr lang="en-ID" sz="2400" dirty="0" err="1"/>
              <a:t>statistik</a:t>
            </a:r>
            <a:r>
              <a:rPr lang="en-ID" sz="2400" dirty="0"/>
              <a:t> </a:t>
            </a:r>
            <a:r>
              <a:rPr lang="en-ID" sz="2400" dirty="0" err="1"/>
              <a:t>deskriptif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data </a:t>
            </a:r>
            <a:r>
              <a:rPr lang="en-ID" sz="2400" dirty="0" err="1"/>
              <a:t>tinggi</a:t>
            </a:r>
            <a:r>
              <a:rPr lang="en-ID" sz="2400" dirty="0"/>
              <a:t> badan.</a:t>
            </a:r>
          </a:p>
        </p:txBody>
      </p:sp>
    </p:spTree>
    <p:extLst>
      <p:ext uri="{BB962C8B-B14F-4D97-AF65-F5344CB8AC3E}">
        <p14:creationId xmlns:p14="http://schemas.microsoft.com/office/powerpoint/2010/main" val="310114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531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Inter</vt:lpstr>
      <vt:lpstr>Office Theme</vt:lpstr>
      <vt:lpstr>Studi Kasus Distribusi Frekuensi</vt:lpstr>
      <vt:lpstr>Analisis Distribusi Tinggi Badan dalam Populasi</vt:lpstr>
      <vt:lpstr>Langkah 1: Import Library</vt:lpstr>
      <vt:lpstr>Langkah 2: Bangkitkan Data Tinggi Badan</vt:lpstr>
      <vt:lpstr>Langkah 3: Buat DataFrame dengan Pandas</vt:lpstr>
      <vt:lpstr>Langkah 4: Visualisasi Distribusi Tinggi Badan</vt:lpstr>
      <vt:lpstr>Langkah 5: Analisis Probabilitas</vt:lpstr>
      <vt:lpstr>Langkah 6: Visualisasi Probabilitas Kumulatif</vt:lpstr>
      <vt:lpstr>Langkah 7: Analisis Statistik Deskriptif</vt:lpstr>
      <vt:lpstr>TUGAS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Yusuf Fadlila R</dc:creator>
  <cp:lastModifiedBy>Yusuf Fadlila R</cp:lastModifiedBy>
  <cp:revision>2</cp:revision>
  <dcterms:created xsi:type="dcterms:W3CDTF">2025-03-02T06:20:30Z</dcterms:created>
  <dcterms:modified xsi:type="dcterms:W3CDTF">2025-03-02T06:40:34Z</dcterms:modified>
</cp:coreProperties>
</file>