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4" r:id="rId4"/>
  </p:sldMasterIdLst>
  <p:notesMasterIdLst>
    <p:notesMasterId r:id="rId13"/>
  </p:notesMasterIdLst>
  <p:handoutMasterIdLst>
    <p:handoutMasterId r:id="rId14"/>
  </p:handoutMasterIdLst>
  <p:sldIdLst>
    <p:sldId id="261" r:id="rId5"/>
    <p:sldId id="280" r:id="rId6"/>
    <p:sldId id="277" r:id="rId7"/>
    <p:sldId id="259" r:id="rId8"/>
    <p:sldId id="278" r:id="rId9"/>
    <p:sldId id="279" r:id="rId10"/>
    <p:sldId id="260" r:id="rId11"/>
    <p:sldId id="281" r:id="rId12"/>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310" autoAdjust="0"/>
  </p:normalViewPr>
  <p:slideViewPr>
    <p:cSldViewPr snapToGrid="0">
      <p:cViewPr varScale="1">
        <p:scale>
          <a:sx n="111" d="100"/>
          <a:sy n="111" d="100"/>
        </p:scale>
        <p:origin x="588" y="96"/>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3ECEABD-58F0-41C6-A1B5-F6BCA99201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824CFB2-AD5F-4363-9017-5DD74EA636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536900-A273-4192-A5F3-D1D52B781480}" type="datetimeFigureOut">
              <a:rPr lang="es-ES" smtClean="0"/>
              <a:t>05/02/2025</a:t>
            </a:fld>
            <a:endParaRPr lang="es-ES"/>
          </a:p>
        </p:txBody>
      </p:sp>
      <p:sp>
        <p:nvSpPr>
          <p:cNvPr id="4" name="Marcador de pie de página 3">
            <a:extLst>
              <a:ext uri="{FF2B5EF4-FFF2-40B4-BE49-F238E27FC236}">
                <a16:creationId xmlns:a16="http://schemas.microsoft.com/office/drawing/2014/main" id="{DF5FA4A3-C7C2-4A5D-BD7B-6E9B206E44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3BE1097B-EDEA-44B3-8B20-0934D4301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5287E5-8F30-4233-B83B-DACBFA43529B}" type="slidenum">
              <a:rPr lang="es-ES" smtClean="0"/>
              <a:t>‹Nº›</a:t>
            </a:fld>
            <a:endParaRPr lang="es-ES"/>
          </a:p>
        </p:txBody>
      </p:sp>
    </p:spTree>
    <p:extLst>
      <p:ext uri="{BB962C8B-B14F-4D97-AF65-F5344CB8AC3E}">
        <p14:creationId xmlns:p14="http://schemas.microsoft.com/office/powerpoint/2010/main" val="3022899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8868E-82C9-4335-AB18-48A43B8F09ED}" type="datetimeFigureOut">
              <a:rPr lang="es-ES" noProof="0" smtClean="0"/>
              <a:t>05/02/2025</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F3837-1EA1-4185-B041-082E69BD8CF5}" type="slidenum">
              <a:rPr lang="es-ES" noProof="0" smtClean="0"/>
              <a:t>‹Nº›</a:t>
            </a:fld>
            <a:endParaRPr lang="es-ES" noProof="0"/>
          </a:p>
        </p:txBody>
      </p:sp>
    </p:spTree>
    <p:extLst>
      <p:ext uri="{BB962C8B-B14F-4D97-AF65-F5344CB8AC3E}">
        <p14:creationId xmlns:p14="http://schemas.microsoft.com/office/powerpoint/2010/main" val="154822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23F3837-1EA1-4185-B041-082E69BD8CF5}" type="slidenum">
              <a:rPr lang="es-ES" smtClean="0"/>
              <a:t>1</a:t>
            </a:fld>
            <a:endParaRPr lang="es-ES"/>
          </a:p>
        </p:txBody>
      </p:sp>
    </p:spTree>
    <p:extLst>
      <p:ext uri="{BB962C8B-B14F-4D97-AF65-F5344CB8AC3E}">
        <p14:creationId xmlns:p14="http://schemas.microsoft.com/office/powerpoint/2010/main" val="34833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23F3837-1EA1-4185-B041-082E69BD8CF5}" type="slidenum">
              <a:rPr lang="es-ES" smtClean="0"/>
              <a:t>4</a:t>
            </a:fld>
            <a:endParaRPr lang="es-ES"/>
          </a:p>
        </p:txBody>
      </p:sp>
    </p:spTree>
    <p:extLst>
      <p:ext uri="{BB962C8B-B14F-4D97-AF65-F5344CB8AC3E}">
        <p14:creationId xmlns:p14="http://schemas.microsoft.com/office/powerpoint/2010/main" val="4124446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23F3837-1EA1-4185-B041-082E69BD8CF5}" type="slidenum">
              <a:rPr lang="es-ES" smtClean="0"/>
              <a:t>7</a:t>
            </a:fld>
            <a:endParaRPr lang="es-ES"/>
          </a:p>
        </p:txBody>
      </p:sp>
    </p:spTree>
    <p:extLst>
      <p:ext uri="{BB962C8B-B14F-4D97-AF65-F5344CB8AC3E}">
        <p14:creationId xmlns:p14="http://schemas.microsoft.com/office/powerpoint/2010/main" val="234701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66656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221562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2040087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418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4054381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943910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4058130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615150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37916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62038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46784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32937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87536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75565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54549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159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EFF3C2B-FE6D-42D4-BBB0-67A75FA1ED9C}" type="datetime1">
              <a:rPr lang="es-ES" noProof="0" smtClean="0"/>
              <a:t>05/02/2025</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422448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BEFF3C2B-FE6D-42D4-BBB0-67A75FA1ED9C}" type="datetime1">
              <a:rPr lang="es-ES" noProof="0" smtClean="0"/>
              <a:t>05/02/2025</a:t>
            </a:fld>
            <a:endParaRPr lang="es-ES" noProof="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s-ES" noProof="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808802169"/>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áfico 1">
            <a:extLst>
              <a:ext uri="{FF2B5EF4-FFF2-40B4-BE49-F238E27FC236}">
                <a16:creationId xmlns:a16="http://schemas.microsoft.com/office/drawing/2014/main" id="{CBF102BF-FEBA-72F1-4961-864D12B78A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9279" y="1723337"/>
            <a:ext cx="9513442" cy="3411326"/>
          </a:xfrm>
          <a:prstGeom prst="rect">
            <a:avLst/>
          </a:prstGeom>
        </p:spPr>
      </p:pic>
    </p:spTree>
    <p:extLst>
      <p:ext uri="{BB962C8B-B14F-4D97-AF65-F5344CB8AC3E}">
        <p14:creationId xmlns:p14="http://schemas.microsoft.com/office/powerpoint/2010/main" val="29581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0AA35-14B8-B889-CE98-4E8671D718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0DFF60-D583-52FE-E0E8-531B2CBE6C8B}"/>
              </a:ext>
            </a:extLst>
          </p:cNvPr>
          <p:cNvSpPr>
            <a:spLocks noGrp="1"/>
          </p:cNvSpPr>
          <p:nvPr>
            <p:ph type="title"/>
          </p:nvPr>
        </p:nvSpPr>
        <p:spPr>
          <a:xfrm>
            <a:off x="913796" y="284308"/>
            <a:ext cx="10353761" cy="1326321"/>
          </a:xfrm>
        </p:spPr>
        <p:txBody>
          <a:bodyPr>
            <a:normAutofit/>
          </a:bodyPr>
          <a:lstStyle/>
          <a:p>
            <a:r>
              <a:rPr lang="es-MX" sz="4800" cap="none" dirty="0"/>
              <a:t>Objetivo Crea Top Sales</a:t>
            </a:r>
          </a:p>
        </p:txBody>
      </p:sp>
      <p:sp>
        <p:nvSpPr>
          <p:cNvPr id="4" name="Marcador de contenido 3">
            <a:extLst>
              <a:ext uri="{FF2B5EF4-FFF2-40B4-BE49-F238E27FC236}">
                <a16:creationId xmlns:a16="http://schemas.microsoft.com/office/drawing/2014/main" id="{7C5892DE-7319-FD4E-FBB2-524906764C02}"/>
              </a:ext>
            </a:extLst>
          </p:cNvPr>
          <p:cNvSpPr>
            <a:spLocks noGrp="1"/>
          </p:cNvSpPr>
          <p:nvPr>
            <p:ph idx="1"/>
          </p:nvPr>
        </p:nvSpPr>
        <p:spPr>
          <a:xfrm>
            <a:off x="974785" y="2096064"/>
            <a:ext cx="10292772" cy="3695136"/>
          </a:xfrm>
        </p:spPr>
        <p:txBody>
          <a:bodyPr anchor="ctr">
            <a:normAutofit/>
          </a:bodyPr>
          <a:lstStyle/>
          <a:p>
            <a:pPr marL="0" indent="0" algn="just">
              <a:buNone/>
            </a:pPr>
            <a:r>
              <a:rPr lang="es-CO" sz="2800" dirty="0">
                <a:effectLst/>
              </a:rPr>
              <a:t>Crea Top Sales plantea desarrollar un modelo de entrenamiento para transformar a los dependientes de farmacia en verdaderos profesionales de la venta. Basado en el </a:t>
            </a:r>
            <a:r>
              <a:rPr lang="es-CO" sz="2800" dirty="0" err="1">
                <a:effectLst/>
              </a:rPr>
              <a:t>best</a:t>
            </a:r>
            <a:r>
              <a:rPr lang="es-CO" sz="2800" dirty="0">
                <a:effectLst/>
              </a:rPr>
              <a:t> </a:t>
            </a:r>
            <a:r>
              <a:rPr lang="es-CO" sz="2800" dirty="0" err="1">
                <a:effectLst/>
              </a:rPr>
              <a:t>Seller</a:t>
            </a:r>
            <a:r>
              <a:rPr lang="es-CO" sz="2800" dirty="0">
                <a:effectLst/>
              </a:rPr>
              <a:t> </a:t>
            </a:r>
            <a:r>
              <a:rPr lang="es-CO" sz="2800" i="1" dirty="0">
                <a:effectLst/>
              </a:rPr>
              <a:t>NeuroEmotion: La emoción es el máximo recurso en los 7 pasos de la venta</a:t>
            </a:r>
            <a:r>
              <a:rPr lang="es-CO" sz="2800" dirty="0">
                <a:effectLst/>
              </a:rPr>
              <a:t>, este programa incluirá contenido adicional y una formación enfocada en los beneficios de los productos de la compañía.</a:t>
            </a:r>
            <a:endParaRPr lang="es-MX" sz="2800" dirty="0">
              <a:effectLst/>
            </a:endParaRPr>
          </a:p>
        </p:txBody>
      </p:sp>
      <p:pic>
        <p:nvPicPr>
          <p:cNvPr id="3" name="Gráfico 2">
            <a:extLst>
              <a:ext uri="{FF2B5EF4-FFF2-40B4-BE49-F238E27FC236}">
                <a16:creationId xmlns:a16="http://schemas.microsoft.com/office/drawing/2014/main" id="{6C7FB6D1-7F49-9756-5036-59D6316D48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4469" y="272400"/>
            <a:ext cx="1497874" cy="537107"/>
          </a:xfrm>
          <a:prstGeom prst="rect">
            <a:avLst/>
          </a:prstGeom>
        </p:spPr>
      </p:pic>
    </p:spTree>
    <p:extLst>
      <p:ext uri="{BB962C8B-B14F-4D97-AF65-F5344CB8AC3E}">
        <p14:creationId xmlns:p14="http://schemas.microsoft.com/office/powerpoint/2010/main" val="73197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7D536-2A12-C298-6AD1-52506BFDC79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E1CEFD-D7F0-5DD3-43E6-76CAB91DBBA9}"/>
              </a:ext>
            </a:extLst>
          </p:cNvPr>
          <p:cNvSpPr>
            <a:spLocks noGrp="1"/>
          </p:cNvSpPr>
          <p:nvPr>
            <p:ph type="title"/>
          </p:nvPr>
        </p:nvSpPr>
        <p:spPr>
          <a:xfrm>
            <a:off x="913796" y="284308"/>
            <a:ext cx="10353761" cy="1326321"/>
          </a:xfrm>
        </p:spPr>
        <p:txBody>
          <a:bodyPr>
            <a:normAutofit/>
          </a:bodyPr>
          <a:lstStyle/>
          <a:p>
            <a:r>
              <a:rPr lang="es-MX" sz="4800" cap="none" dirty="0"/>
              <a:t>¿Qué es Crea Top Sales?</a:t>
            </a:r>
          </a:p>
        </p:txBody>
      </p:sp>
      <p:sp>
        <p:nvSpPr>
          <p:cNvPr id="4" name="Marcador de contenido 3">
            <a:extLst>
              <a:ext uri="{FF2B5EF4-FFF2-40B4-BE49-F238E27FC236}">
                <a16:creationId xmlns:a16="http://schemas.microsoft.com/office/drawing/2014/main" id="{255E4693-752D-18D8-404E-E288448E76EA}"/>
              </a:ext>
            </a:extLst>
          </p:cNvPr>
          <p:cNvSpPr>
            <a:spLocks noGrp="1"/>
          </p:cNvSpPr>
          <p:nvPr>
            <p:ph idx="1"/>
          </p:nvPr>
        </p:nvSpPr>
        <p:spPr>
          <a:xfrm>
            <a:off x="6816437" y="2096064"/>
            <a:ext cx="4451120" cy="3695136"/>
          </a:xfrm>
        </p:spPr>
        <p:txBody>
          <a:bodyPr anchor="ctr"/>
          <a:lstStyle/>
          <a:p>
            <a:pPr marL="0" indent="0" algn="just">
              <a:buNone/>
            </a:pPr>
            <a:r>
              <a:rPr lang="es-MX" dirty="0"/>
              <a:t>Crea Top Sales es un centro de entrenamiento digital el cual tiene como objetivo desarrollar modelos de formación diseñados desde las necesidades  que todas las compañías que hoy requieren. Basamos nuestros entrenamientos en 3 pilares fundamentales: Emociones, Hábitos y Lenguaje.</a:t>
            </a:r>
          </a:p>
        </p:txBody>
      </p:sp>
      <p:pic>
        <p:nvPicPr>
          <p:cNvPr id="3" name="Gráfico 2">
            <a:extLst>
              <a:ext uri="{FF2B5EF4-FFF2-40B4-BE49-F238E27FC236}">
                <a16:creationId xmlns:a16="http://schemas.microsoft.com/office/drawing/2014/main" id="{BF393D29-48F9-E0EB-F610-B54DAF895A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4469" y="272400"/>
            <a:ext cx="1497874" cy="537107"/>
          </a:xfrm>
          <a:prstGeom prst="rect">
            <a:avLst/>
          </a:prstGeom>
        </p:spPr>
      </p:pic>
      <p:pic>
        <p:nvPicPr>
          <p:cNvPr id="17" name="Imagen 16" descr="Interfaz de usuario gráfica, Aplicación&#10;&#10;Descripción generada automáticamente con confianza media">
            <a:extLst>
              <a:ext uri="{FF2B5EF4-FFF2-40B4-BE49-F238E27FC236}">
                <a16:creationId xmlns:a16="http://schemas.microsoft.com/office/drawing/2014/main" id="{E6926AFD-80E0-7998-824C-678B936A6CD8}"/>
              </a:ext>
            </a:extLst>
          </p:cNvPr>
          <p:cNvPicPr>
            <a:picLocks noChangeAspect="1"/>
          </p:cNvPicPr>
          <p:nvPr/>
        </p:nvPicPr>
        <p:blipFill>
          <a:blip r:embed="rId4"/>
          <a:stretch>
            <a:fillRect/>
          </a:stretch>
        </p:blipFill>
        <p:spPr>
          <a:xfrm>
            <a:off x="507131" y="2070187"/>
            <a:ext cx="1706629" cy="36951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Marcador de contenido 6">
            <a:extLst>
              <a:ext uri="{FF2B5EF4-FFF2-40B4-BE49-F238E27FC236}">
                <a16:creationId xmlns:a16="http://schemas.microsoft.com/office/drawing/2014/main" id="{D48290D4-D41A-60C6-32E8-D16ACDE5D0E2}"/>
              </a:ext>
            </a:extLst>
          </p:cNvPr>
          <p:cNvPicPr>
            <a:picLocks noChangeAspect="1"/>
          </p:cNvPicPr>
          <p:nvPr/>
        </p:nvPicPr>
        <p:blipFill>
          <a:blip r:embed="rId5"/>
          <a:stretch>
            <a:fillRect/>
          </a:stretch>
        </p:blipFill>
        <p:spPr>
          <a:xfrm>
            <a:off x="2460834" y="2070187"/>
            <a:ext cx="1841243" cy="4000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a:extLst>
              <a:ext uri="{FF2B5EF4-FFF2-40B4-BE49-F238E27FC236}">
                <a16:creationId xmlns:a16="http://schemas.microsoft.com/office/drawing/2014/main" id="{A60977FC-A4BF-D0CB-FED4-FB0CB8DB4F25}"/>
              </a:ext>
            </a:extLst>
          </p:cNvPr>
          <p:cNvPicPr>
            <a:picLocks noChangeAspect="1"/>
          </p:cNvPicPr>
          <p:nvPr/>
        </p:nvPicPr>
        <p:blipFill>
          <a:blip r:embed="rId6"/>
          <a:stretch>
            <a:fillRect/>
          </a:stretch>
        </p:blipFill>
        <p:spPr>
          <a:xfrm>
            <a:off x="4516733" y="2096064"/>
            <a:ext cx="1717661" cy="36951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529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78C32ECE-5D53-9998-716F-8B36470C2030}"/>
              </a:ext>
            </a:extLst>
          </p:cNvPr>
          <p:cNvSpPr>
            <a:spLocks noGrp="1"/>
          </p:cNvSpPr>
          <p:nvPr>
            <p:ph type="title"/>
          </p:nvPr>
        </p:nvSpPr>
        <p:spPr/>
        <p:txBody>
          <a:bodyPr>
            <a:normAutofit/>
          </a:bodyPr>
          <a:lstStyle/>
          <a:p>
            <a:r>
              <a:rPr lang="es-ES" sz="4400" cap="none" dirty="0">
                <a:latin typeface="Arial" panose="020B0604020202020204" pitchFamily="34" charset="0"/>
                <a:cs typeface="Arial" panose="020B0604020202020204" pitchFamily="34" charset="0"/>
              </a:rPr>
              <a:t>Metodología Crea Top Sales</a:t>
            </a:r>
            <a:endParaRPr lang="es-MX" sz="4400" cap="none" dirty="0"/>
          </a:p>
        </p:txBody>
      </p:sp>
      <p:sp>
        <p:nvSpPr>
          <p:cNvPr id="4" name="Marcador de contenido 3">
            <a:extLst>
              <a:ext uri="{FF2B5EF4-FFF2-40B4-BE49-F238E27FC236}">
                <a16:creationId xmlns:a16="http://schemas.microsoft.com/office/drawing/2014/main" id="{1C35DB4D-15DD-E9D5-085E-7A90EF1C6C6A}"/>
              </a:ext>
            </a:extLst>
          </p:cNvPr>
          <p:cNvSpPr>
            <a:spLocks noGrp="1"/>
          </p:cNvSpPr>
          <p:nvPr>
            <p:ph idx="1"/>
          </p:nvPr>
        </p:nvSpPr>
        <p:spPr>
          <a:xfrm>
            <a:off x="5200073" y="2216929"/>
            <a:ext cx="6540586" cy="4307696"/>
          </a:xfrm>
        </p:spPr>
        <p:txBody>
          <a:bodyPr>
            <a:normAutofit fontScale="92500" lnSpcReduction="20000"/>
          </a:bodyPr>
          <a:lstStyle/>
          <a:p>
            <a:pPr algn="just"/>
            <a:r>
              <a:rPr lang="es-CO" dirty="0">
                <a:latin typeface="Arial" panose="020B0604020202020204" pitchFamily="34" charset="0"/>
                <a:cs typeface="Arial" panose="020B0604020202020204" pitchFamily="34" charset="0"/>
              </a:rPr>
              <a:t>Los contenidos de nuestra metodología se basa: Videos, infografías, evaluaciones interactivas unido a prácticas constantes incentivamos la creación de hábitos positivos que promuevan el bienestar personal y los resultados del equipo. Por ejemplo, se implementan rutinas diarias centradas en la gratitud, el autocontrol y la empatía, lo que ayuda a los empleados a mantener una actitud constructiva ante desafíos y a fortalecer sus relaciones interpersonales.</a:t>
            </a:r>
          </a:p>
          <a:p>
            <a:pPr algn="just"/>
            <a:r>
              <a:rPr lang="es-CO" dirty="0">
                <a:latin typeface="Arial" panose="020B0604020202020204" pitchFamily="34" charset="0"/>
                <a:cs typeface="Arial" panose="020B0604020202020204" pitchFamily="34" charset="0"/>
              </a:rPr>
              <a:t>Este modelo también incluye espacios para la reflexión y retroalimentación, permitiendo que los empleados integren estos hábitos en su vida diaria, contribuyendo así a un ambiente de trabajo más armónico y productivo.</a:t>
            </a:r>
            <a:endParaRPr lang="es-MX" dirty="0">
              <a:latin typeface="Arial" panose="020B0604020202020204" pitchFamily="34" charset="0"/>
              <a:cs typeface="Arial" panose="020B0604020202020204" pitchFamily="34" charset="0"/>
            </a:endParaRPr>
          </a:p>
          <a:p>
            <a:endParaRPr lang="es-MX" dirty="0"/>
          </a:p>
        </p:txBody>
      </p:sp>
      <p:pic>
        <p:nvPicPr>
          <p:cNvPr id="2" name="Imagen 1" descr="Imagen que contiene texto, dibujo, firmar, monitor&#10;&#10;Descripción generada automáticamente">
            <a:extLst>
              <a:ext uri="{FF2B5EF4-FFF2-40B4-BE49-F238E27FC236}">
                <a16:creationId xmlns:a16="http://schemas.microsoft.com/office/drawing/2014/main" id="{A49F17BE-230C-2B99-293D-B2F049DB0AC4}"/>
              </a:ext>
            </a:extLst>
          </p:cNvPr>
          <p:cNvPicPr>
            <a:picLocks noChangeAspect="1"/>
          </p:cNvPicPr>
          <p:nvPr/>
        </p:nvPicPr>
        <p:blipFill>
          <a:blip r:embed="rId3"/>
          <a:stretch>
            <a:fillRect/>
          </a:stretch>
        </p:blipFill>
        <p:spPr>
          <a:xfrm>
            <a:off x="9934575" y="333375"/>
            <a:ext cx="1716924" cy="207579"/>
          </a:xfrm>
          <a:prstGeom prst="rect">
            <a:avLst/>
          </a:prstGeom>
        </p:spPr>
      </p:pic>
      <p:pic>
        <p:nvPicPr>
          <p:cNvPr id="3" name="Gráfico 2">
            <a:extLst>
              <a:ext uri="{FF2B5EF4-FFF2-40B4-BE49-F238E27FC236}">
                <a16:creationId xmlns:a16="http://schemas.microsoft.com/office/drawing/2014/main" id="{B5DC6F08-3737-1FB1-6130-9E9D75AB11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469" y="272400"/>
            <a:ext cx="1497874" cy="537107"/>
          </a:xfrm>
          <a:prstGeom prst="rect">
            <a:avLst/>
          </a:prstGeom>
        </p:spPr>
      </p:pic>
      <p:pic>
        <p:nvPicPr>
          <p:cNvPr id="9" name="Imagen 8" descr="Imagen de la pantalla de un celular de un mensaje en letras blancas&#10;&#10;Descripción generada automáticamente con confianza media">
            <a:extLst>
              <a:ext uri="{FF2B5EF4-FFF2-40B4-BE49-F238E27FC236}">
                <a16:creationId xmlns:a16="http://schemas.microsoft.com/office/drawing/2014/main" id="{D5179DF6-9371-48D5-0EBD-D0201F1BFB74}"/>
              </a:ext>
            </a:extLst>
          </p:cNvPr>
          <p:cNvPicPr>
            <a:picLocks noChangeAspect="1"/>
          </p:cNvPicPr>
          <p:nvPr/>
        </p:nvPicPr>
        <p:blipFill>
          <a:blip r:embed="rId6"/>
          <a:srcRect t="5013" b="5817"/>
          <a:stretch/>
        </p:blipFill>
        <p:spPr>
          <a:xfrm>
            <a:off x="374469" y="1841029"/>
            <a:ext cx="2336496" cy="451088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4" name="Imagen 13">
            <a:extLst>
              <a:ext uri="{FF2B5EF4-FFF2-40B4-BE49-F238E27FC236}">
                <a16:creationId xmlns:a16="http://schemas.microsoft.com/office/drawing/2014/main" id="{32146F80-3FF5-CD5B-20AA-CED8AE350429}"/>
              </a:ext>
            </a:extLst>
          </p:cNvPr>
          <p:cNvPicPr>
            <a:picLocks noChangeAspect="1"/>
          </p:cNvPicPr>
          <p:nvPr/>
        </p:nvPicPr>
        <p:blipFill>
          <a:blip r:embed="rId7"/>
          <a:stretch>
            <a:fillRect/>
          </a:stretch>
        </p:blipFill>
        <p:spPr>
          <a:xfrm>
            <a:off x="3117142" y="1841029"/>
            <a:ext cx="2082931" cy="45108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5286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DA909-1F8E-1ECA-9B3C-9F5FF658710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490B2F-5E58-9E52-1265-858C6F79F9A0}"/>
              </a:ext>
            </a:extLst>
          </p:cNvPr>
          <p:cNvSpPr>
            <a:spLocks noGrp="1"/>
          </p:cNvSpPr>
          <p:nvPr>
            <p:ph type="title"/>
          </p:nvPr>
        </p:nvSpPr>
        <p:spPr/>
        <p:txBody>
          <a:bodyPr>
            <a:normAutofit fontScale="90000"/>
          </a:bodyPr>
          <a:lstStyle/>
          <a:p>
            <a:r>
              <a:rPr lang="es-MX" sz="4800" cap="none" dirty="0"/>
              <a:t>¿Cómo funciona Crea Top Sales?</a:t>
            </a:r>
          </a:p>
        </p:txBody>
      </p:sp>
      <p:sp>
        <p:nvSpPr>
          <p:cNvPr id="4" name="Marcador de contenido 3">
            <a:extLst>
              <a:ext uri="{FF2B5EF4-FFF2-40B4-BE49-F238E27FC236}">
                <a16:creationId xmlns:a16="http://schemas.microsoft.com/office/drawing/2014/main" id="{7BD968A6-5486-16D8-6DD9-E76FCBC3CCF1}"/>
              </a:ext>
            </a:extLst>
          </p:cNvPr>
          <p:cNvSpPr>
            <a:spLocks noGrp="1"/>
          </p:cNvSpPr>
          <p:nvPr>
            <p:ph idx="1"/>
          </p:nvPr>
        </p:nvSpPr>
        <p:spPr>
          <a:xfrm>
            <a:off x="5356368" y="2004567"/>
            <a:ext cx="5911189" cy="3786633"/>
          </a:xfrm>
        </p:spPr>
        <p:txBody>
          <a:bodyPr anchor="ctr">
            <a:normAutofit/>
          </a:bodyPr>
          <a:lstStyle/>
          <a:p>
            <a:pPr marL="0" indent="0" algn="just">
              <a:buNone/>
            </a:pPr>
            <a:r>
              <a:rPr lang="es-MX" sz="2400" dirty="0"/>
              <a:t>Desde la metodología que hemos desarrollado garantizamos la instalación de hábitos y nos enfocados en la excelencia en el canal de dependientes de Abbott.</a:t>
            </a:r>
          </a:p>
          <a:p>
            <a:pPr marL="0" indent="0" algn="just">
              <a:buNone/>
            </a:pPr>
            <a:r>
              <a:rPr lang="es-MX" sz="2400" dirty="0"/>
              <a:t>Nuestra metodología tiene como base la intersección entre la tecnología y el conocimiento aplicado.</a:t>
            </a:r>
          </a:p>
        </p:txBody>
      </p:sp>
      <p:pic>
        <p:nvPicPr>
          <p:cNvPr id="5" name="Imagen 4" descr="Imagen que contiene texto, dibujo, firmar, monitor&#10;&#10;Descripción generada automáticamente">
            <a:extLst>
              <a:ext uri="{FF2B5EF4-FFF2-40B4-BE49-F238E27FC236}">
                <a16:creationId xmlns:a16="http://schemas.microsoft.com/office/drawing/2014/main" id="{79D992B2-3A9F-6F69-35CA-8DCFCE0ED0AF}"/>
              </a:ext>
            </a:extLst>
          </p:cNvPr>
          <p:cNvPicPr>
            <a:picLocks noChangeAspect="1"/>
          </p:cNvPicPr>
          <p:nvPr/>
        </p:nvPicPr>
        <p:blipFill>
          <a:blip r:embed="rId2"/>
          <a:stretch>
            <a:fillRect/>
          </a:stretch>
        </p:blipFill>
        <p:spPr>
          <a:xfrm>
            <a:off x="9934575" y="333375"/>
            <a:ext cx="1716924" cy="207579"/>
          </a:xfrm>
          <a:prstGeom prst="rect">
            <a:avLst/>
          </a:prstGeom>
        </p:spPr>
      </p:pic>
      <p:pic>
        <p:nvPicPr>
          <p:cNvPr id="3" name="Gráfico 2">
            <a:extLst>
              <a:ext uri="{FF2B5EF4-FFF2-40B4-BE49-F238E27FC236}">
                <a16:creationId xmlns:a16="http://schemas.microsoft.com/office/drawing/2014/main" id="{C65D3BCC-BF8D-7DBE-83FD-E1A91CA701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4469" y="272400"/>
            <a:ext cx="1497874" cy="537107"/>
          </a:xfrm>
          <a:prstGeom prst="rect">
            <a:avLst/>
          </a:prstGeom>
        </p:spPr>
      </p:pic>
      <p:pic>
        <p:nvPicPr>
          <p:cNvPr id="12" name="Imagen 11">
            <a:extLst>
              <a:ext uri="{FF2B5EF4-FFF2-40B4-BE49-F238E27FC236}">
                <a16:creationId xmlns:a16="http://schemas.microsoft.com/office/drawing/2014/main" id="{22A3B913-630A-F64D-C7EB-BEC2B6EE3C7C}"/>
              </a:ext>
            </a:extLst>
          </p:cNvPr>
          <p:cNvPicPr>
            <a:picLocks noChangeAspect="1"/>
          </p:cNvPicPr>
          <p:nvPr/>
        </p:nvPicPr>
        <p:blipFill>
          <a:blip r:embed="rId5"/>
          <a:stretch>
            <a:fillRect/>
          </a:stretch>
        </p:blipFill>
        <p:spPr>
          <a:xfrm>
            <a:off x="625835" y="1741564"/>
            <a:ext cx="2085516" cy="4506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Imagen 12">
            <a:extLst>
              <a:ext uri="{FF2B5EF4-FFF2-40B4-BE49-F238E27FC236}">
                <a16:creationId xmlns:a16="http://schemas.microsoft.com/office/drawing/2014/main" id="{BF76EA7F-9ACC-D5CA-69C9-BDFCC2A2389B}"/>
              </a:ext>
            </a:extLst>
          </p:cNvPr>
          <p:cNvPicPr>
            <a:picLocks noChangeAspect="1"/>
          </p:cNvPicPr>
          <p:nvPr/>
        </p:nvPicPr>
        <p:blipFill>
          <a:blip r:embed="rId6"/>
          <a:stretch>
            <a:fillRect/>
          </a:stretch>
        </p:blipFill>
        <p:spPr>
          <a:xfrm>
            <a:off x="2958228" y="1741563"/>
            <a:ext cx="2151263" cy="4506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068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08760-17AC-AE87-2D85-FFED730EF7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0EE5E63-3BC7-8F40-7181-8B181D34AE1C}"/>
              </a:ext>
            </a:extLst>
          </p:cNvPr>
          <p:cNvSpPr>
            <a:spLocks noGrp="1"/>
          </p:cNvSpPr>
          <p:nvPr>
            <p:ph type="title"/>
          </p:nvPr>
        </p:nvSpPr>
        <p:spPr/>
        <p:txBody>
          <a:bodyPr>
            <a:normAutofit/>
          </a:bodyPr>
          <a:lstStyle/>
          <a:p>
            <a:r>
              <a:rPr lang="es-MX" sz="4800" cap="none" dirty="0"/>
              <a:t>Crea Top Sales analiza tu DATA</a:t>
            </a:r>
          </a:p>
        </p:txBody>
      </p:sp>
      <p:sp>
        <p:nvSpPr>
          <p:cNvPr id="4" name="Marcador de contenido 3">
            <a:extLst>
              <a:ext uri="{FF2B5EF4-FFF2-40B4-BE49-F238E27FC236}">
                <a16:creationId xmlns:a16="http://schemas.microsoft.com/office/drawing/2014/main" id="{86170D7F-ECE5-55C3-0E75-875755FB5500}"/>
              </a:ext>
            </a:extLst>
          </p:cNvPr>
          <p:cNvSpPr>
            <a:spLocks noGrp="1"/>
          </p:cNvSpPr>
          <p:nvPr>
            <p:ph idx="1"/>
          </p:nvPr>
        </p:nvSpPr>
        <p:spPr>
          <a:xfrm>
            <a:off x="5712822" y="4505399"/>
            <a:ext cx="5814414" cy="2019226"/>
          </a:xfrm>
        </p:spPr>
        <p:txBody>
          <a:bodyPr anchor="ctr">
            <a:normAutofit fontScale="85000" lnSpcReduction="10000"/>
          </a:bodyPr>
          <a:lstStyle/>
          <a:p>
            <a:pPr marL="0" indent="0" algn="just">
              <a:buNone/>
            </a:pPr>
            <a:r>
              <a:rPr lang="es-MX" sz="2400" dirty="0"/>
              <a:t>Desde el aplicativo Crea Top Sales Hemos creado un sistema de visualización de DATA en tiempo real, la cual te permite tomar decisiones sobre tu canal para una mejor efectividad de cada dependiente dentro del aplicativo.</a:t>
            </a:r>
          </a:p>
        </p:txBody>
      </p:sp>
      <p:pic>
        <p:nvPicPr>
          <p:cNvPr id="6" name="Imagen 5" descr="Imagen de la pantalla de un celular con letras&#10;&#10;Descripción generada automáticamente">
            <a:extLst>
              <a:ext uri="{FF2B5EF4-FFF2-40B4-BE49-F238E27FC236}">
                <a16:creationId xmlns:a16="http://schemas.microsoft.com/office/drawing/2014/main" id="{C331B937-E1CF-D042-1D9D-2271C5BEDC6F}"/>
              </a:ext>
            </a:extLst>
          </p:cNvPr>
          <p:cNvPicPr>
            <a:picLocks noChangeAspect="1"/>
          </p:cNvPicPr>
          <p:nvPr/>
        </p:nvPicPr>
        <p:blipFill>
          <a:blip r:embed="rId2"/>
          <a:stretch>
            <a:fillRect/>
          </a:stretch>
        </p:blipFill>
        <p:spPr>
          <a:xfrm>
            <a:off x="815751" y="1935922"/>
            <a:ext cx="1894140" cy="4274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descr="Interfaz de usuario gráfica, Aplicación, Sitio web&#10;&#10;Descripción generada automáticamente">
            <a:extLst>
              <a:ext uri="{FF2B5EF4-FFF2-40B4-BE49-F238E27FC236}">
                <a16:creationId xmlns:a16="http://schemas.microsoft.com/office/drawing/2014/main" id="{42F4D378-3357-6CD9-3BD4-964B5DD21F49}"/>
              </a:ext>
            </a:extLst>
          </p:cNvPr>
          <p:cNvPicPr>
            <a:picLocks noChangeAspect="1"/>
          </p:cNvPicPr>
          <p:nvPr/>
        </p:nvPicPr>
        <p:blipFill>
          <a:blip r:embed="rId3"/>
          <a:stretch>
            <a:fillRect/>
          </a:stretch>
        </p:blipFill>
        <p:spPr>
          <a:xfrm>
            <a:off x="2973951" y="1935921"/>
            <a:ext cx="1894140" cy="42745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Imagen 11">
            <a:extLst>
              <a:ext uri="{FF2B5EF4-FFF2-40B4-BE49-F238E27FC236}">
                <a16:creationId xmlns:a16="http://schemas.microsoft.com/office/drawing/2014/main" id="{B994C4EA-5DC7-1914-AEEA-7A4AAB9743C5}"/>
              </a:ext>
            </a:extLst>
          </p:cNvPr>
          <p:cNvPicPr>
            <a:picLocks noChangeAspect="1"/>
          </p:cNvPicPr>
          <p:nvPr/>
        </p:nvPicPr>
        <p:blipFill>
          <a:blip r:embed="rId4"/>
          <a:stretch>
            <a:fillRect/>
          </a:stretch>
        </p:blipFill>
        <p:spPr>
          <a:xfrm>
            <a:off x="5811514" y="1783047"/>
            <a:ext cx="5617029" cy="2654769"/>
          </a:xfrm>
          <a:prstGeom prst="rect">
            <a:avLst/>
          </a:prstGeom>
          <a:ln>
            <a:noFill/>
          </a:ln>
          <a:effectLst>
            <a:outerShdw blurRad="292100" dist="139700" dir="2700000" algn="tl" rotWithShape="0">
              <a:srgbClr val="333333">
                <a:alpha val="65000"/>
              </a:srgbClr>
            </a:outerShdw>
          </a:effectLst>
        </p:spPr>
      </p:pic>
      <p:pic>
        <p:nvPicPr>
          <p:cNvPr id="14" name="Gráfico 13">
            <a:extLst>
              <a:ext uri="{FF2B5EF4-FFF2-40B4-BE49-F238E27FC236}">
                <a16:creationId xmlns:a16="http://schemas.microsoft.com/office/drawing/2014/main" id="{915C0B82-554A-FCB2-EC00-B385DDF509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4469" y="272400"/>
            <a:ext cx="1497874" cy="537107"/>
          </a:xfrm>
          <a:prstGeom prst="rect">
            <a:avLst/>
          </a:prstGeom>
        </p:spPr>
      </p:pic>
    </p:spTree>
    <p:extLst>
      <p:ext uri="{BB962C8B-B14F-4D97-AF65-F5344CB8AC3E}">
        <p14:creationId xmlns:p14="http://schemas.microsoft.com/office/powerpoint/2010/main" val="203411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91135578-4B95-EC7C-7E93-239C01DF305B}"/>
              </a:ext>
            </a:extLst>
          </p:cNvPr>
          <p:cNvSpPr>
            <a:spLocks noGrp="1"/>
          </p:cNvSpPr>
          <p:nvPr>
            <p:ph type="title"/>
          </p:nvPr>
        </p:nvSpPr>
        <p:spPr>
          <a:xfrm>
            <a:off x="3826248" y="495753"/>
            <a:ext cx="4998963" cy="1255469"/>
          </a:xfrm>
        </p:spPr>
        <p:txBody>
          <a:bodyPr rtlCol="0">
            <a:normAutofit/>
          </a:bodyPr>
          <a:lstStyle/>
          <a:p>
            <a:pPr rtl="0"/>
            <a:r>
              <a:rPr lang="es-ES" cap="none" dirty="0"/>
              <a:t>Pensum Crea Top Sales</a:t>
            </a:r>
          </a:p>
        </p:txBody>
      </p:sp>
      <p:sp>
        <p:nvSpPr>
          <p:cNvPr id="4" name="Marcador de contenido 3">
            <a:extLst>
              <a:ext uri="{FF2B5EF4-FFF2-40B4-BE49-F238E27FC236}">
                <a16:creationId xmlns:a16="http://schemas.microsoft.com/office/drawing/2014/main" id="{2E14E0CB-BA4D-BA38-13F9-77A641136425}"/>
              </a:ext>
            </a:extLst>
          </p:cNvPr>
          <p:cNvSpPr>
            <a:spLocks noGrp="1"/>
          </p:cNvSpPr>
          <p:nvPr>
            <p:ph idx="1"/>
          </p:nvPr>
        </p:nvSpPr>
        <p:spPr>
          <a:xfrm>
            <a:off x="793072" y="1660124"/>
            <a:ext cx="10943208" cy="4808398"/>
          </a:xfrm>
        </p:spPr>
        <p:txBody>
          <a:bodyPr numCol="2">
            <a:normAutofit/>
          </a:bodyPr>
          <a:lstStyle/>
          <a:p>
            <a:pPr marL="457200" indent="-457200">
              <a:buFont typeface="+mj-lt"/>
              <a:buAutoNum type="arabicPeriod"/>
            </a:pPr>
            <a:r>
              <a:rPr lang="es-MX" dirty="0"/>
              <a:t>Las 7 etapas de la venta</a:t>
            </a:r>
          </a:p>
          <a:p>
            <a:pPr marL="914400" lvl="1" indent="-457200">
              <a:buFont typeface="+mj-lt"/>
              <a:buAutoNum type="arabicPeriod"/>
            </a:pPr>
            <a:r>
              <a:rPr lang="es-MX" dirty="0"/>
              <a:t>Saludo</a:t>
            </a:r>
          </a:p>
          <a:p>
            <a:pPr lvl="2"/>
            <a:r>
              <a:rPr lang="es-MX" dirty="0"/>
              <a:t>Actitud</a:t>
            </a:r>
          </a:p>
          <a:p>
            <a:pPr lvl="2"/>
            <a:r>
              <a:rPr lang="es-MX" dirty="0"/>
              <a:t>Habilidades de comunicación</a:t>
            </a:r>
          </a:p>
          <a:p>
            <a:pPr lvl="2"/>
            <a:r>
              <a:rPr lang="es-MX" dirty="0"/>
              <a:t>Control de la venta</a:t>
            </a:r>
          </a:p>
          <a:p>
            <a:pPr lvl="2"/>
            <a:r>
              <a:rPr lang="es-MX" dirty="0"/>
              <a:t>Empatía</a:t>
            </a:r>
          </a:p>
          <a:p>
            <a:pPr lvl="2"/>
            <a:r>
              <a:rPr lang="es-MX" dirty="0"/>
              <a:t>Confianza</a:t>
            </a:r>
          </a:p>
          <a:p>
            <a:pPr lvl="2"/>
            <a:r>
              <a:rPr lang="es-MX" dirty="0"/>
              <a:t>Recordación de marca</a:t>
            </a:r>
          </a:p>
          <a:p>
            <a:pPr marL="914400" lvl="1" indent="-457200">
              <a:buFont typeface="+mj-lt"/>
              <a:buAutoNum type="arabicPeriod"/>
            </a:pPr>
            <a:r>
              <a:rPr lang="es-MX" dirty="0"/>
              <a:t>Identificación de las necesidades del cliente</a:t>
            </a:r>
          </a:p>
          <a:p>
            <a:pPr lvl="2"/>
            <a:r>
              <a:rPr lang="es-MX" dirty="0"/>
              <a:t>Reglas para despertar y mantener el interés del cliente</a:t>
            </a:r>
          </a:p>
          <a:p>
            <a:pPr marL="914400" lvl="2" indent="0">
              <a:buNone/>
            </a:pPr>
            <a:endParaRPr lang="es-MX" dirty="0"/>
          </a:p>
          <a:p>
            <a:pPr marL="914400" lvl="1" indent="-457200">
              <a:buFont typeface="+mj-lt"/>
              <a:buAutoNum type="arabicPeriod"/>
            </a:pPr>
            <a:r>
              <a:rPr lang="es-MX" dirty="0"/>
              <a:t>Despertar el deseo de compra del cliente</a:t>
            </a:r>
          </a:p>
          <a:p>
            <a:pPr lvl="2"/>
            <a:r>
              <a:rPr lang="es-MX" dirty="0"/>
              <a:t>Identificación del tipo de cliente desde El VAK (Visual, auditivo y Kinestésico)</a:t>
            </a:r>
          </a:p>
          <a:p>
            <a:pPr marL="914400" lvl="1" indent="-457200">
              <a:buFont typeface="+mj-lt"/>
              <a:buAutoNum type="arabicPeriod"/>
            </a:pPr>
            <a:r>
              <a:rPr lang="es-MX" dirty="0"/>
              <a:t>Manejo de objeciones</a:t>
            </a:r>
          </a:p>
          <a:p>
            <a:pPr lvl="2"/>
            <a:r>
              <a:rPr lang="es-MX" dirty="0"/>
              <a:t>Identificación de los tipos de objeciones</a:t>
            </a:r>
          </a:p>
          <a:p>
            <a:pPr marL="914400" lvl="1" indent="-457200">
              <a:buFont typeface="+mj-lt"/>
              <a:buAutoNum type="arabicPeriod"/>
            </a:pPr>
            <a:r>
              <a:rPr lang="es-MX" dirty="0"/>
              <a:t>Cierre de venta</a:t>
            </a:r>
          </a:p>
          <a:p>
            <a:pPr lvl="2"/>
            <a:r>
              <a:rPr lang="es-MX" dirty="0"/>
              <a:t>Placer Vs Dolor</a:t>
            </a:r>
          </a:p>
          <a:p>
            <a:pPr marL="914400" lvl="1" indent="-457200">
              <a:buFont typeface="+mj-lt"/>
              <a:buAutoNum type="arabicPeriod"/>
            </a:pPr>
            <a:r>
              <a:rPr lang="es-MX" dirty="0"/>
              <a:t>Venta cruzada</a:t>
            </a:r>
          </a:p>
          <a:p>
            <a:pPr marL="914400" lvl="1" indent="-457200">
              <a:buFont typeface="+mj-lt"/>
              <a:buAutoNum type="arabicPeriod"/>
            </a:pPr>
            <a:r>
              <a:rPr lang="es-MX" dirty="0"/>
              <a:t>Despedida y seguimiento postventa</a:t>
            </a:r>
          </a:p>
        </p:txBody>
      </p:sp>
      <p:pic>
        <p:nvPicPr>
          <p:cNvPr id="3" name="Gráfico 2">
            <a:extLst>
              <a:ext uri="{FF2B5EF4-FFF2-40B4-BE49-F238E27FC236}">
                <a16:creationId xmlns:a16="http://schemas.microsoft.com/office/drawing/2014/main" id="{05D95FF4-BBE4-10A8-840D-CBD792DBC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3887" y="309719"/>
            <a:ext cx="1497874" cy="537107"/>
          </a:xfrm>
          <a:prstGeom prst="rect">
            <a:avLst/>
          </a:prstGeom>
        </p:spPr>
      </p:pic>
    </p:spTree>
    <p:extLst>
      <p:ext uri="{BB962C8B-B14F-4D97-AF65-F5344CB8AC3E}">
        <p14:creationId xmlns:p14="http://schemas.microsoft.com/office/powerpoint/2010/main" val="139689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1CDD4-50B8-57A2-F0ED-6D6BC422C0C5}"/>
              </a:ext>
            </a:extLst>
          </p:cNvPr>
          <p:cNvSpPr>
            <a:spLocks noGrp="1"/>
          </p:cNvSpPr>
          <p:nvPr>
            <p:ph type="title"/>
          </p:nvPr>
        </p:nvSpPr>
        <p:spPr/>
        <p:txBody>
          <a:bodyPr/>
          <a:lstStyle/>
          <a:p>
            <a:r>
              <a:rPr lang="es-MX" dirty="0"/>
              <a:t>Generalidades</a:t>
            </a:r>
          </a:p>
        </p:txBody>
      </p:sp>
      <p:sp>
        <p:nvSpPr>
          <p:cNvPr id="3" name="Marcador de contenido 2">
            <a:extLst>
              <a:ext uri="{FF2B5EF4-FFF2-40B4-BE49-F238E27FC236}">
                <a16:creationId xmlns:a16="http://schemas.microsoft.com/office/drawing/2014/main" id="{83EEFEFF-0193-3DBA-25BC-0784EB0F7410}"/>
              </a:ext>
            </a:extLst>
          </p:cNvPr>
          <p:cNvSpPr>
            <a:spLocks noGrp="1"/>
          </p:cNvSpPr>
          <p:nvPr>
            <p:ph idx="1"/>
          </p:nvPr>
        </p:nvSpPr>
        <p:spPr/>
        <p:txBody>
          <a:bodyPr/>
          <a:lstStyle/>
          <a:p>
            <a:r>
              <a:rPr lang="es-MX" dirty="0"/>
              <a:t>Duración: 6 meses</a:t>
            </a:r>
          </a:p>
          <a:p>
            <a:r>
              <a:rPr lang="es-MX" dirty="0"/>
              <a:t>Precio: $50’000,000 + IVA</a:t>
            </a:r>
          </a:p>
          <a:p>
            <a:r>
              <a:rPr lang="es-MX" dirty="0"/>
              <a:t>Forma de pago</a:t>
            </a:r>
          </a:p>
          <a:p>
            <a:pPr lvl="1"/>
            <a:r>
              <a:rPr lang="es-MX" dirty="0"/>
              <a:t>50% de anticipo </a:t>
            </a:r>
          </a:p>
          <a:p>
            <a:pPr lvl="1"/>
            <a:r>
              <a:rPr lang="es-MX" dirty="0"/>
              <a:t>3 cuotas de </a:t>
            </a:r>
            <a:r>
              <a:rPr lang="es-MX"/>
              <a:t>$8’333,333 </a:t>
            </a:r>
            <a:r>
              <a:rPr lang="es-MX" dirty="0"/>
              <a:t>+ IVA</a:t>
            </a:r>
          </a:p>
          <a:p>
            <a:r>
              <a:rPr lang="es-MX" dirty="0"/>
              <a:t>Nota:</a:t>
            </a:r>
          </a:p>
          <a:p>
            <a:pPr lvl="1"/>
            <a:r>
              <a:rPr lang="es-MX" dirty="0"/>
              <a:t>Por este precio se creara 3 productos nuevos de </a:t>
            </a:r>
            <a:r>
              <a:rPr lang="es-MX" dirty="0" err="1"/>
              <a:t>abbott</a:t>
            </a:r>
            <a:r>
              <a:rPr lang="es-MX" dirty="0"/>
              <a:t> para entrenar a los dependientes de farmacia.</a:t>
            </a:r>
          </a:p>
        </p:txBody>
      </p:sp>
      <p:pic>
        <p:nvPicPr>
          <p:cNvPr id="4" name="Gráfico 3">
            <a:extLst>
              <a:ext uri="{FF2B5EF4-FFF2-40B4-BE49-F238E27FC236}">
                <a16:creationId xmlns:a16="http://schemas.microsoft.com/office/drawing/2014/main" id="{A02DFF88-E525-99C3-D949-CE2803F80D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23887" y="309719"/>
            <a:ext cx="1497874" cy="537107"/>
          </a:xfrm>
          <a:prstGeom prst="rect">
            <a:avLst/>
          </a:prstGeom>
        </p:spPr>
      </p:pic>
    </p:spTree>
    <p:extLst>
      <p:ext uri="{BB962C8B-B14F-4D97-AF65-F5344CB8AC3E}">
        <p14:creationId xmlns:p14="http://schemas.microsoft.com/office/powerpoint/2010/main" val="3816482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541854-87B3-4953-A183-EF3BD285377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FB9BFA2-1FA5-44A1-B975-10D6BF58ECD0}">
  <ds:schemaRefs>
    <ds:schemaRef ds:uri="http://schemas.microsoft.com/sharepoint/v3/contenttype/forms"/>
  </ds:schemaRefs>
</ds:datastoreItem>
</file>

<file path=customXml/itemProps3.xml><?xml version="1.0" encoding="utf-8"?>
<ds:datastoreItem xmlns:ds="http://schemas.openxmlformats.org/officeDocument/2006/customXml" ds:itemID="{E577E783-5AB8-45E6-9E56-AE4007523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Damasco</Template>
  <TotalTime>637</TotalTime>
  <Words>451</Words>
  <Application>Microsoft Office PowerPoint</Application>
  <PresentationFormat>Panorámica</PresentationFormat>
  <Paragraphs>43</Paragraphs>
  <Slides>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Bookman Old Style</vt:lpstr>
      <vt:lpstr>Calibri</vt:lpstr>
      <vt:lpstr>Rockwell</vt:lpstr>
      <vt:lpstr>Damask</vt:lpstr>
      <vt:lpstr>Presentación de PowerPoint</vt:lpstr>
      <vt:lpstr>Objetivo Crea Top Sales</vt:lpstr>
      <vt:lpstr>¿Qué es Crea Top Sales?</vt:lpstr>
      <vt:lpstr>Metodología Crea Top Sales</vt:lpstr>
      <vt:lpstr>¿Cómo funciona Crea Top Sales?</vt:lpstr>
      <vt:lpstr>Crea Top Sales analiza tu DATA</vt:lpstr>
      <vt:lpstr>Pensum Crea Top Sales</vt:lpstr>
      <vt:lpstr>Generalidades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JEFFERSON STEVEN</dc:creator>
  <cp:lastModifiedBy>JEFFERSON STEVEN</cp:lastModifiedBy>
  <cp:revision>15</cp:revision>
  <dcterms:created xsi:type="dcterms:W3CDTF">2024-11-13T22:45:58Z</dcterms:created>
  <dcterms:modified xsi:type="dcterms:W3CDTF">2025-02-05T20:42:14Z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