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7" r:id="rId2"/>
    <p:sldMasterId id="2147483731" r:id="rId3"/>
    <p:sldMasterId id="2147483751" r:id="rId4"/>
    <p:sldMasterId id="2147483913" r:id="rId5"/>
  </p:sldMasterIdLst>
  <p:handoutMasterIdLst>
    <p:handoutMasterId r:id="rId80"/>
  </p:handoutMasterIdLst>
  <p:sldIdLst>
    <p:sldId id="256" r:id="rId6"/>
    <p:sldId id="257" r:id="rId7"/>
    <p:sldId id="258" r:id="rId8"/>
    <p:sldId id="329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309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</p:sldIdLst>
  <p:sldSz cx="9906000" cy="6858000" type="A4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88" d="100"/>
          <a:sy n="88" d="100"/>
        </p:scale>
        <p:origin x="852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D90F1F3-A9D4-479E-9807-F873EF8A9E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01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6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6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6BFEA-5EA7-4DD5-9E74-A4C726A07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569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62910-7482-4736-B4CE-C18A9E7A73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2411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2" y="457200"/>
            <a:ext cx="65341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D977D-8550-4186-8634-765FB1DD5E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9872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7053" y="1600200"/>
            <a:ext cx="7407275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7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42950" y="1219204"/>
            <a:ext cx="84201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28850" y="3505200"/>
            <a:ext cx="6934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D67A3-C32C-48EF-9923-F7E170EFF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897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94A77-E489-4443-AD4F-CB0BBB5FD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5972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DAEF4-5115-4118-959C-9968E2E0E5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09582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069C-88D7-4AA4-BEF1-88EF67D072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574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F8EA9-BAA1-4FF6-B834-2D18CA8A5F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8070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FFFA5-6E4C-4F57-83A1-DE24477CBE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1372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9FCC7-E2BA-45C3-A7E2-C26B34DBF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8313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EC75D-592A-4BDC-994D-48371D51E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567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344A2-CCDA-476F-83C5-C0C39ED64A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2509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24823-A027-4740-9410-B8B9D0247C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1145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278E4-C639-4720-ADC8-8F65CF8105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037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2" y="274642"/>
            <a:ext cx="653415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C719F-2B0C-4B04-9B86-93919367B8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4415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23463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</p:grpSp>
      <p:sp>
        <p:nvSpPr>
          <p:cNvPr id="178200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1600200"/>
            <a:ext cx="84201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8201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95300" y="6243638"/>
            <a:ext cx="2311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E21D5-829E-405B-BB51-EEE3BF1B18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20774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24314-6EF9-4B59-A9CE-3EA9222B08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3002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1E3B4-00BC-4EC6-ABD6-9087E954B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1658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40184-4A01-49AE-9B0A-89C89B2C33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6573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C5C69-CCE6-46FB-93F2-487F8657D9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2986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9013-41CD-4C8C-9B1B-4C5C408423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3326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5F641-F9F7-423B-A661-DB9B935D74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879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09469-E3A6-4D20-8E24-0ED9FA25B7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986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4E3DB-DEEC-4E37-938B-4FF9B79325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4526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B3BEB-027E-4203-A9F4-7565673B69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86364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11CDF-AC20-4A9F-873F-6AF803BB90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1183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2" y="277813"/>
            <a:ext cx="653415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BAFD0-92B8-4FAF-95E0-C6E5FFD426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7625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97409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7329 w 4917"/>
                <a:gd name="T3" fmla="*/ 0 h 1000"/>
                <a:gd name="T4" fmla="*/ 30166 w 4917"/>
                <a:gd name="T5" fmla="*/ 576 h 1000"/>
                <a:gd name="T6" fmla="*/ 27334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825" y="0"/>
                  </a:lnTo>
                  <a:cubicBezTo>
                    <a:pt x="5102" y="0"/>
                    <a:pt x="5326" y="223"/>
                    <a:pt x="5326" y="500"/>
                  </a:cubicBezTo>
                  <a:cubicBezTo>
                    <a:pt x="5326" y="776"/>
                    <a:pt x="5102" y="999"/>
                    <a:pt x="482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35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47650" y="1427171"/>
            <a:ext cx="87503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836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55700" y="3441700"/>
            <a:ext cx="718185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53163"/>
            <a:ext cx="31369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311400" cy="471488"/>
          </a:xfrm>
        </p:spPr>
        <p:txBody>
          <a:bodyPr/>
          <a:lstStyle>
            <a:lvl1pPr>
              <a:defRPr/>
            </a:lvl1pPr>
          </a:lstStyle>
          <a:p>
            <a:fld id="{08BA09F1-BB94-4931-9D26-90B3C7C13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614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6124A-BF5F-4E5D-BE69-88BD386090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576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09CCA-BD5C-4947-B949-D1048AAEDB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618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3" y="1600200"/>
            <a:ext cx="4216401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0"/>
            <a:ext cx="4216401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8B898-67C0-460E-AFAA-E8C4BF807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7008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5C826-469A-4827-98B6-93EB0E6EC7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4828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CCE4E-D17E-4097-9893-7ACFDA4172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687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981200"/>
            <a:ext cx="4381501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981200"/>
            <a:ext cx="4381501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95C01-55E3-47F2-8336-229647B777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5159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5F674-47F3-4F0D-8C26-DE5844435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58147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3BCFD-48EB-455F-9AD6-79DBDFB28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1401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80DEC-1AF6-4DFF-BA60-EC9C907ED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248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2056F-A041-467B-B4BE-CA81DE18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6181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8180" y="228600"/>
            <a:ext cx="2257425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228600"/>
            <a:ext cx="6624638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1DCEE-9674-451A-A251-C0EF640F4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406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78308" y="146304"/>
            <a:ext cx="9549384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2920" y="381001"/>
            <a:ext cx="89154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11400" y="2819400"/>
            <a:ext cx="7106920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026150" y="6509004"/>
            <a:ext cx="325247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358865" y="6509004"/>
            <a:ext cx="50297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09B384B-A426-4F47-949E-3D57C13A91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33550" y="6509004"/>
            <a:ext cx="4233086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7425" y="1424588"/>
            <a:ext cx="866775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20E24-603B-472D-A905-EF5CE6227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3472" y="3267456"/>
            <a:ext cx="802386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498230"/>
            <a:ext cx="84201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3287713"/>
            <a:ext cx="84201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26150" y="6513670"/>
            <a:ext cx="325247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58865" y="6513670"/>
            <a:ext cx="50297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91A085E-1DCE-4F00-8272-101D03EA2B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33550" y="6513670"/>
            <a:ext cx="4233086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4592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4592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61170" y="6514568"/>
            <a:ext cx="502979" cy="274320"/>
          </a:xfrm>
        </p:spPr>
        <p:txBody>
          <a:bodyPr/>
          <a:lstStyle>
            <a:extLst/>
          </a:lstStyle>
          <a:p>
            <a:fld id="{1CD95DD1-FF1C-464D-AA94-BDC57B8A05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7425" y="1424588"/>
            <a:ext cx="866775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68139" y="2165216"/>
            <a:ext cx="406146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00650" y="2165216"/>
            <a:ext cx="406146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51948"/>
            <a:ext cx="89154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535113"/>
            <a:ext cx="4378590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362201"/>
            <a:ext cx="4376870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362201"/>
            <a:ext cx="4378590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61170" y="6514568"/>
            <a:ext cx="502979" cy="274320"/>
          </a:xfrm>
        </p:spPr>
        <p:txBody>
          <a:bodyPr/>
          <a:lstStyle>
            <a:extLst/>
          </a:lstStyle>
          <a:p>
            <a:fld id="{C06407AE-E177-46BC-B341-24976DA8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9853E-6B67-4EB6-9234-6625B503FB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9066"/>
      </p:ext>
    </p:extLst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53218"/>
            <a:ext cx="89154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F13F1-AFB2-4924-9A5B-41BE3BD6C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425" y="1424588"/>
            <a:ext cx="866775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8E1E90-3F47-470D-B440-77096056B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79015" y="1057656"/>
            <a:ext cx="406146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731" y="304800"/>
            <a:ext cx="425958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76731" y="1107560"/>
            <a:ext cx="425958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7650" y="2209800"/>
            <a:ext cx="9388661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026150" y="6513670"/>
            <a:ext cx="325247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358865" y="6513670"/>
            <a:ext cx="50297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C83FAD-A346-4144-88EB-CA2D90B81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33550" y="6513670"/>
            <a:ext cx="4233086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813" y="4724400"/>
            <a:ext cx="59436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3813" y="5388937"/>
            <a:ext cx="59436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0200" y="249864"/>
            <a:ext cx="92456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26150" y="6509004"/>
            <a:ext cx="325247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58865" y="6509004"/>
            <a:ext cx="50297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2FFA66-6D67-42BA-83BF-43EC5A617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33550" y="6509004"/>
            <a:ext cx="4233086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077DB-4CCB-4DC5-8BC5-58476C32F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0DD1A-3CC1-4D67-A758-38253D3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381000"/>
            <a:ext cx="8915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DCC64-23CE-4A3D-9B9F-7AD7DF0F3F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449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BF580-9FF0-4096-9E2E-6F59465D91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23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2E2C7-C495-4FD5-9F82-B40DF69D60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797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40AB2-F6D8-49A8-B7AD-BFB9AEBC7E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8750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24D6F-08AF-4EDA-B812-1E98A4E543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705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06D0A983-5CAD-4D71-B258-9AED3122761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5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160465" y="304800"/>
            <a:ext cx="8250237" cy="1106488"/>
            <a:chOff x="675" y="192"/>
            <a:chExt cx="4797" cy="697"/>
          </a:xfrm>
        </p:grpSpPr>
        <p:sp>
          <p:nvSpPr>
            <p:cNvPr id="4104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5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6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7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4"/>
            <a:ext cx="8915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6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6ED815A2-7DE7-4C09-A31A-B0A7B397AC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923463" cy="6858000"/>
            <a:chOff x="0" y="0"/>
            <a:chExt cx="5770" cy="4320"/>
          </a:xfrm>
        </p:grpSpPr>
        <p:sp>
          <p:nvSpPr>
            <p:cNvPr id="17715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29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0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1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2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3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716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36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7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8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9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716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41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716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43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717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45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6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7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</p:grpSp>
      <p:sp>
        <p:nvSpPr>
          <p:cNvPr id="17717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7"/>
            <a:ext cx="8915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717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4"/>
            <a:ext cx="8915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7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7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6B176CC-5E1A-45C0-95EA-0C28E9FA80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718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4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152400"/>
            <a:ext cx="9410700" cy="6096000"/>
            <a:chOff x="0" y="96"/>
            <a:chExt cx="5472" cy="3840"/>
          </a:xfrm>
        </p:grpSpPr>
        <p:sp>
          <p:nvSpPr>
            <p:cNvPr id="615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8073 w 7000"/>
                <a:gd name="T3" fmla="*/ 0 h 1000"/>
                <a:gd name="T4" fmla="*/ 40766 w 7000"/>
                <a:gd name="T5" fmla="*/ 384 h 1000"/>
                <a:gd name="T6" fmla="*/ 38078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7082" y="0"/>
                  </a:lnTo>
                  <a:cubicBezTo>
                    <a:pt x="7359" y="0"/>
                    <a:pt x="7583" y="223"/>
                    <a:pt x="7583" y="500"/>
                  </a:cubicBezTo>
                  <a:cubicBezTo>
                    <a:pt x="7583" y="776"/>
                    <a:pt x="7359" y="999"/>
                    <a:pt x="7083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1142" y="228600"/>
            <a:ext cx="8683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600200"/>
            <a:ext cx="858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004BFD9F-88FF-4215-B339-EF3130FBCF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78308" y="147085"/>
            <a:ext cx="9545083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3350" y="6400800"/>
            <a:ext cx="4563286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26150" y="6400800"/>
            <a:ext cx="325247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358865" y="6514568"/>
            <a:ext cx="502979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6D0A983-5CAD-4D71-B258-9AED312276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95300" y="253536"/>
            <a:ext cx="89154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95300" y="1646237"/>
            <a:ext cx="89154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84201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Training SOP </a:t>
            </a:r>
            <a:r>
              <a:rPr lang="en-US" i="1" dirty="0" smtClean="0"/>
              <a:t>Security  </a:t>
            </a:r>
            <a:r>
              <a:rPr lang="id-ID" i="1" dirty="0" smtClean="0"/>
              <a:t>Transformasi</a:t>
            </a:r>
            <a:endParaRPr lang="en-US" i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eriod" startAt="5"/>
              <a:defRPr/>
            </a:pPr>
            <a:r>
              <a:rPr lang="en-US" smtClean="0"/>
              <a:t>Third Party Control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Mengontrol area proyek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Laporkan kepada Deputy Security Coordinator jika ada kejadian tidak terduga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Menukar identitas kontraktor dengan Contractor Pass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906000" cy="5638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6"/>
              <a:defRPr/>
            </a:pPr>
            <a:r>
              <a:rPr lang="en-US" smtClean="0"/>
              <a:t>Security Check dengan menggunakan Walk Through Metal Detector,  dan Portable Metal Detector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Meminta pengunjung meletakkan barang bawaan di Meja dan membuka Tasnya untuk diperiksa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Pengunjung wajib melewati Walk Through Metal Detector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Bila ditemukan logam/barang yang mencurigakan hubungi polisi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X-Ray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23556" name="Picture 4" descr="X-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02615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8915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Portable Metal Detector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24580" name="Picture 4" descr="portable_metal_det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438408"/>
            <a:ext cx="627380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915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Under Vehicle Scanner</a:t>
            </a:r>
          </a:p>
        </p:txBody>
      </p:sp>
      <p:pic>
        <p:nvPicPr>
          <p:cNvPr id="25604" name="Picture 4" descr="Under-vehi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689100"/>
            <a:ext cx="89154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7"/>
              <a:defRPr/>
            </a:pPr>
            <a:r>
              <a:rPr lang="en-US" smtClean="0"/>
              <a:t>Pengamanan Gedung dengan Rolling Door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Membuka, Menutup, dan mengunci rolling door sesuai jadwal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Menyerahterimakan kunci dengan petugas selanjutnya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8"/>
              <a:defRPr/>
            </a:pPr>
            <a:r>
              <a:rPr lang="en-US" smtClean="0"/>
              <a:t>Pengawasan Pekerja Kontraktor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Memeriksa dan mendata seluruh pekerja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Mengarahkan pekerja yg belum melapor ke Posko Security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Menghentikan pekerja apabila: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Ribut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Resiko kecelakaan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Resiko kebakaran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Bau yg menyengat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Mengganggu customer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Jika telah diperingatkan lisan 3 kali laporkan ke Danru / Danton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 startAt="9"/>
              <a:defRPr/>
            </a:pPr>
            <a:r>
              <a:rPr lang="en-US" sz="2800" smtClean="0"/>
              <a:t>Store Checking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Memeriksa setiap pintu tiap pk 22.30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Jika tidak terkunci hubungi Danru/ Danton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Danru/Danton menghubungi Housekeeping Supervisor dan lapor Assistant Chief of Security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Menunggu kedatangan pemilik/manajer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Melakukan pemeriksaan bersama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Meminta pemilik/manajer membuat surat pernyataan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Jika ditemukan hal yang mencurigakan amankan lokasi serta mengambil foto lokasi kejadian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Jika pemilik toko tidak dapat datang/dihubungi maka Security akan melakukan pemeriksaan rutin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Melakukan pemeriksaan ulang pk 05.00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10"/>
              <a:defRPr/>
            </a:pPr>
            <a:r>
              <a:rPr lang="en-US" sz="2800" smtClean="0"/>
              <a:t>Island Unit Checking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Memeriksa kondisi pintu dan laci pk 22.30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Jika ada yang tidak terkunci hubungi Danru/ Danton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Danru / Danton menghubungi Housekeeping Supervisor untuk ikut menyaksikan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Apabila di dalamnya terdapat barang-barang berharga maka barang tersebut dibawa untuk diamankan di posko Security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Melakukan pengecekan ulang pk 05.00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Security menunggu karyawan island unit di lokasi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Karyawan island unit harus membuat surat pernyataan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Apabila ada barang yg hilang maka ambil foto lokasi kejadian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1"/>
              <a:defRPr/>
            </a:pPr>
            <a:r>
              <a:rPr lang="en-US" smtClean="0"/>
              <a:t>Mall Checking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mtClean="0"/>
              <a:t>Memeriksa kondisi pintu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mtClean="0"/>
              <a:t>Apabila ada pintu yang retak atau pecah maka amankan sementara dengan rantai dan gambol kemudian laporkan kepada Danru/Danton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mtClean="0"/>
              <a:t>Danru/Danton memberitahukan kepada E&amp;M untuk penanganan lebih lanjut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SOP (Standard Operations Procedure)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Security:</a:t>
            </a:r>
          </a:p>
          <a:p>
            <a:pPr lvl="1" eaLnBrk="1" hangingPunct="1">
              <a:defRPr/>
            </a:pPr>
            <a:r>
              <a:rPr lang="en-US" smtClean="0"/>
              <a:t>Kegiatan Pengamanan</a:t>
            </a:r>
          </a:p>
          <a:p>
            <a:pPr lvl="1" eaLnBrk="1" hangingPunct="1">
              <a:defRPr/>
            </a:pPr>
            <a:r>
              <a:rPr lang="en-US" smtClean="0"/>
              <a:t>Penanganan Ancaman</a:t>
            </a:r>
          </a:p>
          <a:p>
            <a:pPr lvl="1" eaLnBrk="1" hangingPunct="1">
              <a:defRPr/>
            </a:pPr>
            <a:r>
              <a:rPr lang="en-US" smtClean="0"/>
              <a:t>Penanganan Huru Hara</a:t>
            </a:r>
          </a:p>
          <a:p>
            <a:pPr lvl="1" eaLnBrk="1" hangingPunct="1">
              <a:defRPr/>
            </a:pPr>
            <a:r>
              <a:rPr lang="en-US" smtClean="0"/>
              <a:t>Penanganan Tindak Kejahatan</a:t>
            </a:r>
          </a:p>
          <a:p>
            <a:pPr lvl="1" eaLnBrk="1" hangingPunct="1">
              <a:defRPr/>
            </a:pPr>
            <a:r>
              <a:rPr lang="en-US" smtClean="0"/>
              <a:t>Kehilangan dan Penemuan Barang</a:t>
            </a:r>
          </a:p>
          <a:p>
            <a:pPr lvl="1" eaLnBrk="1" hangingPunct="1">
              <a:defRPr/>
            </a:pPr>
            <a:r>
              <a:rPr lang="en-US" smtClean="0"/>
              <a:t>Penanganan Keadaan Darurat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906000" cy="54864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2"/>
              <a:defRPr/>
            </a:pPr>
            <a:r>
              <a:rPr lang="en-US" smtClean="0"/>
              <a:t>Patroli Guard Tour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Melakukan patroli sesuai urutan dan lokasinya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Saat patroli memastikan barang-barang inventaris dalam keadaan lengkap dan baik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Memastikan area yang dilalui dalam keadaan aman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Mencetak hasil Guard Tour dan Charge Sensor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3"/>
              <a:defRPr/>
            </a:pPr>
            <a:r>
              <a:rPr lang="en-US" smtClean="0"/>
              <a:t>Event Control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Assistant &amp; Chief of Security mencari informasi mengenai event (artis, jumlah undangan dan media)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Mempelajari run down acara dan lay out panggung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906000" cy="53340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4"/>
              <a:defRPr/>
            </a:pPr>
            <a:r>
              <a:rPr lang="en-US" smtClean="0"/>
              <a:t>Meminta bantuan kepolisian, DPK, Tentara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Menerima komplain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Menghubungi kepolisian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Memberikan penjelasan kronologi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Mendampingi aparat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Melapor kepada Deputy Security Coordinator / Security Coordinator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906000" cy="53340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5"/>
              <a:defRPr/>
            </a:pPr>
            <a:r>
              <a:rPr lang="en-US" smtClean="0"/>
              <a:t>Memperoleh ijin dari polisi untuk event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Kapolsek = artis lokal dan belum terkenal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Kapolres = artis lokal dan terkenal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Kapolda &amp; Mabes Polri = artis luar negeri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Menjelaskan kpd kepolisian tentang bentuk acara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Memberikan surat ijin keramaian kepada panitia	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6"/>
              <a:defRPr/>
            </a:pPr>
            <a:r>
              <a:rPr lang="en-US" smtClean="0"/>
              <a:t>Handover pelaku kejahatan kepada Polisi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Memberi data dan barang bukti serta keterangan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Mendampingi bila diperlukan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Menyerahkan kejadian / keluhan / pelaku setelah polisi menandatangani Inventaris Pelaku dan Korban serta Tanda Terima Barang Bukti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Melapor kepada </a:t>
            </a:r>
            <a:r>
              <a:rPr lang="en-US" i="1" smtClean="0"/>
              <a:t>Security Coordinator  </a:t>
            </a:r>
            <a:r>
              <a:rPr lang="en-US" smtClean="0"/>
              <a:t>/ </a:t>
            </a:r>
            <a:r>
              <a:rPr lang="en-US" i="1" smtClean="0"/>
              <a:t>Deputy Security Coordinator.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906000" cy="5410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eriod" startAt="17"/>
              <a:defRPr/>
            </a:pPr>
            <a:r>
              <a:rPr lang="en-US" sz="2800" smtClean="0"/>
              <a:t>Penjagaan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pemeriksaan dan pengawasan barang-barang inventaris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Memberikan pelayanan terhadap </a:t>
            </a:r>
            <a:r>
              <a:rPr lang="en-US" sz="2400" i="1" smtClean="0"/>
              <a:t>customer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pengamanan barang terhadap orang-orang yang mengganggu keamanan / ketertiban.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Mengatur lalu lintas di seluruh area kerja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Melarang orang yang tidak berkepentingan memasuki tempat-tempat khusus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Koordinasi dengan departemen lain jika menemukan toilet kotor, penemuan barang, kerusakan inventaris milik perusahaan, lampu padam dan sebagainya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pt-BR" sz="2400" smtClean="0"/>
              <a:t>Mengawasi toko / restoran / </a:t>
            </a:r>
            <a:r>
              <a:rPr lang="pt-BR" sz="2400" i="1" smtClean="0"/>
              <a:t>counter</a:t>
            </a:r>
            <a:r>
              <a:rPr lang="pt-BR" sz="2400" smtClean="0"/>
              <a:t> sesuai instruksi dari pimpinan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eriod" startAt="18"/>
              <a:defRPr/>
            </a:pPr>
            <a:r>
              <a:rPr lang="en-US" sz="2400" smtClean="0"/>
              <a:t>Pemeriksaan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smtClean="0"/>
              <a:t>Memeriksa area parkir dan mengamankan barang temuan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smtClean="0"/>
              <a:t>Memastikan setiap barang yang masuk dan keluar sesuai dengan </a:t>
            </a:r>
            <a:r>
              <a:rPr lang="en-US" sz="2000" i="1" smtClean="0"/>
              <a:t>Security Notice </a:t>
            </a:r>
            <a:r>
              <a:rPr lang="en-US" sz="2000" smtClean="0"/>
              <a:t>atau surat jalan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smtClean="0"/>
              <a:t>Mengamankan setiap orang yang mengganggu keamanan dan ketertiban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de-DE" sz="2000" smtClean="0"/>
              <a:t>Mengarahkan kendaraan untuk parkir di tempat yang kosong / yang telah ditentukan</a:t>
            </a:r>
            <a:r>
              <a:rPr lang="en-US" sz="20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pt-BR" sz="2000" smtClean="0"/>
              <a:t>Menegur pengemudi yang mencuci kendaraannya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smtClean="0"/>
              <a:t>Menegur pengemudi yang menghidupkan mesin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sv-SE" sz="2000" smtClean="0"/>
              <a:t>Melarang pengemudi yang memarkirkan kendaraannya secara paralel</a:t>
            </a:r>
            <a:endParaRPr lang="en-US" sz="2000" smtClean="0"/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sv-SE" sz="2000" smtClean="0"/>
              <a:t>Melarang para pedagang liar menjajakan dagangannya di area parkir</a:t>
            </a:r>
            <a:r>
              <a:rPr lang="en-US" sz="20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sv-SE" sz="2000" smtClean="0"/>
              <a:t>Mengamankan dan menjaga tempat kejadian Perkara (TKP)</a:t>
            </a:r>
            <a:r>
              <a:rPr lang="en-US" sz="20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s-ES" sz="2000" smtClean="0"/>
              <a:t>Melaporkan setiap kejadian / peristiwa yang dilihat, diketahui atau dialaminya kepada atasan / pimpinan</a:t>
            </a:r>
            <a:r>
              <a:rPr lang="en-US" sz="20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8"/>
              <a:defRPr/>
            </a:pPr>
            <a:r>
              <a:rPr lang="en-US" smtClean="0"/>
              <a:t>Pengawalan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Mengawal / mendampingi personil kasir / </a:t>
            </a:r>
            <a:r>
              <a:rPr lang="en-US" i="1" smtClean="0"/>
              <a:t>Personnel and Administration</a:t>
            </a:r>
            <a:r>
              <a:rPr lang="en-US" smtClean="0"/>
              <a:t>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Mengawal dan mendampingi para tamu / pejabat pemerintahan, duta besar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Mengawal artis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Mengamankan pelaku tindak kriminal 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20"/>
              <a:defRPr/>
            </a:pPr>
            <a:r>
              <a:rPr lang="en-US" sz="2800" smtClean="0"/>
              <a:t>Penyamaran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Melakukan pengawasan secara bergantian terhadap orang-orang yang dicurigai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Melakukan koordinasi tentang </a:t>
            </a:r>
            <a:r>
              <a:rPr lang="en-US" sz="2400" i="1" smtClean="0"/>
              <a:t>customer</a:t>
            </a:r>
            <a:r>
              <a:rPr lang="en-US" sz="2400" smtClean="0"/>
              <a:t> yang dicurigai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Melakukan pengamanan terhadap orang yang melakukan tindak kriminal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Menghubungi Danru untuk penanganan / memproses pelaku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Menghubungi korban melalui data identitas barang bukti (jika ada)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Mendata identitas pelaku, korban dan barang bukti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Menyerahkan pelaku ke aparat Kepolisian 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21"/>
              <a:defRPr/>
            </a:pPr>
            <a:r>
              <a:rPr lang="en-US" smtClean="0"/>
              <a:t>Petugas Security CCTV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Melakukan pengawasan sistem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Menghubungi petugas Security di lapangan bila terlihat hal-hal yang mencurigakan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Melarang orang yang tidak berkepentingan dan tanpa ijin untuk memasuki lokasi area </a:t>
            </a:r>
            <a:r>
              <a:rPr lang="en-US" i="1" smtClean="0"/>
              <a:t>CCTV</a:t>
            </a:r>
            <a:r>
              <a:rPr lang="en-US" smtClean="0"/>
              <a:t>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Bila mendapatkan permasalahan dengan sistem </a:t>
            </a:r>
            <a:r>
              <a:rPr lang="en-US" i="1" smtClean="0"/>
              <a:t>CCTV</a:t>
            </a:r>
            <a:r>
              <a:rPr lang="en-US" smtClean="0"/>
              <a:t>  hubungi </a:t>
            </a:r>
            <a:r>
              <a:rPr lang="en-US" i="1" smtClean="0"/>
              <a:t>Chief of Security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906000" cy="5562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smtClean="0"/>
              <a:t>Area Securing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smtClean="0"/>
              <a:t>Danton: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Menyiapkan jadwal penugasan staff tiap bulan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Menyiapkan peralatan operasional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Briefing tiap awal shift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Menyiapkan laporan harian Security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Security Staff: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Bertugas di pos masing-masing sesuai Ploting	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Bila menerima keluhan mengenai pelayanan maka customer diarahkan kepada Customer Service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Mengisi formulir-formulir sesuai dengan tugas masing-masing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AutoNum type="arabicPeriod" startAt="22"/>
              <a:defRPr/>
            </a:pPr>
            <a:r>
              <a:rPr lang="en-US" sz="2800" smtClean="0"/>
              <a:t>Pintu Masuk Loading Unloading Dock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Mencatat keluar / masuk barang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Mengarahkan barang-barang untuk melalui </a:t>
            </a:r>
            <a:r>
              <a:rPr lang="sv-SE" sz="2400" i="1" smtClean="0"/>
              <a:t>X-Ray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Melarang mengeluarkan barang tanpa kelengkapan dokumen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Melakukan konfirmasi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Menyeleksi </a:t>
            </a:r>
            <a:r>
              <a:rPr lang="sv-SE" sz="2400" i="1" smtClean="0"/>
              <a:t>trolley </a:t>
            </a:r>
            <a:r>
              <a:rPr lang="sv-SE" sz="2400" smtClean="0"/>
              <a:t>/ gerobak dorong dan alat-alat lainnya yang akan memasuki koridor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Melarang mobil parkir di </a:t>
            </a:r>
            <a:r>
              <a:rPr lang="en-US" sz="2400" i="1" smtClean="0"/>
              <a:t>loading area</a:t>
            </a:r>
            <a:endParaRPr lang="en-US" sz="2400" smtClean="0"/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de-DE" sz="2400" smtClean="0"/>
              <a:t>Mengatur kendaraan yang akan menurunkan / menaikkan barang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de-DE" sz="2400" smtClean="0"/>
              <a:t>Menutup / membuka pintu </a:t>
            </a:r>
            <a:r>
              <a:rPr lang="de-DE" sz="2400" i="1" smtClean="0"/>
              <a:t>loading</a:t>
            </a:r>
            <a:r>
              <a:rPr lang="de-DE" sz="2400" smtClean="0"/>
              <a:t> / </a:t>
            </a:r>
            <a:r>
              <a:rPr lang="de-DE" sz="2400" i="1" smtClean="0"/>
              <a:t>service</a:t>
            </a:r>
            <a:r>
              <a:rPr lang="de-DE" sz="2400" smtClean="0"/>
              <a:t> sesuai</a:t>
            </a:r>
            <a:r>
              <a:rPr lang="en-US" sz="2400" smtClean="0"/>
              <a:t> jadwal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Melarang para kontraktor / orang menyimpan / menumpuk barang di bagian dalam gedung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AutoNum type="arabicPeriod" startAt="23"/>
              <a:defRPr/>
            </a:pPr>
            <a:r>
              <a:rPr lang="en-US" sz="2400" smtClean="0"/>
              <a:t>Security Check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Posisi “Portal” harus selalu dalam keadaan tertutup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Pengunjung / karyawan menggunakan mobil wajib berhenti terlebih dahulu untuk diperiksa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Petugas </a:t>
            </a:r>
            <a:r>
              <a:rPr lang="en-US" sz="2200" i="1" smtClean="0"/>
              <a:t>Security</a:t>
            </a:r>
            <a:r>
              <a:rPr lang="en-US" sz="2200" smtClean="0"/>
              <a:t> dengan menggunakan  “ Anjing” untuk melakukan pengendusan bila dibutuhkan  petugas </a:t>
            </a:r>
            <a:r>
              <a:rPr lang="en-US" sz="2200" i="1" smtClean="0"/>
              <a:t>Security</a:t>
            </a:r>
            <a:r>
              <a:rPr lang="en-US" sz="2200" smtClean="0"/>
              <a:t> yang lain akan memeriksa barang bawaan yang berada di dalam kendaraan secara manual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Bila menemukan benda-benda yang dicurigai maka kendaraan tersebut akan diarahkan untuk menepi dan menggunakan alat bantu berupa “</a:t>
            </a:r>
            <a:r>
              <a:rPr lang="en-US" sz="2200" i="1" smtClean="0"/>
              <a:t>Portable Explosive Detector</a:t>
            </a:r>
            <a:r>
              <a:rPr lang="en-US" sz="2200" smtClean="0"/>
              <a:t>” atau “</a:t>
            </a:r>
            <a:r>
              <a:rPr lang="en-US" sz="2200" i="1" smtClean="0"/>
              <a:t>Portable Metal Detector</a:t>
            </a:r>
            <a:r>
              <a:rPr lang="en-US" sz="2200" smtClean="0"/>
              <a:t>”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Jika diperlukan akan diteruskan ke pihak kepolisian untuk diproses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pt-BR" sz="2200" smtClean="0"/>
              <a:t>Tidak meninggalkan titik jaganya sampai dengan petugas penggantinya datang</a:t>
            </a:r>
            <a:r>
              <a:rPr lang="en-US" sz="22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sz="3400" smtClean="0"/>
              <a:t>SOP Kehilangan dan Penemuan Barang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3505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Untuk mengambil barang yang ditemukannya maka penemu barang harus memiliki dokumen yang lengkap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Barang &gt; Rp 500.000 disimpan oleh GA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Barang &lt; Rp 500.000 disimpan oleh Security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Apabila barang yang ditemukan tidak diklaim oleh pemiliknya atau tidak ada yang mengaku memilikinya dalam jangka waktu 3 bulan maka barang tersebut akan diberikan kepada penemu barang tersebut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Apabila barang yang ditemukan tidak ada yang mengklaim maka barang tersebut akan disimpan oleh </a:t>
            </a:r>
            <a:r>
              <a:rPr lang="en-US" sz="2200" i="1" smtClean="0"/>
              <a:t>General Affairs</a:t>
            </a:r>
            <a:r>
              <a:rPr lang="en-US" sz="22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SOP Kehilangan dan Penemuan Barang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200" dirty="0" err="1" smtClean="0">
                <a:latin typeface="+mj-lt"/>
              </a:rPr>
              <a:t>Penemuan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Barang</a:t>
            </a:r>
            <a:endParaRPr lang="en-US" sz="2200" dirty="0" smtClean="0">
              <a:latin typeface="+mj-lt"/>
            </a:endParaRP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Petugas </a:t>
            </a:r>
            <a:r>
              <a:rPr lang="id-ID" sz="2200" i="1" dirty="0" smtClean="0">
                <a:latin typeface="+mj-lt"/>
              </a:rPr>
              <a:t>Security</a:t>
            </a:r>
            <a:r>
              <a:rPr lang="id-ID" sz="2200" dirty="0" smtClean="0">
                <a:latin typeface="+mj-lt"/>
              </a:rPr>
              <a:t> yang menerima laporan</a:t>
            </a:r>
            <a:r>
              <a:rPr lang="en-US" sz="2200" dirty="0" smtClean="0">
                <a:latin typeface="+mj-lt"/>
              </a:rPr>
              <a:t> </a:t>
            </a:r>
            <a:r>
              <a:rPr lang="id-ID" sz="2200" dirty="0" smtClean="0">
                <a:latin typeface="+mj-lt"/>
              </a:rPr>
              <a:t>wajib mengisi Formulir Laporan Kehilangan/ Penemuan Barang</a:t>
            </a:r>
            <a:endParaRPr lang="en-US" sz="2200" dirty="0" smtClean="0">
              <a:latin typeface="+mj-lt"/>
            </a:endParaRP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Mencatat data-data pelapor yang telah menemukan barang tersebut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Buat data dari barang yang ditemukan di hadapan Penemu barang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en-US" sz="2200" dirty="0" smtClean="0">
                <a:latin typeface="+mj-lt"/>
              </a:rPr>
              <a:t>I</a:t>
            </a:r>
            <a:r>
              <a:rPr lang="id-ID" sz="2200" dirty="0" smtClean="0">
                <a:latin typeface="+mj-lt"/>
              </a:rPr>
              <a:t>nformasikan</a:t>
            </a:r>
            <a:r>
              <a:rPr lang="en-US" sz="2200" dirty="0" smtClean="0">
                <a:latin typeface="+mj-lt"/>
              </a:rPr>
              <a:t> </a:t>
            </a:r>
            <a:r>
              <a:rPr lang="id-ID" sz="2200" dirty="0" smtClean="0">
                <a:latin typeface="+mj-lt"/>
              </a:rPr>
              <a:t>kepada atasan, pos </a:t>
            </a:r>
            <a:r>
              <a:rPr lang="id-ID" sz="2200" i="1" dirty="0" smtClean="0">
                <a:latin typeface="+mj-lt"/>
              </a:rPr>
              <a:t>security</a:t>
            </a:r>
            <a:r>
              <a:rPr lang="id-ID" sz="2200" dirty="0" smtClean="0">
                <a:latin typeface="+mj-lt"/>
              </a:rPr>
              <a:t> lainnya, sesama petugas dan tim</a:t>
            </a:r>
            <a:r>
              <a:rPr lang="id-ID" sz="2200" i="1" dirty="0" smtClean="0">
                <a:latin typeface="+mj-lt"/>
              </a:rPr>
              <a:t> customer service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Amankan barang yang ditemukan tersebut ke Kantor </a:t>
            </a:r>
            <a:r>
              <a:rPr lang="id-ID" sz="2200" i="1" dirty="0" smtClean="0">
                <a:latin typeface="+mj-lt"/>
              </a:rPr>
              <a:t>Building Management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Apabila dalam waktu 3 bulan tidak ada orang yang mengklaim</a:t>
            </a:r>
            <a:r>
              <a:rPr lang="en-US" sz="2200" dirty="0" smtClean="0">
                <a:latin typeface="+mj-lt"/>
              </a:rPr>
              <a:t> </a:t>
            </a:r>
            <a:r>
              <a:rPr lang="id-ID" sz="2200" dirty="0" smtClean="0">
                <a:latin typeface="+mj-lt"/>
              </a:rPr>
              <a:t>barang temuan tersebut </a:t>
            </a:r>
            <a:r>
              <a:rPr lang="en-US" sz="2200" dirty="0" err="1" smtClean="0">
                <a:latin typeface="+mj-lt"/>
              </a:rPr>
              <a:t>akan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diberikan</a:t>
            </a:r>
            <a:r>
              <a:rPr lang="en-US" sz="2200" dirty="0" smtClean="0">
                <a:latin typeface="+mj-lt"/>
              </a:rPr>
              <a:t> </a:t>
            </a:r>
            <a:r>
              <a:rPr lang="id-ID" sz="2200" dirty="0" smtClean="0">
                <a:latin typeface="+mj-lt"/>
              </a:rPr>
              <a:t>kepada penemunya</a:t>
            </a:r>
            <a:r>
              <a:rPr lang="en-US" sz="2200" dirty="0" smtClean="0">
                <a:latin typeface="+mj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SOP Kehilangan dan Penemuan Barang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3200400"/>
          </a:xfrm>
        </p:spPr>
        <p:txBody>
          <a:bodyPr/>
          <a:lstStyle/>
          <a:p>
            <a:pPr algn="just" eaLnBrk="1" hangingPunct="1"/>
            <a:r>
              <a:rPr lang="en-US" sz="2200" smtClean="0">
                <a:cs typeface="Arial" panose="020B0604020202020204" pitchFamily="34" charset="0"/>
              </a:rPr>
              <a:t>Memastikan pemilik barang tersebut, apabila benar maka </a:t>
            </a:r>
            <a:r>
              <a:rPr lang="id-ID" sz="2200" smtClean="0">
                <a:cs typeface="Arial" panose="020B0604020202020204" pitchFamily="34" charset="0"/>
              </a:rPr>
              <a:t>wajib mengisi data pada formulir</a:t>
            </a:r>
            <a:r>
              <a:rPr lang="id-ID" sz="2200" b="1" smtClean="0">
                <a:cs typeface="Arial" panose="020B0604020202020204" pitchFamily="34" charset="0"/>
              </a:rPr>
              <a:t> </a:t>
            </a:r>
            <a:r>
              <a:rPr lang="id-ID" sz="2200" smtClean="0">
                <a:cs typeface="Arial" panose="020B0604020202020204" pitchFamily="34" charset="0"/>
              </a:rPr>
              <a:t>Berita Acara Serah Terima dengan disertai </a:t>
            </a:r>
            <a:r>
              <a:rPr lang="id-ID" sz="2200" i="1" smtClean="0">
                <a:cs typeface="Arial" panose="020B0604020202020204" pitchFamily="34" charset="0"/>
              </a:rPr>
              <a:t>fotocopy</a:t>
            </a:r>
            <a:r>
              <a:rPr lang="id-ID" sz="2200" smtClean="0">
                <a:cs typeface="Arial" panose="020B0604020202020204" pitchFamily="34" charset="0"/>
              </a:rPr>
              <a:t> identitasnya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Pengembalian barang dilakukan oleh</a:t>
            </a:r>
            <a:r>
              <a:rPr lang="id-ID" sz="2200" i="1" smtClean="0">
                <a:cs typeface="Arial" panose="020B0604020202020204" pitchFamily="34" charset="0"/>
              </a:rPr>
              <a:t> Assistant Chief of Security</a:t>
            </a:r>
            <a:r>
              <a:rPr lang="id-ID" sz="2200" smtClean="0">
                <a:cs typeface="Arial" panose="020B0604020202020204" pitchFamily="34" charset="0"/>
              </a:rPr>
              <a:t> atau </a:t>
            </a:r>
            <a:r>
              <a:rPr lang="id-ID" sz="2200" i="1" smtClean="0">
                <a:cs typeface="Arial" panose="020B0604020202020204" pitchFamily="34" charset="0"/>
              </a:rPr>
              <a:t>Chief of Security</a:t>
            </a:r>
            <a:r>
              <a:rPr lang="id-ID" sz="2200" smtClean="0">
                <a:cs typeface="Arial" panose="020B0604020202020204" pitchFamily="34" charset="0"/>
              </a:rPr>
              <a:t>, disaksikan oleh </a:t>
            </a:r>
            <a:r>
              <a:rPr lang="id-ID" sz="2200" i="1" smtClean="0">
                <a:cs typeface="Arial" panose="020B0604020202020204" pitchFamily="34" charset="0"/>
              </a:rPr>
              <a:t>Customer Service Supervisor </a:t>
            </a:r>
            <a:r>
              <a:rPr lang="id-ID" sz="2200" smtClean="0">
                <a:cs typeface="Arial" panose="020B0604020202020204" pitchFamily="34" charset="0"/>
              </a:rPr>
              <a:t>atau Atasannya, serta dilakukan pada jam dan hari kerja.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informasikan kepada Petugas </a:t>
            </a:r>
            <a:r>
              <a:rPr lang="id-ID" sz="2200" i="1" smtClean="0">
                <a:cs typeface="Arial" panose="020B0604020202020204" pitchFamily="34" charset="0"/>
              </a:rPr>
              <a:t>security</a:t>
            </a:r>
            <a:r>
              <a:rPr lang="id-ID" sz="2200" smtClean="0">
                <a:cs typeface="Arial" panose="020B0604020202020204" pitchFamily="34" charset="0"/>
              </a:rPr>
              <a:t> lainnya dan Atasan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SOP Kehilangan dan Penemuan Barang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3657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lang="en-US" sz="2200" smtClean="0"/>
              <a:t>Kehilangan barang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id-ID" sz="2200" smtClean="0"/>
              <a:t>mengarahkan Pelapor kepada Petugas </a:t>
            </a:r>
            <a:r>
              <a:rPr lang="id-ID" sz="2200" i="1" smtClean="0"/>
              <a:t>Security</a:t>
            </a:r>
            <a:r>
              <a:rPr lang="id-ID" sz="2200" smtClean="0"/>
              <a:t> yang ada di Posko</a:t>
            </a:r>
            <a:r>
              <a:rPr lang="en-US" sz="22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id-ID" sz="2200" smtClean="0"/>
              <a:t>menerima pengaduan kehilangan barang dan mengisinya ke dalam formulir</a:t>
            </a:r>
            <a:r>
              <a:rPr lang="en-US" sz="22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id-ID" sz="2200" smtClean="0"/>
              <a:t>Minta keterangan detail dari pelapor mengenai barang yang hilang</a:t>
            </a:r>
            <a:r>
              <a:rPr lang="en-US" sz="22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id-ID" sz="2200" smtClean="0"/>
              <a:t>Isi data petugas </a:t>
            </a:r>
            <a:r>
              <a:rPr lang="id-ID" sz="2200" i="1" smtClean="0"/>
              <a:t>security </a:t>
            </a:r>
            <a:r>
              <a:rPr lang="id-ID" sz="2200" smtClean="0"/>
              <a:t>yang menerima pengaduan / laporan</a:t>
            </a:r>
            <a:r>
              <a:rPr lang="en-US" sz="22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en-US" sz="2200" smtClean="0"/>
              <a:t>Informasikan </a:t>
            </a:r>
            <a:r>
              <a:rPr lang="id-ID" sz="2200" smtClean="0"/>
              <a:t>Atasan, sesama petugas </a:t>
            </a:r>
            <a:r>
              <a:rPr lang="id-ID" sz="2200" i="1" smtClean="0"/>
              <a:t>security</a:t>
            </a:r>
            <a:r>
              <a:rPr lang="id-ID" sz="2200" smtClean="0"/>
              <a:t> dan tim </a:t>
            </a:r>
            <a:r>
              <a:rPr lang="id-ID" sz="2200" i="1" smtClean="0"/>
              <a:t>customer service</a:t>
            </a:r>
            <a:r>
              <a:rPr lang="en-US" sz="22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SOP Kehilangan dan Penemuan Barang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3657600"/>
          </a:xfrm>
        </p:spPr>
        <p:txBody>
          <a:bodyPr/>
          <a:lstStyle/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melakukan penyisiran ke lokasi kejadian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  <a:r>
              <a:rPr lang="id-ID" sz="2200" smtClean="0">
                <a:cs typeface="Arial" panose="020B0604020202020204" pitchFamily="34" charset="0"/>
              </a:rPr>
              <a:t>sekaligus melakukan tugas utama patroli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Apabila barang tersebut ditemukan, amankan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  <a:r>
              <a:rPr lang="id-ID" sz="2200" smtClean="0">
                <a:cs typeface="Arial" panose="020B0604020202020204" pitchFamily="34" charset="0"/>
              </a:rPr>
              <a:t>ke Kantor </a:t>
            </a:r>
            <a:r>
              <a:rPr lang="id-ID" sz="2200" i="1" smtClean="0">
                <a:cs typeface="Arial" panose="020B0604020202020204" pitchFamily="34" charset="0"/>
              </a:rPr>
              <a:t>Building Management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en-US" sz="2200" smtClean="0">
                <a:cs typeface="Arial" panose="020B0604020202020204" pitchFamily="34" charset="0"/>
              </a:rPr>
              <a:t>Pastikan orang yg mengakui barang tersebut memang pemiliknya</a:t>
            </a:r>
          </a:p>
          <a:p>
            <a:pPr algn="just" eaLnBrk="1" hangingPunct="1"/>
            <a:r>
              <a:rPr lang="en-US" sz="2200" smtClean="0">
                <a:cs typeface="Arial" panose="020B0604020202020204" pitchFamily="34" charset="0"/>
              </a:rPr>
              <a:t>Jika benar maka </a:t>
            </a:r>
            <a:r>
              <a:rPr lang="id-ID" sz="2200" smtClean="0">
                <a:cs typeface="Arial" panose="020B0604020202020204" pitchFamily="34" charset="0"/>
              </a:rPr>
              <a:t>wajib mengisi data pada Berita Acara Serah Terima dengan disertai </a:t>
            </a:r>
            <a:r>
              <a:rPr lang="id-ID" sz="2200" i="1" smtClean="0">
                <a:cs typeface="Arial" panose="020B0604020202020204" pitchFamily="34" charset="0"/>
              </a:rPr>
              <a:t>fotocopy</a:t>
            </a:r>
            <a:r>
              <a:rPr lang="id-ID" sz="2200" smtClean="0">
                <a:cs typeface="Arial" panose="020B0604020202020204" pitchFamily="34" charset="0"/>
              </a:rPr>
              <a:t> identitasnya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informasikan kepada petugas </a:t>
            </a:r>
            <a:r>
              <a:rPr lang="id-ID" sz="2200" i="1" smtClean="0">
                <a:cs typeface="Arial" panose="020B0604020202020204" pitchFamily="34" charset="0"/>
              </a:rPr>
              <a:t>security</a:t>
            </a:r>
            <a:r>
              <a:rPr lang="id-ID" sz="2200" smtClean="0">
                <a:cs typeface="Arial" panose="020B0604020202020204" pitchFamily="34" charset="0"/>
              </a:rPr>
              <a:t> lainnya dan atasan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SOP Penanganan Ancaman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smtClean="0"/>
              <a:t>Ancaman bom via telepon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200" smtClean="0"/>
              <a:t>Memancing / memperpanjang lama pembicaraan ancaman bom untuk mengidentifikasi peneror via telepon</a:t>
            </a:r>
            <a:r>
              <a:rPr lang="en-US" sz="22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200" smtClean="0"/>
              <a:t>Melaporkan kepada </a:t>
            </a:r>
            <a:r>
              <a:rPr lang="sv-SE" sz="2200" i="1" smtClean="0"/>
              <a:t>Site Manager / Chief of</a:t>
            </a:r>
            <a:r>
              <a:rPr lang="sv-SE" sz="2200" smtClean="0"/>
              <a:t> </a:t>
            </a:r>
            <a:r>
              <a:rPr lang="sv-SE" sz="2200" i="1" smtClean="0"/>
              <a:t>Security</a:t>
            </a:r>
            <a:r>
              <a:rPr lang="sv-SE" sz="2200" smtClean="0"/>
              <a:t> dan mencatat semua informasi peneror bom via telepon di Daftar Periksa Ancaman Bom</a:t>
            </a:r>
            <a:r>
              <a:rPr lang="en-US" sz="22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200" smtClean="0"/>
              <a:t>Berkoordinasi seluruh jajaran Danton, Danru dan anggota via HT</a:t>
            </a:r>
            <a:r>
              <a:rPr lang="en-US" sz="22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200" smtClean="0"/>
              <a:t>JANGAN TERDENGAR oleh Pengunjung / </a:t>
            </a:r>
            <a:r>
              <a:rPr lang="sv-SE" sz="2200" i="1" smtClean="0"/>
              <a:t>Tenant</a:t>
            </a:r>
            <a:r>
              <a:rPr lang="sv-SE" sz="2200" smtClean="0"/>
              <a:t> / Karyawan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2200" smtClean="0"/>
              <a:t>Melakukan penyisiran area gedung dan </a:t>
            </a:r>
            <a:r>
              <a:rPr lang="en-US" sz="2200" i="1" smtClean="0"/>
              <a:t>mall</a:t>
            </a:r>
            <a:r>
              <a:rPr lang="en-US" sz="2200" smtClean="0"/>
              <a:t> :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Dalam waktu pertama 6 – 8 menit untuk diadakan penyisiran di tempat-tempat yang dianggap rawan di sekitar titik jaga masing-masing.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Dalam waktu kedua 15 menit untuk diadakan penyisiran ke seluruh area gedung dalam dan luar.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Dalam waktu ketiga tetap melakukan penyisiran sampai batas waktu yang diberikan oleh si penelepon / peneror sudah lewat atau sampai bisa dipastikan aman. 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SOP Penanganan Ancaman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Apabila ditemukan bom, meminta persetujuan evakuasi dan menghubungi pihak kepolisian </a:t>
            </a:r>
          </a:p>
          <a:p>
            <a:pPr eaLnBrk="1" hangingPunct="1">
              <a:defRPr/>
            </a:pPr>
            <a:r>
              <a:rPr lang="en-US" smtClean="0"/>
              <a:t>Apabila tidak ditemukan ancaman bom </a:t>
            </a:r>
            <a:r>
              <a:rPr lang="en-US" i="1" smtClean="0"/>
              <a:t>Chief of Security</a:t>
            </a:r>
            <a:r>
              <a:rPr lang="en-US" smtClean="0"/>
              <a:t> akan menginformasikan kondisi kepada </a:t>
            </a:r>
            <a:r>
              <a:rPr lang="en-US" i="1" smtClean="0"/>
              <a:t>Security Coordinator</a:t>
            </a:r>
            <a:r>
              <a:rPr lang="en-US" smtClean="0"/>
              <a:t> dan pihak terkait</a:t>
            </a:r>
          </a:p>
          <a:p>
            <a:pPr eaLnBrk="1" hangingPunct="1">
              <a:defRPr/>
            </a:pPr>
            <a:r>
              <a:rPr lang="en-US" i="1" smtClean="0"/>
              <a:t>Site Manager / Chief of Security</a:t>
            </a:r>
            <a:r>
              <a:rPr lang="en-US" smtClean="0"/>
              <a:t> untuk mengadakan evakuasi dan berkoordinasi dengan pihak-pihak terkait </a:t>
            </a:r>
          </a:p>
          <a:p>
            <a:pPr eaLnBrk="1" hangingPunct="1">
              <a:defRPr/>
            </a:pPr>
            <a:r>
              <a:rPr lang="en-US" smtClean="0"/>
              <a:t>Mengarahkan jalannya evakuasi 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9060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  <a:defRPr/>
            </a:pPr>
            <a:r>
              <a:rPr lang="en-US" smtClean="0"/>
              <a:t>Penemuan “Benda” yang mencurigakan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fi-FI" smtClean="0"/>
              <a:t>Membawa </a:t>
            </a:r>
            <a:r>
              <a:rPr lang="fi-FI" i="1" smtClean="0"/>
              <a:t>Portable Explosive Detector </a:t>
            </a:r>
            <a:r>
              <a:rPr lang="fi-FI" smtClean="0"/>
              <a:t>menuju lokasi tempat kejadian perkara</a:t>
            </a:r>
            <a:r>
              <a:rPr lang="en-US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fi-FI" smtClean="0"/>
              <a:t>Memeriksa</a:t>
            </a:r>
            <a:r>
              <a:rPr lang="en-US" smtClean="0"/>
              <a:t> </a:t>
            </a:r>
            <a:r>
              <a:rPr lang="fi-FI" smtClean="0"/>
              <a:t>tanpa menyentuh benda</a:t>
            </a:r>
            <a:r>
              <a:rPr lang="en-US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mtClean="0"/>
              <a:t>Bila menermukan bahan peledak: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i-FI" smtClean="0"/>
              <a:t>Menghubungi </a:t>
            </a:r>
            <a:r>
              <a:rPr lang="fi-FI" i="1" smtClean="0"/>
              <a:t>Security Coordinator</a:t>
            </a:r>
            <a:r>
              <a:rPr lang="en-US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i-FI" smtClean="0"/>
              <a:t>Membunyikan alarm dan umumkan ke seluruh </a:t>
            </a:r>
            <a:r>
              <a:rPr lang="fi-FI" i="1" smtClean="0"/>
              <a:t>tenant, </a:t>
            </a:r>
            <a:r>
              <a:rPr lang="fi-FI" smtClean="0"/>
              <a:t>pengunjung, dan karyawan melalui </a:t>
            </a:r>
            <a:r>
              <a:rPr lang="fi-FI" i="1" smtClean="0"/>
              <a:t>PUBLIC ANOUNCEMENT System</a:t>
            </a:r>
            <a:r>
              <a:rPr lang="en-US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i-FI" smtClean="0"/>
              <a:t>Menghubungi pihak yang berwajib</a:t>
            </a:r>
            <a:r>
              <a:rPr lang="en-US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i-FI" smtClean="0"/>
              <a:t>Mengarahkan jalannya evakuasi </a:t>
            </a:r>
            <a:r>
              <a:rPr lang="fi-FI" i="1" smtClean="0"/>
              <a:t>tenant, </a:t>
            </a:r>
            <a:r>
              <a:rPr lang="fi-FI" smtClean="0"/>
              <a:t>pengunjung, dan karyawan ke </a:t>
            </a:r>
            <a:r>
              <a:rPr lang="fi-FI" i="1" smtClean="0"/>
              <a:t>assembly point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4000" smtClean="0"/>
              <a:t>Security Staff harus memperhatikan dan melarang :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Binatang memasuki gedung</a:t>
            </a:r>
          </a:p>
          <a:p>
            <a:pPr eaLnBrk="1" hangingPunct="1">
              <a:defRPr/>
            </a:pPr>
            <a:r>
              <a:rPr lang="en-US" smtClean="0"/>
              <a:t>Makan dikoridor</a:t>
            </a:r>
          </a:p>
          <a:p>
            <a:pPr eaLnBrk="1" hangingPunct="1">
              <a:defRPr/>
            </a:pPr>
            <a:r>
              <a:rPr lang="en-US" smtClean="0"/>
              <a:t>Merokok selain ditempat yang disediakan</a:t>
            </a:r>
          </a:p>
          <a:p>
            <a:pPr eaLnBrk="1" hangingPunct="1">
              <a:defRPr/>
            </a:pPr>
            <a:r>
              <a:rPr lang="en-US" smtClean="0"/>
              <a:t>Menggunakan sepatu roda</a:t>
            </a:r>
          </a:p>
          <a:p>
            <a:pPr eaLnBrk="1" hangingPunct="1">
              <a:defRPr/>
            </a:pPr>
            <a:r>
              <a:rPr lang="en-US" smtClean="0"/>
              <a:t>Mengambil Fota/Shooting</a:t>
            </a:r>
          </a:p>
          <a:p>
            <a:pPr eaLnBrk="1" hangingPunct="1">
              <a:defRPr/>
            </a:pPr>
            <a:r>
              <a:rPr lang="en-US" smtClean="0"/>
              <a:t>Pelajar berseragam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906000" cy="5715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3"/>
              <a:defRPr/>
            </a:pPr>
            <a:r>
              <a:rPr lang="en-US" sz="2800" smtClean="0"/>
              <a:t>Penerimaan Ancaman Bom melalui Tenant / Lessee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Tenangkan si pelapor</a:t>
            </a:r>
            <a:r>
              <a:rPr lang="en-US" sz="2400" smtClean="0"/>
              <a:t> </a:t>
            </a:r>
            <a:r>
              <a:rPr lang="sv-SE" sz="2400" smtClean="0"/>
              <a:t>jangan sampai menyebarkan informasi tersebut</a:t>
            </a:r>
            <a:r>
              <a:rPr lang="en-US" sz="2400" smtClean="0"/>
              <a:t> </a:t>
            </a:r>
            <a:r>
              <a:rPr lang="sv-SE" sz="2400" smtClean="0"/>
              <a:t>yang mengakibatkan panik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Laporkan kepada </a:t>
            </a:r>
            <a:r>
              <a:rPr lang="en-US" sz="2400" i="1" smtClean="0"/>
              <a:t>Site Manager / Chief of Security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Koordinasi seluruh jajaran Danton, Danru dan anggota via HT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Melakukan penyisiran: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Dalam waktu 6 – 8 menit untuk diadakan penyisiran di tempat-tempat yang dianggap rawan di sekitar titik jaga masing-masing.</a:t>
            </a:r>
            <a:endParaRPr lang="fi-FI" sz="200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Laporan pertama menginformasikan pendahuluan kepada </a:t>
            </a:r>
            <a:r>
              <a:rPr lang="fi-FI" sz="2000" i="1" smtClean="0"/>
              <a:t>tenant</a:t>
            </a:r>
            <a:r>
              <a:rPr lang="fi-FI" sz="2000" smtClean="0"/>
              <a:t> / </a:t>
            </a:r>
            <a:r>
              <a:rPr lang="fi-FI" sz="2000" i="1" smtClean="0"/>
              <a:t>lessee </a:t>
            </a:r>
            <a:r>
              <a:rPr lang="fi-FI" sz="2000" smtClean="0"/>
              <a:t>yang menerima telepon.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Dalam waktu 15 menit untuk diadakan penyisiran lagi ke seluruh area gedung dalam dan luar.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Laporan kedua menginformasikan kepastian kepada </a:t>
            </a:r>
            <a:r>
              <a:rPr lang="fi-FI" sz="2000" i="1" smtClean="0"/>
              <a:t>tenant / lessee</a:t>
            </a:r>
            <a:r>
              <a:rPr lang="fi-FI" sz="2000" smtClean="0"/>
              <a:t> yang menerima telepon.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Tetap melakukan penyisiran sampai batas waktu yang diberikan oleh si penelepon / peneror sudah lewat atau sampai bisa dipastikan aman</a:t>
            </a:r>
            <a:r>
              <a:rPr lang="en-US" sz="18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/>
              <a:t>Bila menemukan barang yang dicurigai bom maka… lihat ke point 2</a:t>
            </a:r>
          </a:p>
          <a:p>
            <a:pPr lvl="1" eaLnBrk="1" hangingPunct="1">
              <a:defRPr/>
            </a:pPr>
            <a:r>
              <a:rPr lang="sv-SE" smtClean="0"/>
              <a:t>Apabila barang tersebut tidak diketemukan sesuai informasi dari si pelapor, agar dimintai keterangan lebih lanjut</a:t>
            </a:r>
            <a:r>
              <a:rPr lang="en-US" smtClean="0"/>
              <a:t> </a:t>
            </a:r>
          </a:p>
          <a:p>
            <a:pPr lvl="1" eaLnBrk="1" hangingPunct="1">
              <a:defRPr/>
            </a:pPr>
            <a:r>
              <a:rPr lang="sv-SE" smtClean="0"/>
              <a:t>Apabila pelapor memberikan laporan palsu maka </a:t>
            </a:r>
            <a:r>
              <a:rPr lang="sv-SE" i="1" smtClean="0"/>
              <a:t>Security</a:t>
            </a:r>
            <a:r>
              <a:rPr lang="sv-SE" smtClean="0"/>
              <a:t> akan menerapkan SOP Penanganan Tindak Kejahatan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4"/>
              <a:defRPr/>
            </a:pPr>
            <a:r>
              <a:rPr lang="en-US" sz="2800" smtClean="0"/>
              <a:t>Penerimaan Ancaman Bom melalui pengunjung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Tenangkan si pelapor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Catat </a:t>
            </a:r>
            <a:r>
              <a:rPr lang="sv-SE" sz="2400" i="1" smtClean="0"/>
              <a:t>ID</a:t>
            </a:r>
            <a:r>
              <a:rPr lang="sv-SE" sz="2400" smtClean="0"/>
              <a:t> / KTP si pelapor berikut nomor telepon yang bisa dihubungi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Cek TKP terlebih dahulu supaya bisa dipastikan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Bila barang yang dicurigai (bom) sudah ditemukan</a:t>
            </a:r>
            <a:r>
              <a:rPr lang="en-US" sz="2400" smtClean="0"/>
              <a:t>: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Hubungi </a:t>
            </a:r>
            <a:r>
              <a:rPr lang="fi-FI" sz="2000" i="1" smtClean="0"/>
              <a:t>Site Manager / Chief</a:t>
            </a:r>
            <a:r>
              <a:rPr lang="fi-FI" sz="2000" smtClean="0"/>
              <a:t> </a:t>
            </a:r>
            <a:r>
              <a:rPr lang="fi-FI" sz="2000" i="1" smtClean="0"/>
              <a:t>of</a:t>
            </a:r>
            <a:r>
              <a:rPr lang="fi-FI" sz="2000" smtClean="0"/>
              <a:t> </a:t>
            </a:r>
            <a:r>
              <a:rPr lang="fi-FI" sz="2000" i="1" smtClean="0"/>
              <a:t>Security</a:t>
            </a:r>
            <a:r>
              <a:rPr lang="fi-FI" sz="2000" smtClean="0"/>
              <a:t> dan Manajemen untuk menerima instruksi lebih lanjut.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Dapatkan ijin dari Manajemen Gedung sebelum membunyikan alarm dan umumkan ke seluruh </a:t>
            </a:r>
            <a:r>
              <a:rPr lang="fi-FI" sz="2000" i="1" smtClean="0"/>
              <a:t>tenant,</a:t>
            </a:r>
            <a:r>
              <a:rPr lang="fi-FI" sz="2000" smtClean="0"/>
              <a:t> pengunjung, dan karyawan melalui </a:t>
            </a:r>
            <a:r>
              <a:rPr lang="fi-FI" sz="2000" i="1" smtClean="0"/>
              <a:t>PUBLIC ANOUNCEMENT System</a:t>
            </a:r>
            <a:r>
              <a:rPr lang="fi-FI" sz="2000" smtClean="0"/>
              <a:t>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Hubungi pihak yang berwajib (Kepolisian Gegana PMJ) setelah berkoordinasi dengan Manajemen gedung.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Untuk mengarahkan jalannya evakuasi </a:t>
            </a:r>
            <a:r>
              <a:rPr lang="fi-FI" sz="2000" i="1" smtClean="0"/>
              <a:t>tenant,</a:t>
            </a:r>
            <a:r>
              <a:rPr lang="fi-FI" sz="2000" smtClean="0"/>
              <a:t> pengunjung, dan karyawan ke </a:t>
            </a:r>
            <a:r>
              <a:rPr lang="fi-FI" sz="2000" i="1" smtClean="0"/>
              <a:t>assembly point</a:t>
            </a:r>
            <a:r>
              <a:rPr lang="fi-FI" sz="2000" smtClean="0"/>
              <a:t> dilakukan oleh </a:t>
            </a:r>
            <a:r>
              <a:rPr lang="fi-FI" sz="2000" i="1" smtClean="0"/>
              <a:t>Security Staff</a:t>
            </a:r>
            <a:r>
              <a:rPr lang="fi-FI" sz="2000" smtClean="0"/>
              <a:t> dari tiap akses.</a:t>
            </a:r>
            <a:r>
              <a:rPr lang="en-US" sz="18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906000" cy="5410200"/>
          </a:xfrm>
        </p:spPr>
        <p:txBody>
          <a:bodyPr/>
          <a:lstStyle/>
          <a:p>
            <a:pPr lvl="1" eaLnBrk="1" hangingPunct="1">
              <a:defRPr/>
            </a:pPr>
            <a:r>
              <a:rPr lang="sv-SE" smtClean="0"/>
              <a:t>Apabila barang tersebut tidak diketemukan sesuai informasi dari si pelapor, agar dimintai keterangan lebih lanjut</a:t>
            </a:r>
            <a:r>
              <a:rPr lang="en-US" smtClean="0"/>
              <a:t> </a:t>
            </a:r>
          </a:p>
          <a:p>
            <a:pPr lvl="1" eaLnBrk="1" hangingPunct="1">
              <a:defRPr/>
            </a:pPr>
            <a:r>
              <a:rPr lang="sv-SE" smtClean="0"/>
              <a:t>Apabila pelapor memberikan laporan palsu maka </a:t>
            </a:r>
            <a:r>
              <a:rPr lang="sv-SE" i="1" smtClean="0"/>
              <a:t>Security </a:t>
            </a:r>
            <a:r>
              <a:rPr lang="sv-SE" smtClean="0"/>
              <a:t>akan menerapkan SOP Penanganan Tindak Kejahatan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54102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smtClean="0"/>
              <a:t>Sebelum kerusuhan massa</a:t>
            </a:r>
          </a:p>
          <a:p>
            <a:pPr marL="990600" lvl="1" indent="-533400" eaLnBrk="1" hangingPunct="1"/>
            <a:r>
              <a:rPr lang="en-US" smtClean="0"/>
              <a:t>Membentuk tim huru-hara dan berlatih </a:t>
            </a:r>
          </a:p>
          <a:p>
            <a:pPr marL="990600" lvl="1" indent="-533400" eaLnBrk="1" hangingPunct="1"/>
            <a:r>
              <a:rPr lang="en-US" smtClean="0"/>
              <a:t>Mempersiapkan daftar nomor-nomor telepon penting </a:t>
            </a:r>
          </a:p>
          <a:p>
            <a:pPr marL="990600" lvl="1" indent="-533400" eaLnBrk="1" hangingPunct="1"/>
            <a:r>
              <a:rPr lang="en-US" smtClean="0"/>
              <a:t>Membuat sistem keadaan darurat </a:t>
            </a:r>
          </a:p>
          <a:p>
            <a:pPr marL="990600" lvl="1" indent="-533400" eaLnBrk="1" hangingPunct="1"/>
            <a:r>
              <a:rPr lang="en-US" smtClean="0"/>
              <a:t>Memastikan persediaan logistik mencukupi </a:t>
            </a:r>
          </a:p>
          <a:p>
            <a:pPr marL="990600" lvl="1" indent="-533400" eaLnBrk="1" hangingPunct="1"/>
            <a:r>
              <a:rPr lang="en-US" smtClean="0"/>
              <a:t>Melakukan pengecekan dan pengawasan keadaan peralatan </a:t>
            </a:r>
          </a:p>
          <a:p>
            <a:pPr marL="990600" lvl="1" indent="-533400" eaLnBrk="1" hangingPunct="1"/>
            <a:r>
              <a:rPr lang="en-US" smtClean="0"/>
              <a:t>Mengadakan latihan evakuasi secara periodik bagi </a:t>
            </a:r>
            <a:r>
              <a:rPr lang="en-US" i="1" smtClean="0"/>
              <a:t>tenant</a:t>
            </a:r>
            <a:r>
              <a:rPr lang="en-US" smtClean="0"/>
              <a:t> dan karyawan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en-US" sz="2800" smtClean="0"/>
              <a:t>Penanganan Selama Kerusuhan Massa</a:t>
            </a:r>
          </a:p>
          <a:p>
            <a:pPr marL="990600" lvl="1" indent="-533400" eaLnBrk="1" hangingPunct="1"/>
            <a:r>
              <a:rPr lang="en-US" sz="2400" smtClean="0"/>
              <a:t>Melindungi dan mempertahankan fasilitas gedung, </a:t>
            </a:r>
            <a:r>
              <a:rPr lang="en-US" sz="2400" i="1" smtClean="0"/>
              <a:t>tenant</a:t>
            </a:r>
            <a:r>
              <a:rPr lang="en-US" sz="2400" smtClean="0"/>
              <a:t>, </a:t>
            </a:r>
            <a:r>
              <a:rPr lang="en-US" sz="2400" i="1" smtClean="0"/>
              <a:t>lessee,</a:t>
            </a:r>
            <a:r>
              <a:rPr lang="en-US" sz="2400" smtClean="0"/>
              <a:t> dan tamu </a:t>
            </a:r>
          </a:p>
          <a:p>
            <a:pPr marL="990600" lvl="1" indent="-533400" eaLnBrk="1" hangingPunct="1"/>
            <a:r>
              <a:rPr lang="en-US" sz="2400" smtClean="0"/>
              <a:t>Terus berkoordinasi dengan pihak-pihak terkait yang dianggap perlu </a:t>
            </a:r>
          </a:p>
          <a:p>
            <a:pPr marL="990600" lvl="1" indent="-533400" eaLnBrk="1" hangingPunct="1"/>
            <a:r>
              <a:rPr lang="en-US" sz="2400" smtClean="0"/>
              <a:t>Membuat titik kumpul </a:t>
            </a:r>
          </a:p>
          <a:p>
            <a:pPr marL="990600" lvl="1" indent="-533400" eaLnBrk="1" hangingPunct="1"/>
            <a:r>
              <a:rPr lang="en-US" sz="2400" smtClean="0"/>
              <a:t>Membuat blokade kepada massa sesuai keadaan yang diperlukan </a:t>
            </a:r>
          </a:p>
          <a:p>
            <a:pPr marL="990600" lvl="1" indent="-533400" eaLnBrk="1" hangingPunct="1"/>
            <a:r>
              <a:rPr lang="pt-BR" sz="2400" smtClean="0"/>
              <a:t>Selalu menjaga hubungan untuk diplomasi kepada massa</a:t>
            </a:r>
            <a:r>
              <a:rPr lang="en-US" sz="2400" smtClean="0"/>
              <a:t> </a:t>
            </a:r>
          </a:p>
          <a:p>
            <a:pPr marL="990600" lvl="1" indent="-533400" eaLnBrk="1" hangingPunct="1"/>
            <a:r>
              <a:rPr lang="en-US" sz="2400" smtClean="0"/>
              <a:t>Mengawasi gerakan-gerakan yang memboncengi massa </a:t>
            </a:r>
          </a:p>
          <a:p>
            <a:pPr marL="990600" lvl="1" indent="-533400" eaLnBrk="1" hangingPunct="1"/>
            <a:r>
              <a:rPr lang="pt-BR" sz="2400" smtClean="0"/>
              <a:t>Pengaruhi secara tidak langsung agar massa terpecah</a:t>
            </a:r>
            <a:r>
              <a:rPr lang="en-US" sz="23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Bila terjadi pada siang hari:</a:t>
            </a:r>
          </a:p>
          <a:p>
            <a:pPr lvl="2" eaLnBrk="1" hangingPunct="1"/>
            <a:r>
              <a:rPr lang="pt-BR" smtClean="0"/>
              <a:t>Pengamanan dititikberatkan pada pengamanan gedung dan fasilitasnya.</a:t>
            </a:r>
          </a:p>
          <a:p>
            <a:pPr lvl="2" eaLnBrk="1" hangingPunct="1"/>
            <a:r>
              <a:rPr lang="pt-BR" smtClean="0"/>
              <a:t>Penanganan keselamatan seluruh penghuni gedung.</a:t>
            </a:r>
          </a:p>
          <a:p>
            <a:pPr lvl="2" eaLnBrk="1" hangingPunct="1"/>
            <a:r>
              <a:rPr lang="pt-BR" smtClean="0"/>
              <a:t>Berupaya mengadakan pencegahan agar massa tidak sampai masuk ke area dalam gedung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Bila terjadi pada malam hari:</a:t>
            </a:r>
          </a:p>
          <a:p>
            <a:pPr lvl="2" eaLnBrk="1" hangingPunct="1"/>
            <a:r>
              <a:rPr lang="pt-BR" smtClean="0"/>
              <a:t>Pengamanannya dititikberatkan pada penyelamatan dan pengamanan gedung dan fasilitasnya.</a:t>
            </a:r>
          </a:p>
          <a:p>
            <a:pPr lvl="2" eaLnBrk="1" hangingPunct="1"/>
            <a:r>
              <a:rPr lang="pt-BR" smtClean="0"/>
              <a:t>Menyiapkan fasilitas peralatan kebakaran.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00200"/>
            <a:ext cx="9493250" cy="5105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en-US" sz="2800" smtClean="0"/>
              <a:t>Pengamanan Kerusuhan Massa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z="2300" smtClean="0"/>
              <a:t>Bila terjadi kerusuhan petugas menutup dan membuka jalur masuk keluar gedung sesuai instruksi </a:t>
            </a:r>
            <a:r>
              <a:rPr lang="en-US" sz="2300" i="1" smtClean="0"/>
              <a:t>Operations Manager</a:t>
            </a:r>
            <a:r>
              <a:rPr lang="en-US" sz="2300" smtClean="0"/>
              <a:t>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pt-BR" sz="2300" smtClean="0"/>
              <a:t>Petugas memakai perlengkapan dan peralatan anti Huru Hara</a:t>
            </a:r>
            <a:r>
              <a:rPr lang="en-US" sz="2300" smtClean="0"/>
              <a:t>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pt-BR" sz="2300" smtClean="0"/>
              <a:t>Petugas menempatkan </a:t>
            </a:r>
            <a:r>
              <a:rPr lang="pt-BR" sz="2300" i="1" smtClean="0"/>
              <a:t>Barricade</a:t>
            </a:r>
            <a:r>
              <a:rPr lang="pt-BR" sz="2300" smtClean="0"/>
              <a:t> pada pintu keluar dan masuk di area </a:t>
            </a:r>
            <a:r>
              <a:rPr lang="pt-BR" sz="2300" i="1" smtClean="0"/>
              <a:t>Perimeter</a:t>
            </a:r>
            <a:r>
              <a:rPr lang="en-US" sz="2300" smtClean="0"/>
              <a:t>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z="2300" i="1" smtClean="0"/>
              <a:t>Security Coordinator</a:t>
            </a:r>
            <a:r>
              <a:rPr lang="en-US" sz="2300" smtClean="0"/>
              <a:t> menghubungi pihak Kepolisian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pt-BR" sz="2300" smtClean="0"/>
              <a:t>Petugas bersiaga di belakang </a:t>
            </a:r>
            <a:r>
              <a:rPr lang="pt-BR" sz="2300" i="1" smtClean="0"/>
              <a:t>Barricade</a:t>
            </a:r>
            <a:r>
              <a:rPr lang="pt-BR" sz="2300" smtClean="0"/>
              <a:t> dan </a:t>
            </a:r>
            <a:r>
              <a:rPr lang="pt-BR" sz="2300" i="1" smtClean="0"/>
              <a:t>Perimeter Fence</a:t>
            </a:r>
            <a:r>
              <a:rPr lang="pt-BR" sz="2300" smtClean="0"/>
              <a:t> dengan jarak  satu  (1) meter dan menghadap kepada para pendemo / perusuh</a:t>
            </a:r>
            <a:r>
              <a:rPr lang="en-US" sz="23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7409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Berusaha untuk menghalau para pendemo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Memecah dan mengarahkan kerumunan ke tempat yang sudah ditentukan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Berkoordinasi terus dengan pihak-pihak terkait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Selalu menjaga hubungan untuk diplomasi kepada massa 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Awasi dari gerakan-gerakan yang memboncengi para massa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Terus memantau situasi yang terjadi pasca kejadian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Lakukan inventarisir terhadap kerusakan yang terjadi beserta pengecekan peralatan dan fasilitas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Mengadakan himbauan-himbauan kepada karyawan seperti tidak menggunakan sepatu yang berhak tinggi, selalu siaga terhadap dirinya masing-masing dan untuk yang hamil harus diadakan perlindungan ketat bila perlu lakukan evakuasi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Membuka </a:t>
            </a:r>
            <a:r>
              <a:rPr lang="en-US" sz="2400" i="1" smtClean="0"/>
              <a:t>Perimeter Fence</a:t>
            </a:r>
            <a:r>
              <a:rPr lang="en-US" sz="2400" smtClean="0"/>
              <a:t> dan </a:t>
            </a:r>
            <a:r>
              <a:rPr lang="en-US" sz="2400" i="1" smtClean="0"/>
              <a:t>Barricade</a:t>
            </a:r>
            <a:r>
              <a:rPr lang="en-US" sz="2400" smtClean="0"/>
              <a:t> setelah mendapatkan instruksi dari </a:t>
            </a:r>
            <a:r>
              <a:rPr lang="en-US" sz="2400" i="1" smtClean="0"/>
              <a:t>Security Coordinator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smtClean="0"/>
              <a:t>Penanganan Setelah Kerusuhan Massa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mtClean="0"/>
              <a:t>Melakukan inventarisir terhadap kerusakan yang terjadi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mtClean="0"/>
              <a:t>Membuat Laporan Khusus sesuai kebutuhan dan G</a:t>
            </a:r>
            <a:r>
              <a:rPr lang="en-US" i="1" smtClean="0"/>
              <a:t>eneral Affairs</a:t>
            </a:r>
            <a:r>
              <a:rPr lang="en-US" smtClean="0"/>
              <a:t> menghubungi pihak asuransi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mtClean="0"/>
              <a:t>Memberikan himbauan kepada karyawan 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Chief of Security: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Memeriksa laporan harian Security Staff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Informasi ke Deputy Security Coordinator &amp; menyerahkan formulir-formulir</a:t>
            </a:r>
          </a:p>
          <a:p>
            <a:pPr marL="1371600" lvl="2" indent="-457200" eaLnBrk="1" hangingPunct="1">
              <a:buClr>
                <a:schemeClr val="tx1"/>
              </a:buClr>
              <a:buFontTx/>
              <a:buChar char="•"/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00200"/>
            <a:ext cx="9658350" cy="495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smtClean="0"/>
              <a:t>Prosedur umum menangani kejadian / perkara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pt-BR" sz="2200" smtClean="0"/>
              <a:t>Menerima informasi mengenai terjadinya suatu kejadian perkara</a:t>
            </a:r>
            <a:r>
              <a:rPr lang="en-US" sz="2200" smtClean="0"/>
              <a:t>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en-US" sz="2200" smtClean="0"/>
              <a:t>Mengklarifikasi informasi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en-US" sz="2200" smtClean="0"/>
              <a:t>Melaporkan kepada atasan dan </a:t>
            </a:r>
            <a:r>
              <a:rPr lang="en-US" sz="2200" i="1" smtClean="0"/>
              <a:t>Deputy</a:t>
            </a:r>
            <a:r>
              <a:rPr lang="en-US" sz="2200" smtClean="0"/>
              <a:t> </a:t>
            </a:r>
            <a:r>
              <a:rPr lang="en-US" sz="2200" i="1" smtClean="0"/>
              <a:t>Security</a:t>
            </a:r>
            <a:r>
              <a:rPr lang="en-US" sz="2200" smtClean="0"/>
              <a:t> </a:t>
            </a:r>
            <a:r>
              <a:rPr lang="en-US" sz="2200" i="1" smtClean="0"/>
              <a:t>Coordinator</a:t>
            </a:r>
            <a:r>
              <a:rPr lang="en-US" sz="2200" smtClean="0"/>
              <a:t> melalui </a:t>
            </a:r>
            <a:r>
              <a:rPr lang="en-US" sz="2200" i="1" smtClean="0"/>
              <a:t>Site Manager /</a:t>
            </a:r>
            <a:r>
              <a:rPr lang="en-US" sz="2200" smtClean="0"/>
              <a:t> </a:t>
            </a:r>
            <a:r>
              <a:rPr lang="en-US" sz="2200" i="1" smtClean="0"/>
              <a:t>Chief of Security</a:t>
            </a:r>
            <a:r>
              <a:rPr lang="en-US" sz="2200" smtClean="0"/>
              <a:t>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en-US" sz="2200" smtClean="0"/>
              <a:t>Bila berhubungan dengan pelayanan umum maka akan diberikan kepada Customer Service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en-US" sz="2200" i="1" smtClean="0"/>
              <a:t>Chief of Security / Assistant Chief of Security / </a:t>
            </a:r>
            <a:r>
              <a:rPr lang="en-US" sz="2200" smtClean="0"/>
              <a:t>Danton</a:t>
            </a:r>
            <a:r>
              <a:rPr lang="en-US" sz="2200" i="1" smtClean="0"/>
              <a:t> </a:t>
            </a:r>
            <a:r>
              <a:rPr lang="en-US" sz="2200" smtClean="0"/>
              <a:t>melakukan </a:t>
            </a:r>
            <a:r>
              <a:rPr lang="en-US" sz="2200" i="1" smtClean="0"/>
              <a:t>interview</a:t>
            </a:r>
            <a:r>
              <a:rPr lang="en-US" sz="2200" smtClean="0"/>
              <a:t> kepada </a:t>
            </a:r>
            <a:r>
              <a:rPr lang="en-US" sz="2200" i="1" smtClean="0"/>
              <a:t>customer </a:t>
            </a:r>
            <a:r>
              <a:rPr lang="en-US" sz="2200" smtClean="0"/>
              <a:t>/ saksi / staff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it-IT" sz="2200" i="1" smtClean="0"/>
              <a:t>SMOD</a:t>
            </a:r>
            <a:r>
              <a:rPr lang="it-IT" sz="2200" smtClean="0"/>
              <a:t> Gedung / </a:t>
            </a:r>
            <a:r>
              <a:rPr lang="it-IT" sz="2200" i="1" smtClean="0"/>
              <a:t>OM </a:t>
            </a:r>
            <a:r>
              <a:rPr lang="it-IT" sz="2200" smtClean="0"/>
              <a:t>akan mengeluarkan keputusan tentang bagaimana mengatasi kejadian perkara melalui </a:t>
            </a:r>
            <a:r>
              <a:rPr lang="it-IT" sz="2200" i="1" smtClean="0"/>
              <a:t>Security</a:t>
            </a:r>
            <a:r>
              <a:rPr lang="it-IT" sz="2200" smtClean="0"/>
              <a:t> </a:t>
            </a:r>
            <a:r>
              <a:rPr lang="it-IT" sz="2200" i="1" smtClean="0"/>
              <a:t>Coordinator</a:t>
            </a:r>
            <a:r>
              <a:rPr lang="en-US" sz="2200" smtClean="0"/>
              <a:t>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it-IT" sz="2200" i="1" smtClean="0"/>
              <a:t>Deputy Security Coordinator</a:t>
            </a:r>
            <a:r>
              <a:rPr lang="it-IT" sz="2200" smtClean="0"/>
              <a:t> kemudian mengakhiri proses penanganan kejadian perkara</a:t>
            </a:r>
            <a:r>
              <a:rPr lang="en-US" sz="22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9060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  <a:defRPr/>
            </a:pPr>
            <a:r>
              <a:rPr lang="en-US" sz="2800" smtClean="0"/>
              <a:t>Prosedur investigasi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Melaporkan kronologis-kronologis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Laporkan kepada Danru/Danton, </a:t>
            </a:r>
            <a:r>
              <a:rPr lang="en-US" sz="2400" i="1" smtClean="0"/>
              <a:t>Assistant Chief of Security, Chief of Security/Site Manager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it-IT" sz="2400" smtClean="0"/>
              <a:t>Investigasi awal dilakukan di ruang Customer Complaint atau ruang interogasi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it-IT" sz="2400" smtClean="0"/>
              <a:t>Jika ada tersangka dan barang bukti, ambil gambar / fotonya.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pt-BR" sz="2400" smtClean="0"/>
              <a:t>Interogasi yang tepat mengenai kronologis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Jika tidak lengkap juga, ambil bukti / saksi lainnya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yang perlu diperhatikan: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smtClean="0"/>
              <a:t>Hindari pemukulan / kekerasan fisik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it-IT" sz="2000" smtClean="0"/>
              <a:t>dilakukan secara terpisah</a:t>
            </a:r>
            <a:r>
              <a:rPr lang="en-US" sz="2000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smtClean="0"/>
              <a:t>yang tidak terlibat harus tetap di pos 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8"/>
            <a:ext cx="8915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5181600"/>
          </a:xfrm>
        </p:spPr>
        <p:txBody>
          <a:bodyPr/>
          <a:lstStyle/>
          <a:p>
            <a:pPr lvl="1" eaLnBrk="1" hangingPunct="1">
              <a:defRPr/>
            </a:pPr>
            <a:r>
              <a:rPr lang="pt-BR" sz="2400" smtClean="0"/>
              <a:t>Untuk kejahatan kecil, dimana korban tidak ingin melanjutkan</a:t>
            </a:r>
            <a:r>
              <a:rPr lang="en-US" sz="2400" smtClean="0"/>
              <a:t>, </a:t>
            </a:r>
            <a:r>
              <a:rPr lang="pt-BR" sz="2400" smtClean="0"/>
              <a:t>korban harus menulis Surat Pernyataan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pt-BR" sz="2400" smtClean="0"/>
              <a:t>Jika menangani masalah-masalah keluarga dan tidak dilanjutkan ke polisi, korban harus menulis Surat Pernyataan dan menandatanganinya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pt-BR" sz="2400" smtClean="0"/>
              <a:t>Apabila terjadi kasus yang sulit ditemukan penyelesaiannya maka akan dibuat Berita Acara Pemeriksaan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pt-BR" sz="2400" smtClean="0"/>
              <a:t>Jika elemennya</a:t>
            </a:r>
            <a:r>
              <a:rPr lang="en-US" sz="2400" smtClean="0"/>
              <a:t> </a:t>
            </a:r>
            <a:r>
              <a:rPr lang="pt-BR" sz="2400" smtClean="0"/>
              <a:t>lengkap dan interogasi awal selesai, lanjutkan ke kantor polisi terdekat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it-IT" sz="2400" smtClean="0"/>
              <a:t>Minta bukti pernyataan penyerahan barang bukti dari kantor polisi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pt-BR" sz="2400" smtClean="0"/>
              <a:t>Monitor proses investigasi oleh polisi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5181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smtClean="0"/>
              <a:t>Jika melihat orang yang mencurigakan</a:t>
            </a:r>
          </a:p>
          <a:p>
            <a:pPr marL="990600" lvl="1" indent="-533400" eaLnBrk="1" hangingPunct="1">
              <a:defRPr/>
            </a:pPr>
            <a:r>
              <a:rPr lang="en-US" smtClean="0"/>
              <a:t>Memberi peringatan</a:t>
            </a:r>
          </a:p>
          <a:p>
            <a:pPr marL="990600" lvl="1" indent="-533400" eaLnBrk="1" hangingPunct="1">
              <a:defRPr/>
            </a:pPr>
            <a:r>
              <a:rPr lang="en-US" smtClean="0"/>
              <a:t>Jika ada perlawanan: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pt-BR" smtClean="0"/>
              <a:t>Tangani dengan kewaspadaan utama dan jangan ceroboh</a:t>
            </a:r>
            <a:r>
              <a:rPr lang="en-US" smtClean="0"/>
              <a:t> 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smtClean="0"/>
              <a:t>Jika hanya ada satu tersangka dan dapat diatasi, lakukan penangkapan 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smtClean="0"/>
              <a:t>Jika tersangka lebih dari 1 orang, minta bantuan kepada petugas </a:t>
            </a:r>
            <a:r>
              <a:rPr lang="en-US" i="1" smtClean="0"/>
              <a:t>security</a:t>
            </a:r>
            <a:r>
              <a:rPr lang="en-US" smtClean="0"/>
              <a:t> lainnya dengan HT dan jika dapat, lakukan penangkapan 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smtClean="0"/>
              <a:t>Lihat point 2</a:t>
            </a: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8"/>
            <a:ext cx="8915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  <a:defRPr/>
            </a:pPr>
            <a:r>
              <a:rPr lang="en-US" sz="2800" smtClean="0"/>
              <a:t>Jika ada tindakan kejahatan di lokasi</a:t>
            </a:r>
          </a:p>
          <a:p>
            <a:pPr marL="990600" lvl="1" indent="-533400" eaLnBrk="1" hangingPunct="1">
              <a:defRPr/>
            </a:pPr>
            <a:r>
              <a:rPr lang="pt-BR" sz="2400" smtClean="0"/>
              <a:t>Men</a:t>
            </a:r>
            <a:r>
              <a:rPr lang="it-IT" sz="2400" smtClean="0"/>
              <a:t>utup dan menjaga</a:t>
            </a:r>
            <a:r>
              <a:rPr lang="en-US" sz="2400" smtClean="0"/>
              <a:t> TKP dengan police line </a:t>
            </a:r>
            <a:r>
              <a:rPr lang="it-IT" sz="2400" smtClean="0"/>
              <a:t>sehingga berkas, langkah kaki atau barang bukti tidak hilang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Memberikan pertolongan pertama kepada korban dan saksi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Tersangka, bukti (jika ada) dan saksi harus dibawa ke Kantor Polisi terdekat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Jangan melakukan pemukulan, kekerasan atau penilaian terhadap tersangka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Melakukan interogasi awal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sv-SE" sz="2400" smtClean="0"/>
              <a:t>Membuat dokumentasi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sv-SE" sz="2400" smtClean="0"/>
              <a:t>Jika polisi datang, laporkan kronologis kejahatan secara lengkap, dan serahkan korban, tersangka dan barang bukti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5257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5"/>
              <a:defRPr/>
            </a:pPr>
            <a:r>
              <a:rPr lang="en-US" sz="2800" smtClean="0"/>
              <a:t>Jika ada kejadian yang menimbulkan kerumunan massa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mengamankan dan menutup tempat kejadian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dokumentasikan dengan foto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Mengecek Identitas korban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bila korban diperkirakan masih hidup berikan pertolongan pertama dan segera evakuasi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Bila korban meninggal segera laporkan ke </a:t>
            </a:r>
            <a:r>
              <a:rPr lang="it-IT" sz="2400" i="1" smtClean="0"/>
              <a:t>Site Manager / Chief of Security,</a:t>
            </a:r>
            <a:r>
              <a:rPr lang="it-IT" sz="2400" smtClean="0"/>
              <a:t> bawa ke rumah sakit dan segera hubungi pihak keluarganya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i="1" smtClean="0"/>
              <a:t>Site Manager /</a:t>
            </a:r>
            <a:r>
              <a:rPr lang="it-IT" sz="2400" smtClean="0"/>
              <a:t> </a:t>
            </a:r>
            <a:r>
              <a:rPr lang="it-IT" sz="2400" i="1" smtClean="0"/>
              <a:t>Chief of Security</a:t>
            </a:r>
            <a:r>
              <a:rPr lang="it-IT" sz="2400" smtClean="0"/>
              <a:t> akan menghubungi Polisi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788988"/>
          </a:xfrm>
        </p:spPr>
        <p:txBody>
          <a:bodyPr/>
          <a:lstStyle/>
          <a:p>
            <a:pPr eaLnBrk="1" hangingPunct="1"/>
            <a:r>
              <a:rPr lang="en-US" smtClean="0"/>
              <a:t>SOP Emergency / Keadaan Darurat</a:t>
            </a:r>
          </a:p>
        </p:txBody>
      </p:sp>
      <p:pic>
        <p:nvPicPr>
          <p:cNvPr id="6861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906000" cy="57912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5400" cy="788988"/>
          </a:xfrm>
        </p:spPr>
        <p:txBody>
          <a:bodyPr/>
          <a:lstStyle/>
          <a:p>
            <a:pPr eaLnBrk="1" hangingPunct="1"/>
            <a:r>
              <a:rPr lang="en-US" smtClean="0"/>
              <a:t>Kebakaran di dalam jam kerja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1447800"/>
            <a:ext cx="8763000" cy="4572000"/>
          </a:xfrm>
        </p:spPr>
        <p:txBody>
          <a:bodyPr/>
          <a:lstStyle/>
          <a:p>
            <a:pPr eaLnBrk="1" hangingPunct="1"/>
            <a:r>
              <a:rPr lang="en-US" sz="2600" smtClean="0"/>
              <a:t>Petugas Control Room mendapatkan laporan kebakaran / ada alarm yang berbunyi:</a:t>
            </a:r>
          </a:p>
          <a:p>
            <a:pPr lvl="1" eaLnBrk="1" hangingPunct="1"/>
            <a:r>
              <a:rPr lang="en-US" sz="2200" smtClean="0"/>
              <a:t>tekan silent </a:t>
            </a:r>
          </a:p>
          <a:p>
            <a:pPr lvl="1" eaLnBrk="1" hangingPunct="1"/>
            <a:r>
              <a:rPr lang="en-US" sz="2200" smtClean="0"/>
              <a:t>periksa zoning MCFA</a:t>
            </a:r>
          </a:p>
          <a:p>
            <a:pPr lvl="1" eaLnBrk="1" hangingPunct="1"/>
            <a:r>
              <a:rPr lang="en-US" sz="2200" smtClean="0"/>
              <a:t>informasikan kepada Floor Warden.</a:t>
            </a:r>
          </a:p>
          <a:p>
            <a:pPr eaLnBrk="1" hangingPunct="1"/>
            <a:r>
              <a:rPr lang="en-US" sz="2600" smtClean="0"/>
              <a:t>Floor Warden periksa lokasi. </a:t>
            </a:r>
          </a:p>
          <a:p>
            <a:pPr eaLnBrk="1" hangingPunct="1"/>
            <a:r>
              <a:rPr lang="en-US" sz="2600" smtClean="0"/>
              <a:t>Jika alarm palsu informasikan kepada petugas Control Room. Petugas Control Room kemudian akan me-reset alarm dan mengumumkan keadaan aman melalui Public Announcement System.</a:t>
            </a:r>
          </a:p>
          <a:p>
            <a:pPr eaLnBrk="1" hangingPunct="1"/>
            <a:r>
              <a:rPr lang="en-US" sz="2600" smtClean="0"/>
              <a:t>Jika terjadi kebakaran, Security mencoba memadamkan api.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dalam jam kerja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Jika api dapat dipadamkan:</a:t>
            </a:r>
          </a:p>
          <a:p>
            <a:pPr lvl="1" eaLnBrk="1" hangingPunct="1"/>
            <a:r>
              <a:rPr lang="en-US" sz="2200" smtClean="0"/>
              <a:t>Floor Warden informasikan kepada petugas Control Room. </a:t>
            </a:r>
          </a:p>
          <a:p>
            <a:pPr lvl="1" eaLnBrk="1" hangingPunct="1"/>
            <a:r>
              <a:rPr lang="en-US" sz="2200" smtClean="0"/>
              <a:t>Petugas Control Room reset alarm dan mengumumkan keadaan aman.</a:t>
            </a:r>
          </a:p>
          <a:p>
            <a:pPr lvl="1" eaLnBrk="1" hangingPunct="1"/>
            <a:r>
              <a:rPr lang="en-US" sz="2200" smtClean="0"/>
              <a:t>Floor warden menginformasikan kepada Operations Manager / E&amp;M Manager dan KPKD</a:t>
            </a:r>
          </a:p>
          <a:p>
            <a:pPr eaLnBrk="1" hangingPunct="1"/>
            <a:r>
              <a:rPr lang="en-US" sz="2600" smtClean="0"/>
              <a:t>Jika api tidak dapat dipadamkan:</a:t>
            </a:r>
          </a:p>
          <a:p>
            <a:pPr lvl="1" eaLnBrk="1" hangingPunct="1"/>
            <a:r>
              <a:rPr lang="en-US" sz="2200" smtClean="0"/>
              <a:t>Informasikan kepada Petugas Control Room.</a:t>
            </a:r>
          </a:p>
          <a:p>
            <a:pPr lvl="1" eaLnBrk="1" hangingPunct="1"/>
            <a:r>
              <a:rPr lang="en-US" sz="2200" smtClean="0"/>
              <a:t>Meminta petugas Hydrant</a:t>
            </a:r>
          </a:p>
          <a:p>
            <a:pPr lvl="1" eaLnBrk="1" hangingPunct="1"/>
            <a:r>
              <a:rPr lang="en-US" sz="2200" smtClean="0"/>
              <a:t>Floor Warden informasikan keadaan kepada KPKD dan diteruskan kepada OM / E&amp;M Mgr.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dalam jam kerja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Anggota tim harus siap menempati pos tugas masing-masing.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Jika diperintahkan, petugas Control Room mengumumkan evakuasi, yang harus dievakuasi: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Lantai lokasi api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2 lantai di atasnya	     4 lantai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1 lantai di bawahnya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KPKD mengkoordinir evakuasi.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KPKD dan petugas pemadam berusaha memadamkan api.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Jika keadaan masih tidak aman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Evakuasi seluruh lantai.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Petugas Assembly Point menerima dan mendata orang-orang yang dievakuasi</a:t>
            </a:r>
          </a:p>
        </p:txBody>
      </p:sp>
      <p:sp>
        <p:nvSpPr>
          <p:cNvPr id="71684" name="AutoShape 4"/>
          <p:cNvSpPr>
            <a:spLocks/>
          </p:cNvSpPr>
          <p:nvPr/>
        </p:nvSpPr>
        <p:spPr bwMode="auto">
          <a:xfrm>
            <a:off x="4419600" y="30480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2"/>
              <a:defRPr/>
            </a:pPr>
            <a:r>
              <a:rPr lang="en-US" smtClean="0"/>
              <a:t>Patroli area batas luar Mall / kantor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Security Staff: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Akses keluar/masuk dibuka/ditutup sesuai jadwal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Catat hal-hal mengenai semua barang/orang yg keluar/masuk gedung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Catat no ID kontraktor yg pinjam kunci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Mewaspadai orang-orang yang mencurigakan</a:t>
            </a:r>
          </a:p>
          <a:p>
            <a:pPr marL="1752600" lvl="3" indent="-381000" eaLnBrk="1" hangingPunct="1">
              <a:buClr>
                <a:schemeClr val="tx1"/>
              </a:buClr>
              <a:buFontTx/>
              <a:buChar char="o"/>
              <a:defRPr/>
            </a:pPr>
            <a:r>
              <a:rPr lang="en-US" smtClean="0"/>
              <a:t>hampiri dan tanya</a:t>
            </a:r>
          </a:p>
          <a:p>
            <a:pPr marL="1752600" lvl="3" indent="-381000" eaLnBrk="1" hangingPunct="1">
              <a:buClr>
                <a:schemeClr val="tx1"/>
              </a:buClr>
              <a:buFontTx/>
              <a:buChar char="o"/>
              <a:defRPr/>
            </a:pPr>
            <a:r>
              <a:rPr lang="en-US" smtClean="0"/>
              <a:t>Jika tidak dapat menjawab, hubungi pimpinan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Periksa penerangan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dalam jam kerja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400" smtClean="0"/>
              <a:t>Jika keadaan sudah aman</a:t>
            </a:r>
          </a:p>
          <a:p>
            <a:pPr lvl="2" eaLnBrk="1" hangingPunct="1"/>
            <a:r>
              <a:rPr lang="en-US" sz="2200" smtClean="0"/>
              <a:t>Petugas P3K memberikan pertolongan pertama.</a:t>
            </a:r>
          </a:p>
          <a:p>
            <a:pPr lvl="2" eaLnBrk="1" hangingPunct="1"/>
            <a:r>
              <a:rPr lang="en-US" sz="2200" smtClean="0"/>
              <a:t>Jika perlu penanganan serius petugas P3K memanggil bantuan dan mengantarkan korban ke rumah sakit.</a:t>
            </a:r>
          </a:p>
          <a:p>
            <a:pPr lvl="2" eaLnBrk="1" hangingPunct="1"/>
            <a:r>
              <a:rPr lang="en-US" sz="2200" smtClean="0"/>
              <a:t>Petugas P3K mencatat dan melaporkan kepada KPKD.</a:t>
            </a:r>
          </a:p>
          <a:p>
            <a:pPr lvl="2" eaLnBrk="1" hangingPunct="1"/>
            <a:r>
              <a:rPr lang="en-US" sz="2200" smtClean="0"/>
              <a:t>KPKD informasikan kepada petugas Control Room, inventaris kerusakan.</a:t>
            </a:r>
          </a:p>
          <a:p>
            <a:pPr lvl="2" eaLnBrk="1" hangingPunct="1"/>
            <a:r>
              <a:rPr lang="en-US" sz="2200" smtClean="0"/>
              <a:t>Petugas Control Room beri pengumuman keadaan aman.</a:t>
            </a:r>
          </a:p>
          <a:p>
            <a:pPr lvl="2" eaLnBrk="1" hangingPunct="1"/>
            <a:endParaRPr lang="en-US" sz="2200" smtClean="0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luar jam kerja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Petugas Control Room mendapatkan laporan kebakaran / ada alarm yang berbunyi: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tekan silent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periksa zoning MCFA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informasikan kepada Floor Warden.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Floor Warden periksa lokasi.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Jika alarm palsu informasikan kepada petugas Control Room. Petugas Control Room kemudian akan me-reset alarm dan mengumumkan keadaan aman melalui Public Announcement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KPKD / Danton informasikan kepada OM / E&amp;M Mgr.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luar jam kerja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648200"/>
          </a:xfrm>
        </p:spPr>
        <p:txBody>
          <a:bodyPr/>
          <a:lstStyle/>
          <a:p>
            <a:pPr eaLnBrk="1" hangingPunct="1"/>
            <a:r>
              <a:rPr lang="en-US" sz="2600" smtClean="0"/>
              <a:t>Jika terjadi kebakaran, Floor Warden dan / atau karyawan terdekat coba padamkan api.</a:t>
            </a:r>
          </a:p>
          <a:p>
            <a:pPr eaLnBrk="1" hangingPunct="1"/>
            <a:r>
              <a:rPr lang="en-US" sz="2600" smtClean="0"/>
              <a:t>Jika api dapat dipadamkan:</a:t>
            </a:r>
          </a:p>
          <a:p>
            <a:pPr lvl="1" eaLnBrk="1" hangingPunct="1"/>
            <a:r>
              <a:rPr lang="en-US" sz="2200" smtClean="0"/>
              <a:t>Petugas Control Room reset alarm dan mengumumkan keadaan aman.</a:t>
            </a:r>
          </a:p>
          <a:p>
            <a:pPr lvl="1" eaLnBrk="1" hangingPunct="1"/>
            <a:r>
              <a:rPr lang="en-US" sz="2200" smtClean="0"/>
              <a:t>KPKD / Danton menginformasikan kepada Operations Manager / E&amp;M Manager</a:t>
            </a:r>
          </a:p>
          <a:p>
            <a:pPr eaLnBrk="1" hangingPunct="1"/>
            <a:r>
              <a:rPr lang="en-US" sz="2600" smtClean="0"/>
              <a:t>Jika api tidak dapat dipadamkan:</a:t>
            </a:r>
          </a:p>
          <a:p>
            <a:pPr lvl="1" eaLnBrk="1" hangingPunct="1"/>
            <a:r>
              <a:rPr lang="en-US" sz="2200" smtClean="0"/>
              <a:t>Tim harus berada pada posisi masing-masing.</a:t>
            </a:r>
          </a:p>
          <a:p>
            <a:pPr lvl="1" eaLnBrk="1" hangingPunct="1"/>
            <a:r>
              <a:rPr lang="en-US" sz="2200" smtClean="0"/>
              <a:t>Petugas Control Room mengumumkan evakuasi 4 lantai.</a:t>
            </a:r>
          </a:p>
          <a:p>
            <a:pPr lvl="1" eaLnBrk="1" hangingPunct="1"/>
            <a:r>
              <a:rPr lang="en-US" sz="2200" smtClean="0"/>
              <a:t>KPKD / Danton informasikan kpd OM / E&amp;M Mgr.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luar jam kerja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200" smtClean="0"/>
              <a:t>KPKD memanggil DPK, Ambulance, dan Polisi.</a:t>
            </a:r>
          </a:p>
          <a:p>
            <a:pPr lvl="1" eaLnBrk="1" hangingPunct="1"/>
            <a:r>
              <a:rPr lang="en-US" sz="2200" smtClean="0"/>
              <a:t>Petugas pemadam &amp; DPK memadamkan api, informasikan kepada KPKD.</a:t>
            </a:r>
          </a:p>
          <a:p>
            <a:pPr lvl="1" eaLnBrk="1" hangingPunct="1"/>
            <a:r>
              <a:rPr lang="en-US" sz="2200" smtClean="0"/>
              <a:t>Jika situasi belum aman:</a:t>
            </a:r>
          </a:p>
          <a:p>
            <a:pPr lvl="2" eaLnBrk="1" hangingPunct="1"/>
            <a:r>
              <a:rPr lang="en-US" sz="2000" smtClean="0"/>
              <a:t>KPKD instruksikan General Alarm dan evakuasi lantai lain.</a:t>
            </a:r>
          </a:p>
          <a:p>
            <a:pPr lvl="2" eaLnBrk="1" hangingPunct="1"/>
            <a:r>
              <a:rPr lang="en-US" sz="2000" smtClean="0"/>
              <a:t>Petugas Assembly Point menerima dan mendata orang-orang yang dievakuasi.</a:t>
            </a:r>
          </a:p>
          <a:p>
            <a:pPr lvl="2" eaLnBrk="1" hangingPunct="1"/>
            <a:r>
              <a:rPr lang="en-US" sz="2000" smtClean="0"/>
              <a:t>Petugas P3K memberikan pertolongan pertama.</a:t>
            </a:r>
          </a:p>
          <a:p>
            <a:pPr lvl="2" eaLnBrk="1" hangingPunct="1"/>
            <a:r>
              <a:rPr lang="en-US" sz="2000" smtClean="0"/>
              <a:t>Jika parah maka petugas P3K akan memanggil bantuan dan mengantarkan ke RS terdekat.</a:t>
            </a:r>
          </a:p>
          <a:p>
            <a:pPr lvl="2" eaLnBrk="1" hangingPunct="1"/>
            <a:r>
              <a:rPr lang="en-US" sz="2000" smtClean="0"/>
              <a:t>Petugas P3K melapor kepada KPKD.</a:t>
            </a:r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luar jam kerja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200" smtClean="0"/>
              <a:t>Jika situasi sudah aman:</a:t>
            </a:r>
          </a:p>
          <a:p>
            <a:pPr lvl="2" eaLnBrk="1" hangingPunct="1"/>
            <a:r>
              <a:rPr lang="en-US" sz="2000" smtClean="0"/>
              <a:t>Petugas pemadam menginformasikan kepada petugas Control Room.</a:t>
            </a:r>
          </a:p>
          <a:p>
            <a:pPr lvl="2" eaLnBrk="1" hangingPunct="1"/>
            <a:r>
              <a:rPr lang="en-US" sz="2000" smtClean="0"/>
              <a:t>Petugas Control Room mengumumkan situasi aman.</a:t>
            </a:r>
          </a:p>
          <a:p>
            <a:pPr lvl="2" eaLnBrk="1" hangingPunct="1"/>
            <a:r>
              <a:rPr lang="en-US" sz="2000" smtClean="0"/>
              <a:t>KPKD melakukan inventarisasi kerusakan.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Bahaya banjir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Security melihat / menerima laporan adanya banjir:</a:t>
            </a:r>
          </a:p>
          <a:p>
            <a:pPr lvl="1" eaLnBrk="1" hangingPunct="1"/>
            <a:r>
              <a:rPr lang="en-US" sz="2600" smtClean="0"/>
              <a:t>Menuju lokasi</a:t>
            </a:r>
          </a:p>
          <a:p>
            <a:pPr lvl="1" eaLnBrk="1" hangingPunct="1"/>
            <a:r>
              <a:rPr lang="en-US" sz="2600" smtClean="0"/>
              <a:t>Mengamankan TKP</a:t>
            </a:r>
          </a:p>
          <a:p>
            <a:pPr lvl="1" eaLnBrk="1" hangingPunct="1"/>
            <a:r>
              <a:rPr lang="en-US" sz="2600" smtClean="0"/>
              <a:t>Informasikan kepada Danru</a:t>
            </a:r>
          </a:p>
          <a:p>
            <a:pPr eaLnBrk="1" hangingPunct="1"/>
            <a:r>
              <a:rPr lang="en-US" sz="2800" smtClean="0"/>
              <a:t>Danru / danton lapor kepada Chief Security dan Housekeeping / Engineering.</a:t>
            </a:r>
          </a:p>
          <a:p>
            <a:pPr eaLnBrk="1" hangingPunct="1"/>
            <a:r>
              <a:rPr lang="en-US" sz="2800" smtClean="0"/>
              <a:t>Chief Security lapor kepada Security / Deputy Security Coordinator.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Bahaya banjir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Security &amp; Housekeeping &amp; Engineering melakukan penanganan bersama-sama:</a:t>
            </a:r>
          </a:p>
          <a:p>
            <a:pPr lvl="1" eaLnBrk="1" hangingPunct="1"/>
            <a:r>
              <a:rPr lang="en-US" sz="2600" smtClean="0"/>
              <a:t>Menumpuk sand bags pada jalur air masuk</a:t>
            </a:r>
          </a:p>
          <a:p>
            <a:pPr lvl="1" eaLnBrk="1" hangingPunct="1"/>
            <a:r>
              <a:rPr lang="en-US" sz="2600" smtClean="0"/>
              <a:t>Melakukan penyedotan / pompa air keluar.</a:t>
            </a:r>
          </a:p>
          <a:p>
            <a:pPr lvl="1" eaLnBrk="1" hangingPunct="1"/>
            <a:r>
              <a:rPr lang="en-US" sz="2600" smtClean="0"/>
              <a:t>Dll.</a:t>
            </a:r>
          </a:p>
          <a:p>
            <a:pPr eaLnBrk="1" hangingPunct="1"/>
            <a:r>
              <a:rPr lang="en-US" sz="3000" smtClean="0"/>
              <a:t>Jika dapat diatasi:</a:t>
            </a:r>
          </a:p>
          <a:p>
            <a:pPr lvl="1" eaLnBrk="1" hangingPunct="1"/>
            <a:r>
              <a:rPr lang="en-US" sz="2600" smtClean="0"/>
              <a:t>Chief Security inventaris kerusakan.</a:t>
            </a:r>
          </a:p>
          <a:p>
            <a:pPr lvl="1" eaLnBrk="1" hangingPunct="1"/>
            <a:r>
              <a:rPr lang="en-US" sz="2600" smtClean="0"/>
              <a:t>Membuat Laporan Kejadian / Khusus.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Bahaya banjir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Jika tidak dapat diatasi:</a:t>
            </a:r>
          </a:p>
          <a:p>
            <a:pPr lvl="1" eaLnBrk="1" hangingPunct="1"/>
            <a:r>
              <a:rPr lang="en-US" sz="2200" smtClean="0"/>
              <a:t>Chief Security lapor kpd Security / Deputy Security Coordinator.</a:t>
            </a:r>
          </a:p>
          <a:p>
            <a:pPr lvl="1" eaLnBrk="1" hangingPunct="1"/>
            <a:r>
              <a:rPr lang="en-US" sz="2200" smtClean="0"/>
              <a:t>Security &amp; Housekeeping &amp; Engineering tetap bersama-sama melakukan penanganan dan menghubungi karyawan lainnya.</a:t>
            </a:r>
          </a:p>
          <a:p>
            <a:pPr lvl="1" eaLnBrk="1" hangingPunct="1"/>
            <a:r>
              <a:rPr lang="en-US" sz="2200" smtClean="0"/>
              <a:t>KPKD menginstruksikan evakuasi.</a:t>
            </a:r>
          </a:p>
          <a:p>
            <a:pPr lvl="1" eaLnBrk="1" hangingPunct="1"/>
            <a:r>
              <a:rPr lang="en-US" sz="2200" smtClean="0"/>
              <a:t>Petugas Assembly Point menerima dan mendata orang-orang yang dievakuasi.</a:t>
            </a:r>
          </a:p>
          <a:p>
            <a:pPr lvl="1" eaLnBrk="1" hangingPunct="1"/>
            <a:r>
              <a:rPr lang="en-US" sz="2200" smtClean="0"/>
              <a:t>Petugas P3K memberikan pertolongan pertama.</a:t>
            </a:r>
          </a:p>
          <a:p>
            <a:pPr lvl="1" eaLnBrk="1" hangingPunct="1"/>
            <a:r>
              <a:rPr lang="en-US" sz="2200" smtClean="0"/>
              <a:t>Jika perlu penanganan serius Petugas P3K akan memanggil dan mengantarkan ke RS.</a:t>
            </a:r>
          </a:p>
          <a:p>
            <a:pPr lvl="1" eaLnBrk="1" hangingPunct="1"/>
            <a:r>
              <a:rPr lang="en-US" sz="2200" smtClean="0"/>
              <a:t>Mencatat dan melaporkan kepada KPKD.</a:t>
            </a: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Gempa Bumi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991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KPKD setelah terjadinya gempa bumi: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Menuju ke Control Room.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Instruksi semua karyawan untuk memeriksa kerusakan yang terjadi.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Meminimalkan resiko efek turutan gempa.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Meminta penghuni melaporkan kerusakan.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Komunikasi dengan petugas pemadam dan evakuasi untuk menilai kerusakan yang terjadi.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Jika kerusakan tidak parah maka KPKD akan mengumumkan melalui paging.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Gempa Bumi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Jika kerusakan parah: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KPKD 	berkoordinasi dengan OM / E&amp;M Mgr.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KPKD mengumumkan pengosongan gedung dan evakuasi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Assembly Point menerima dan melakukan pendataan orang-orang yang dievakuasi.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P3K melakukan pertolongan pertama.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Jika parah akan memanggil bantuan dan mengantarkan ke RS terdekat.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KPKD lapor kpd OM / E&amp;M Mgr, data &amp; dokumentasikan kerusakan. 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lvl="1" eaLnBrk="1" hangingPunct="1">
              <a:buFontTx/>
              <a:buChar char="•"/>
              <a:defRPr/>
            </a:pPr>
            <a:r>
              <a:rPr lang="en-US" sz="2400" smtClean="0"/>
              <a:t>Security Staff (cont.):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Memastikan keamanan pintu-pintu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Jika ada perampokan hubungi rekan lain &amp; posko untuk menghubungi polisi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Memastikan tidak ada halangan pada pintu darurat dan area umum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Jika menemukan hal mencurigakan lapor Security Coordinator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Apabila mungkin cegah, halangi, atau hentikan tindakan pelanggaran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Bertindak cepat terhadap ancaman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Melaporkan hal-hal yang tidak beres berkaitan dengan bangunan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Laporkan kejadian dan situasi khusus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Darurat Sekitar Lokasi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9067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Security melihat / menerima informasi terjadi kebakaran di sekitar lokasi GI dan Menara BCA.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Jika terjadi pada saat jam kerja: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Security memeriksa kondisi kebakaran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Informasikan kepada Chief of Security kemudian Security / Deputy Security Coordinator.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Jika terjadi di luar jam kerja: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Security memeriksa kondisi kebakaran.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Informasikan kepada Danton / SMOD jika ada.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Danton / SMOD koordinasi dgn KPKD dari bangunan yg terbakar apakah memerlukan bantuan.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Danton informasikan kepada Security / Deputy Security Coordinator.</a:t>
            </a: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Darurat Sekitar Lokasi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Jika tidak diperlukan bantuan: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KPKD memantau perkembangan keadaan hingga api padam.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KPKD memberi informasi kepada anggota Security lainnya.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KPKD menginformasikan kondisi terakhir kpd OM / E&amp;M Mgr.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Jika diperlukan bantuan: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KPKD informasikan perkembangan keadaan kepada OM / E&amp;M Mgr.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Meminta persetujuan untuk mengirim regu pemadam ke lokasi.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Menyiagakan petugas lainnya.</a:t>
            </a: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Darurat Sekitar Lokasi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5852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Jika kondisi api berbahaya, KPKD menginformasikan keadaan lokasi kepada OM / E&amp;M Mgr untuk melakukan evakuasi.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Control Room mengumumkan evakuasi &amp; membunyikan General Alarm.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 Evakuasi melakukan evakuasi.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Assembly Point menerima dan mendata orang yang dievakuasi.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P3K melakukan pertolongan pertama.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Jika parah, petugas P3K memanggil bantuan dan mengantarkan ke RS terdekat.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Melakukan pendataan dan melaporkan kepada KPKD.</a:t>
            </a: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Darurat Sekitar Lokasi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Melakukan pemeriksaan terhadap kondisi bangunan.</a:t>
            </a:r>
          </a:p>
          <a:p>
            <a:pPr eaLnBrk="1" hangingPunct="1"/>
            <a:r>
              <a:rPr lang="en-US" sz="2800" smtClean="0"/>
              <a:t>Jika aman, KPKD akan memberikan pengumuman keadaan aman.</a:t>
            </a:r>
          </a:p>
          <a:p>
            <a:pPr eaLnBrk="1" hangingPunct="1"/>
            <a:r>
              <a:rPr lang="en-US" sz="2800" smtClean="0"/>
              <a:t>Jika tidak aman, KPKD akan menyiagakan petugas keamanan hingga kondisi aman.</a:t>
            </a:r>
          </a:p>
          <a:p>
            <a:pPr eaLnBrk="1" hangingPunct="1"/>
            <a:r>
              <a:rPr lang="en-US" sz="2800" smtClean="0"/>
              <a:t>KPKD akan melakukan survei, membuat dokumentasi, dan laporan.</a:t>
            </a: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Prosedur Pengosongan / Evakuasi	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Floor Warden memberi instruksi evakuasi.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Apabila semua orang sudah dievakuasi, memeriksa lemari besi, lemari tahan api, dan pintu-pintu kantor apakah sudah terkunci dengan baik.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Mengabsen orang-orang yang menjadi tanggung jawabnya.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Mengkoordinir dan melaporkan orang yang tertinggal kepada KPKD.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smtClean="0"/>
              <a:t>Pemeriksaan mobil di parkiran mall</a:t>
            </a:r>
          </a:p>
          <a:p>
            <a:pPr marL="990600" lvl="1" indent="-533400" eaLnBrk="1" hangingPunct="1"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mtClean="0"/>
              <a:t>Security Staff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Periksa mobil tanpa disentuh dan catat di formulir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Memperhatikan orang-orang yang mencurigakan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Hubungi Danru/Danton jika ada kegiatan kriminal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Kendaraan yang menginap harus mengisi formulir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Menginformasikan kepada shift berikutnya apabila ada masalah saat pergantian shift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4"/>
              <a:defRPr/>
            </a:pPr>
            <a:r>
              <a:rPr lang="en-US" smtClean="0"/>
              <a:t>Penjagaan objek vital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Perhatikan sistem alarm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Perhatikan pintu-pintu apakah terkunci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Memperhatikan dan melindungi aset gedung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Memonitor dan bertindak apabila sistem alarm berbunyi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Melapor jika alat keamanan tidak berfungsi</a:t>
            </a:r>
          </a:p>
        </p:txBody>
      </p:sp>
    </p:spTree>
  </p:cSld>
  <p:clrMapOvr>
    <a:masterClrMapping/>
  </p:clrMapOvr>
  <p:transition>
    <p:random/>
  </p:transition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3931</Words>
  <Application>Microsoft Office PowerPoint</Application>
  <PresentationFormat>A4 Paper (210x297 mm)</PresentationFormat>
  <Paragraphs>541</Paragraphs>
  <Slides>74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Arial Black</vt:lpstr>
      <vt:lpstr>Rockwell</vt:lpstr>
      <vt:lpstr>Tahoma</vt:lpstr>
      <vt:lpstr>Times New Roman</vt:lpstr>
      <vt:lpstr>Wingdings</vt:lpstr>
      <vt:lpstr>Wingdings 2</vt:lpstr>
      <vt:lpstr>Pixel</vt:lpstr>
      <vt:lpstr>Watermark</vt:lpstr>
      <vt:lpstr>Curtain Call</vt:lpstr>
      <vt:lpstr>Radial</vt:lpstr>
      <vt:lpstr>Foundry</vt:lpstr>
      <vt:lpstr>Training SOP Security  Transformasi</vt:lpstr>
      <vt:lpstr>SOP (Standard Operations Procedure)</vt:lpstr>
      <vt:lpstr>SOP Kegiatan Pengamanan</vt:lpstr>
      <vt:lpstr>Security Staff harus memperhatikan dan melarang :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Kehilangan dan Penemuan Barang</vt:lpstr>
      <vt:lpstr>SOP Kehilangan dan Penemuan Barang</vt:lpstr>
      <vt:lpstr>SOP Kehilangan dan Penemuan Barang</vt:lpstr>
      <vt:lpstr>SOP Kehilangan dan Penemuan Barang</vt:lpstr>
      <vt:lpstr>SOP Kehilangan dan Penemuan Barang</vt:lpstr>
      <vt:lpstr>SOP Penanganan Ancaman</vt:lpstr>
      <vt:lpstr>SOP Penanganan Ancaman</vt:lpstr>
      <vt:lpstr>SOP Penanganan Ancaman</vt:lpstr>
      <vt:lpstr>SOP Penanganan Ancaman</vt:lpstr>
      <vt:lpstr>SOP Penanganan Ancaman</vt:lpstr>
      <vt:lpstr>SOP Penanganan Ancaman</vt:lpstr>
      <vt:lpstr>SOP Penanganan Ancaman</vt:lpstr>
      <vt:lpstr>SOP Penanganan Huru Hara</vt:lpstr>
      <vt:lpstr>SOP Penanganan Huru Hara</vt:lpstr>
      <vt:lpstr>SOP Penanganan Huru Hara</vt:lpstr>
      <vt:lpstr>SOP Penanganan Huru Hara</vt:lpstr>
      <vt:lpstr>SOP Penanganan Huru hara</vt:lpstr>
      <vt:lpstr>SOP Penanganan Huru Hara</vt:lpstr>
      <vt:lpstr>SOP Penanganan Tindak Kejahatan</vt:lpstr>
      <vt:lpstr>SOP Penanganan Tindak Kejahatan</vt:lpstr>
      <vt:lpstr>SOP Penanganan Tindak Kejahatan</vt:lpstr>
      <vt:lpstr>SOP Penanganan Tindak Kejahatan</vt:lpstr>
      <vt:lpstr>SOP Penanganan Tindak Kejahatan</vt:lpstr>
      <vt:lpstr>SOP Penanganan Tindak Kejahatan</vt:lpstr>
      <vt:lpstr>SOP Emergency / Keadaan Darurat</vt:lpstr>
      <vt:lpstr>Kebakaran di dalam jam kerja</vt:lpstr>
      <vt:lpstr>Kebakaran di dalam jam kerja</vt:lpstr>
      <vt:lpstr>Kebakaran di dalam jam kerja</vt:lpstr>
      <vt:lpstr>Kebakaran di dalam jam kerja</vt:lpstr>
      <vt:lpstr>Kebakaran di luar jam kerja</vt:lpstr>
      <vt:lpstr>Kebakaran di luar jam kerja</vt:lpstr>
      <vt:lpstr>Kebakaran di luar jam kerja</vt:lpstr>
      <vt:lpstr>Kebakaran di luar jam kerja</vt:lpstr>
      <vt:lpstr>Bahaya banjir</vt:lpstr>
      <vt:lpstr>Bahaya banjir</vt:lpstr>
      <vt:lpstr>Bahaya banjir</vt:lpstr>
      <vt:lpstr>Gempa Bumi</vt:lpstr>
      <vt:lpstr>Gempa Bumi</vt:lpstr>
      <vt:lpstr>Darurat Sekitar Lokasi</vt:lpstr>
      <vt:lpstr>Darurat Sekitar Lokasi</vt:lpstr>
      <vt:lpstr>Darurat Sekitar Lokasi</vt:lpstr>
      <vt:lpstr>Darurat Sekitar Lokasi</vt:lpstr>
      <vt:lpstr>Prosedur Pengosongan / Evakuasi 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SOP Security</dc:title>
  <dc:creator>novita</dc:creator>
  <cp:lastModifiedBy>The Vida</cp:lastModifiedBy>
  <cp:revision>138</cp:revision>
  <dcterms:created xsi:type="dcterms:W3CDTF">2008-04-02T09:01:18Z</dcterms:created>
  <dcterms:modified xsi:type="dcterms:W3CDTF">2017-09-13T06:18:26Z</dcterms:modified>
</cp:coreProperties>
</file>