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slides/slide3.xml" ContentType="application/vnd.openxmlformats-officedocument.presentationml.slide+xml"/>
  <Override PartName="/docProps/app.xml" ContentType="application/vnd.openxmlformats-officedocument.extended-properties+xml"/>
  <Override PartName="/ppt/notesMasters/notesMaster1.xml" ContentType="application/vnd.openxmlformats-officedocument.presentationml.notesMaster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bleStyles.xml" ContentType="application/vnd.openxmlformats-officedocument.presentationml.tableStyles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slides/slide2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xmlns:dsp="http://schemas.microsoft.com/office/drawing/2008/diagram" xmlns:dgm="http://schemas.openxmlformats.org/drawingml/2006/diagram" saveSubsetFonts="1">
  <p:sldMasterIdLst>
    <p:sldMasterId r:id="rId1" id="2147483648"/>
  </p:sldMasterIdLst>
  <p:notesMasterIdLst>
    <p:notesMasterId r:id="rId7"/>
  </p:notesMasterIdLst>
  <p:sldIdLst>
    <p:sldId r:id="rId2" id="256"/>
    <p:sldId r:id="rId3" id="257"/>
    <p:sldId r:id="rId4" id="258"/>
    <p:sldId r:id="rId5" id="259"/>
    <p:sldId r:id="rId6" id="260"/>
    <p:sldId r:id="rId12" id="261"/>
  </p:sldIdLst>
  <p:sldSz cx="9144000" cy="6858000" type="screen4x3"/>
  <p:notesSz cx="6858000" cy="9144000"/>
  <p:defaultTextStyle>
    <a:defPPr>
      <a:defRPr lang="en-US"/>
    </a:defPPr>
    <a:lvl1pPr algn="l" marL="0" defTabSz="914400" eaLnBrk="1" latinLnBrk="0" hangingPunct="1" rtl="false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marL="457200" defTabSz="914400" eaLnBrk="1" latinLnBrk="0" hangingPunct="1" rtl="false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marL="914400" defTabSz="914400" eaLnBrk="1" latinLnBrk="0" hangingPunct="1" rtl="false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marL="1371600" defTabSz="914400" eaLnBrk="1" latinLnBrk="0" hangingPunct="1" rtl="false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marL="1828800" defTabSz="914400" eaLnBrk="1" latinLnBrk="0" hangingPunct="1" rtl="false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marL="2286000" defTabSz="914400" eaLnBrk="1" latinLnBrk="0" hangingPunct="1" rtl="false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marL="2743200" defTabSz="914400" eaLnBrk="1" latinLnBrk="0" hangingPunct="1" rtl="false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marL="3200400" defTabSz="914400" eaLnBrk="1" latinLnBrk="0" hangingPunct="1" rtl="false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marL="3657600" defTabSz="914400" eaLnBrk="1" latinLnBrk="0" hangingPunct="1" rtl="false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12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8" Type="http://schemas.openxmlformats.org/officeDocument/2006/relationships/presProps" Target="presProps.xml" /><Relationship Id="rId7" Type="http://schemas.openxmlformats.org/officeDocument/2006/relationships/notesMaster" Target="notesMasters/notesMaster1.xml" /><Relationship Id="rId1" Type="http://schemas.openxmlformats.org/officeDocument/2006/relationships/slideMaster" Target="slideMasters/slide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Relationship Id="rId9" Type="http://schemas.openxmlformats.org/officeDocument/2006/relationships/viewProps" Target="viewProps.xml" /><Relationship Id="rId2" Type="http://schemas.openxmlformats.org/officeDocument/2006/relationships/slide" Target="slides/slide1.xml" /><Relationship Id="rId4" Type="http://schemas.openxmlformats.org/officeDocument/2006/relationships/slide" Target="slides/slide3.xml" /><Relationship Id="rId3" Type="http://schemas.openxmlformats.org/officeDocument/2006/relationships/slide" Target="slides/slide2.xml" /><Relationship Id="rId6" Type="http://schemas.openxmlformats.org/officeDocument/2006/relationships/slide" Target="slides/slide5.xml" /><Relationship Id="rId5" Type="http://schemas.openxmlformats.org/officeDocument/2006/relationships/slide" Target="slides/slide4.xml" /><Relationship Id="rId12" Type="http://schemas.openxmlformats.org/officeDocument/2006/relationships/slide" Target="slides/slide6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D4775E-4031-4E67-BD47-F4D530DC3CC1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0C3EA2-B2E5-4329-A952-33488DDF4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106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C3EA2-B2E5-4329-A952-33488DDF40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159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sz="2400" b="1" dirty="0" err="1" smtClean="0">
                <a:solidFill>
                  <a:srgbClr val="002060"/>
                </a:solidFill>
                <a:latin typeface="Adobe Garamond Pro" pitchFamily="18" charset="0"/>
              </a:rPr>
              <a:t>Peran</a:t>
            </a:r>
            <a:r>
              <a:rPr lang="en-US" sz="2400" b="1" dirty="0" smtClean="0">
                <a:solidFill>
                  <a:srgbClr val="002060"/>
                </a:solidFill>
                <a:latin typeface="Adobe Garamond Pro" pitchFamily="18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Adobe Garamond Pro" pitchFamily="18" charset="0"/>
              </a:rPr>
              <a:t>dan</a:t>
            </a:r>
            <a:r>
              <a:rPr lang="en-US" sz="2400" b="1" dirty="0">
                <a:solidFill>
                  <a:srgbClr val="002060"/>
                </a:solidFill>
                <a:latin typeface="Adobe Garamond Pro" pitchFamily="18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Adobe Garamond Pro" pitchFamily="18" charset="0"/>
              </a:rPr>
              <a:t>Tanggung</a:t>
            </a:r>
            <a:r>
              <a:rPr lang="en-US" sz="2400" b="1" dirty="0">
                <a:solidFill>
                  <a:srgbClr val="002060"/>
                </a:solidFill>
                <a:latin typeface="Adobe Garamond Pro" pitchFamily="18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Adobe Garamond Pro" pitchFamily="18" charset="0"/>
              </a:rPr>
              <a:t>Jawab</a:t>
            </a:r>
            <a:r>
              <a:rPr lang="en-US" sz="2400" b="1" dirty="0">
                <a:solidFill>
                  <a:srgbClr val="002060"/>
                </a:solidFill>
                <a:latin typeface="Adobe Garamond Pro" pitchFamily="18" charset="0"/>
              </a:rPr>
              <a:t> </a:t>
            </a:r>
            <a:r>
              <a:rPr lang="en-US" sz="2400" b="1" dirty="0" smtClean="0">
                <a:solidFill>
                  <a:srgbClr val="002060"/>
                </a:solidFill>
                <a:latin typeface="Adobe Garamond Pro" pitchFamily="18" charset="0"/>
              </a:rPr>
              <a:t/>
            </a:r>
            <a:br>
              <a:rPr lang="en-US" sz="2400" b="1" dirty="0" smtClean="0">
                <a:solidFill>
                  <a:srgbClr val="002060"/>
                </a:solidFill>
                <a:latin typeface="Adobe Garamond Pro" pitchFamily="18" charset="0"/>
              </a:rPr>
            </a:br>
            <a:r>
              <a:rPr lang="en-US" sz="2800" b="1" u="sng" dirty="0" smtClean="0">
                <a:solidFill>
                  <a:srgbClr val="002060"/>
                </a:solidFill>
                <a:latin typeface="Adobe Garamond Pro" pitchFamily="18" charset="0"/>
              </a:rPr>
              <a:t>Emergency </a:t>
            </a:r>
            <a:r>
              <a:rPr lang="en-US" sz="2800" b="1" u="sng" dirty="0">
                <a:solidFill>
                  <a:srgbClr val="002060"/>
                </a:solidFill>
                <a:latin typeface="Adobe Garamond Pro" pitchFamily="18" charset="0"/>
              </a:rPr>
              <a:t>Response Team </a:t>
            </a:r>
            <a:endParaRPr lang="en-US" sz="3200" u="sng" dirty="0">
              <a:solidFill>
                <a:srgbClr val="002060"/>
              </a:solidFill>
              <a:latin typeface="Adobe Garamond Pro" pitchFamily="18" charset="0"/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9443746"/>
              </p:ext>
            </p:extLst>
          </p:nvPr>
        </p:nvGraphicFramePr>
        <p:xfrm>
          <a:off x="457200" y="990600"/>
          <a:ext cx="8229600" cy="554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/>
                <a:gridCol w="5638800"/>
              </a:tblGrid>
              <a:tr h="2286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PERAN</a:t>
                      </a:r>
                      <a:r>
                        <a:rPr lang="en-US" sz="1400" b="0" i="0" u="none" strike="noStrike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WEWENANG DAN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TANGGUN JAWAB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General Manager 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fi-FI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Menentukan dan memutuskan Kebijakan Tanggap   Darurat Perusahaan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Mengundang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partisipasi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seluruh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karyawan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untuk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melangsungkan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latihan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tanggap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darurat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di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lingkungan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Perusahaan.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fi-FI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Menjadwalkan pertemuan rutin maupun non-rutin Unit Tanggap Darurat.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fi-FI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Menyusun rencana pemulihan keadaan darurat Perusahaan.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Site Incident Controller 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(KPOD) 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Membuat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laporan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kinerja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Unit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Tanggap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Darurat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Mengajukan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anggaran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dana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yang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berkaitan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dengan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sarana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dan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prasarana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tanggap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darurat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Perusahaan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Melakukan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pemantauan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kebutuhan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dan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perawatan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sarana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dan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prasarana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tanggap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darurat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Perusahaan.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Melaksanakan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kerja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sama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dengan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pihak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terkait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yang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berkaitan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dengan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tanggap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darurat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Perusahaan.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Membantu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tugas-tugas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Ketua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apabila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Ketua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berhalangan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1" i="0" u="sng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Chief Security </a:t>
                      </a:r>
                      <a:endParaRPr lang="en-US" sz="1400" b="0" i="0" u="sng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Memimpin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dan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meberikan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instruksi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kepada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Fire &amp; Security Team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Melakukan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koordinasi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dengan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General Manager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terkait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tindakan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lanjutan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yang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akan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dilakukan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Mengendalikan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dan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memantau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kegiatan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Fire and Security Team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Melaksanakan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tindakan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keamanan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internal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maupun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eksternal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selama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berlangsungnya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tanggap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darurat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Perusahaan 	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US" sz="14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1519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604048"/>
              </p:ext>
            </p:extLst>
          </p:nvPr>
        </p:nvGraphicFramePr>
        <p:xfrm>
          <a:off x="381000" y="381000"/>
          <a:ext cx="8229600" cy="627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0"/>
                <a:gridCol w="5562600"/>
              </a:tblGrid>
              <a:tr h="370840">
                <a:tc>
                  <a:txBody>
                    <a:bodyPr/>
                    <a:lstStyle/>
                    <a:p>
                      <a:endParaRPr lang="en-US" sz="18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Fire &amp; Security Team </a:t>
                      </a:r>
                      <a:endParaRPr lang="en-US" sz="18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Regu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Pemadam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Kebakaran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	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i="0" u="sng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Fire Brigade </a:t>
                      </a:r>
                      <a:endParaRPr lang="en-US" sz="1400" b="0" i="0" u="sng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Menindak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lanjuti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pemadaman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kebakaran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bila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sudah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tidak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bias di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atasi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oleh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Extinguisher Team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Melangsungkan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pemadaman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kebakaran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menggunakan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hydrant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dan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perlngkapan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fire brigade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lengkap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di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lingkungan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Perusahaan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secara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aman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selamat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dan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efektif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Melaporkan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segala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kekurangan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kerusakan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sarana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dan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prasarana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pemadam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di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lingkungan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Perusahaan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kepada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Koordinator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Wakil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maupun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Ketua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Unit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Tanggap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Darurat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endParaRPr lang="en-US" sz="14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1" i="0" u="sng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Reconnaissance Team </a:t>
                      </a:r>
                      <a:endParaRPr lang="en-US" sz="1400" b="0" i="0" u="sng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Melakukan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penyisiran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di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semua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area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dan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memastikan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lokasi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sudah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1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clear,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tidak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ada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korban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dan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semua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tenant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sedah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melakukan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evakuasi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ke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assembly point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Melaporkan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adanya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korban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tertinggal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terjebak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ataupun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terluka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kepada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Regu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P3K,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Koordinator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maupun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wakil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Unit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Tanggap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Darurat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Melakukan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koordinasi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dengan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First Aider, Assembly Area,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dan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Chief Security. </a:t>
                      </a:r>
                    </a:p>
                    <a:p>
                      <a:endParaRPr lang="en-US" sz="14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1" i="0" u="sng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Extinguisher Team </a:t>
                      </a:r>
                      <a:endParaRPr lang="en-US" sz="1400" b="0" i="0" u="sng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Tim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pertama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yang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turun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untuk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menindaklanjuti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pemadaman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di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titik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kejadian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dengan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menggunakan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Alat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Pemadam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Ringan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(APAR)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Melakukan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koordinasi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dengan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Control Room, Fire Brigade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dan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Chief Security </a:t>
                      </a:r>
                    </a:p>
                    <a:p>
                      <a:endParaRPr lang="en-US" sz="1400" b="1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400" b="1" i="0" u="sng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Perimeter </a:t>
                      </a:r>
                      <a:endParaRPr lang="en-US" sz="1400" b="0" i="0" u="sng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Menutup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semua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akses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masuk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dan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keluar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di area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Accessin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/out, Ramp Out, Basement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dan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867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Autofit/>
          </a:bodyPr>
          <a:lstStyle/>
          <a:p>
            <a:r>
              <a:rPr lang="en-US" sz="2400" b="1" u="sng" dirty="0" err="1" smtClean="0">
                <a:solidFill>
                  <a:srgbClr val="002060"/>
                </a:solidFill>
                <a:latin typeface="Adobe Garamond Pro" pitchFamily="18" charset="0"/>
              </a:rPr>
              <a:t>Peran</a:t>
            </a:r>
            <a:r>
              <a:rPr lang="en-US" sz="2400" b="1" u="sng" dirty="0" smtClean="0">
                <a:solidFill>
                  <a:srgbClr val="002060"/>
                </a:solidFill>
                <a:latin typeface="Adobe Garamond Pro" pitchFamily="18" charset="0"/>
              </a:rPr>
              <a:t> </a:t>
            </a:r>
            <a:r>
              <a:rPr lang="en-US" sz="2400" b="1" u="sng" dirty="0" err="1">
                <a:solidFill>
                  <a:srgbClr val="002060"/>
                </a:solidFill>
                <a:latin typeface="Adobe Garamond Pro" pitchFamily="18" charset="0"/>
              </a:rPr>
              <a:t>dan</a:t>
            </a:r>
            <a:r>
              <a:rPr lang="en-US" sz="2400" b="1" u="sng" dirty="0">
                <a:solidFill>
                  <a:srgbClr val="002060"/>
                </a:solidFill>
                <a:latin typeface="Adobe Garamond Pro" pitchFamily="18" charset="0"/>
              </a:rPr>
              <a:t> </a:t>
            </a:r>
            <a:r>
              <a:rPr lang="en-US" sz="2400" b="1" u="sng" dirty="0" err="1">
                <a:solidFill>
                  <a:srgbClr val="002060"/>
                </a:solidFill>
                <a:latin typeface="Adobe Garamond Pro" pitchFamily="18" charset="0"/>
              </a:rPr>
              <a:t>Tanggung</a:t>
            </a:r>
            <a:r>
              <a:rPr lang="en-US" sz="2400" b="1" u="sng" dirty="0">
                <a:solidFill>
                  <a:srgbClr val="002060"/>
                </a:solidFill>
                <a:latin typeface="Adobe Garamond Pro" pitchFamily="18" charset="0"/>
              </a:rPr>
              <a:t> </a:t>
            </a:r>
            <a:r>
              <a:rPr lang="en-US" sz="2400" b="1" u="sng" dirty="0" err="1" smtClean="0">
                <a:solidFill>
                  <a:srgbClr val="002060"/>
                </a:solidFill>
                <a:latin typeface="Adobe Garamond Pro" pitchFamily="18" charset="0"/>
              </a:rPr>
              <a:t>Jawab</a:t>
            </a:r>
            <a:r>
              <a:rPr lang="en-US" sz="2400" b="1" u="sng" dirty="0" smtClean="0">
                <a:solidFill>
                  <a:srgbClr val="002060"/>
                </a:solidFill>
                <a:latin typeface="Adobe Garamond Pro" pitchFamily="18" charset="0"/>
              </a:rPr>
              <a:t> Emergency </a:t>
            </a:r>
            <a:r>
              <a:rPr lang="en-US" sz="2400" b="1" u="sng" dirty="0">
                <a:solidFill>
                  <a:srgbClr val="002060"/>
                </a:solidFill>
                <a:latin typeface="Adobe Garamond Pro" pitchFamily="18" charset="0"/>
              </a:rPr>
              <a:t>Response Team </a:t>
            </a:r>
            <a:endParaRPr lang="en-US" sz="2400" u="sng" dirty="0">
              <a:solidFill>
                <a:srgbClr val="002060"/>
              </a:solidFill>
              <a:latin typeface="Adobe Garamond Pro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8088555"/>
              </p:ext>
            </p:extLst>
          </p:nvPr>
        </p:nvGraphicFramePr>
        <p:xfrm>
          <a:off x="457200" y="762000"/>
          <a:ext cx="8229600" cy="560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6400800"/>
              </a:tblGrid>
              <a:tr h="2286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PERAN</a:t>
                      </a:r>
                      <a:endParaRPr lang="en-US" sz="1400" b="0" i="0" u="none" strike="noStrike" kern="1200" baseline="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WEWENANG DAN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TANGGUN JAWAB</a:t>
                      </a:r>
                      <a:endParaRPr 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Final Exit </a:t>
                      </a:r>
                    </a:p>
                    <a:p>
                      <a:r>
                        <a:rPr lang="en-US" sz="14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lang="en-US" sz="14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Melakukan</a:t>
                      </a:r>
                      <a:r>
                        <a:rPr lang="en-US" sz="14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koordinasi</a:t>
                      </a:r>
                      <a:r>
                        <a:rPr lang="en-US" sz="14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dengan</a:t>
                      </a:r>
                      <a:r>
                        <a:rPr lang="en-US" sz="14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Chief Security </a:t>
                      </a:r>
                      <a:endParaRPr lang="en-US" sz="14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1320">
                <a:tc>
                  <a:txBody>
                    <a:bodyPr/>
                    <a:lstStyle/>
                    <a:p>
                      <a:endParaRPr lang="en-US" sz="1800" b="1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800" b="1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800" b="1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800" b="1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Evacuation Team </a:t>
                      </a:r>
                      <a:endParaRPr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Regu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Evakuasi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	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i="0" u="sng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General Affair </a:t>
                      </a:r>
                      <a:endParaRPr lang="en-US" sz="1400" b="0" i="0" u="sng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Memimpin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prosedur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evakuasi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secara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aman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selamat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dan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cepat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Melaporkan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segala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kekurangan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kerusakan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sarana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dan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prasarana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evakuasi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di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lingkungan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Perusahaan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kepada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Koordinator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Wakil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maupun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Ketua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Unit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Tanggap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Darurat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Melaporkan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adanya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korban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tertinggal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terjebak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ataupun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terluka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kepada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Regu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P3K,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Koordinator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maupun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wakil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Unit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Tanggap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Darurat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nb-NO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Menghitung korban yang selamat dan memperkirakan (memprediksi) korban yang masih terjebak.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Melakukan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koordinasi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dengan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floor warden, assembly area, First Aider,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dan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GM </a:t>
                      </a:r>
                    </a:p>
                    <a:p>
                      <a:r>
                        <a:rPr lang="en-US" sz="1400" b="1" i="0" u="sng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Floor Warden</a:t>
                      </a:r>
                      <a:r>
                        <a:rPr lang="en-US" sz="14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4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Melakukan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koordinasi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untuk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setiap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latihan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keadan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darurat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Memperingatkan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setiap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orang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jika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terjadi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keadaan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darurat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Memastikan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semua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orang di area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lantainya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melakukan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evakuasi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melalui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tangga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darurat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terdekat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Memastikan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area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tanggung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jawabnya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telah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clear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dan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semua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evakuator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menuju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assembly area yang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telah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ditentukan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r>
                        <a:rPr lang="en-US" sz="1400" b="1" i="0" u="sng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Assembly Area</a:t>
                      </a:r>
                      <a:r>
                        <a:rPr lang="en-US" sz="14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4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Membantu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mengarahkan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para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evakuator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untuk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berkumpul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diarea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berkumpul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yang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telah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ditentukan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nn-NO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Melakukan koordinasi dengan Floor Warden terkait pengaturan evakuator di area berkumpul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734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051431"/>
              </p:ext>
            </p:extLst>
          </p:nvPr>
        </p:nvGraphicFramePr>
        <p:xfrm>
          <a:off x="228600" y="228600"/>
          <a:ext cx="8686800" cy="541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9400"/>
                <a:gridCol w="5867400"/>
              </a:tblGrid>
              <a:tr h="330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i="0" u="sng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 Aider </a:t>
                      </a:r>
                      <a:endParaRPr lang="en-US" sz="1400" b="0" i="0" u="sng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Melaksanakan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tindakan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P3K.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Melaporkan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segala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kekurangan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kerusakan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sarana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dan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prasarana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P3K di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lingkungan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Perusahaan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kepada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Koordinator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Wakil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maupun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Ketua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Unit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Tanggap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Darurat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Melaporkan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kepada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Koordinator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ataupun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wakil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Unit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Tanggap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Darurat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bilamana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terdapat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korban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yang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memerlukan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tindakan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medis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lanjut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pihak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ke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tiga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di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luar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Perusahaan.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US" sz="14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98520">
                <a:tc>
                  <a:txBody>
                    <a:bodyPr/>
                    <a:lstStyle/>
                    <a:p>
                      <a:endParaRPr lang="en-US" sz="1800" b="1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800" b="1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800" b="1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Support Team </a:t>
                      </a:r>
                      <a:endParaRPr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Tim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Pendukung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	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i="0" u="sng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Chief Engineer </a:t>
                      </a:r>
                      <a:endParaRPr lang="en-US" sz="1400" b="0" i="0" u="sng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Memastikan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timnya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berjaga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dan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mengontrol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area yang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telah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ditentukan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yaitu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Control Room,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Ruang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Pompa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Generator/Panel Room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dan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Fire Lift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Melakukan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koordinasi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dengan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GM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dan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Chief Security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terkait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tindakan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yang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akan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dilakukan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endParaRPr lang="en-US" sz="14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400" b="1" i="0" u="sng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Control Room </a:t>
                      </a:r>
                      <a:endParaRPr lang="en-US" sz="1400" b="0" i="0" u="sng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400" b="1" i="0" u="sng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en-US" sz="1400" b="1" i="0" u="sng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Menginformasikan</a:t>
                      </a:r>
                      <a:r>
                        <a:rPr lang="en-US" sz="1400" b="1" i="0" u="sng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1" i="0" u="sng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ke</a:t>
                      </a:r>
                      <a:r>
                        <a:rPr lang="en-US" sz="1400" b="1" i="0" u="sng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1" i="0" u="sng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Fire&amp;Security</a:t>
                      </a:r>
                      <a:r>
                        <a:rPr lang="en-US" sz="1400" b="1" i="0" u="sng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team </a:t>
                      </a:r>
                      <a:r>
                        <a:rPr lang="en-US" sz="1400" b="1" i="0" u="sng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saat</a:t>
                      </a:r>
                      <a:r>
                        <a:rPr lang="en-US" sz="1400" b="1" i="0" u="sng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1" i="0" u="sng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ada</a:t>
                      </a:r>
                      <a:r>
                        <a:rPr lang="en-US" sz="1400" b="1" i="0" u="sng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1" i="0" u="sng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titik</a:t>
                      </a:r>
                      <a:r>
                        <a:rPr lang="en-US" sz="1400" b="1" i="0" u="sng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yang </a:t>
                      </a:r>
                      <a:r>
                        <a:rPr lang="en-US" sz="1400" b="1" i="0" u="sng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terindikasi</a:t>
                      </a:r>
                      <a:r>
                        <a:rPr lang="en-US" sz="1400" b="1" i="0" u="sng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1" i="0" u="sng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kebakaran</a:t>
                      </a:r>
                      <a:r>
                        <a:rPr lang="en-US" sz="1400" b="1" i="0" u="sng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400" b="0" i="0" u="sng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400" b="0" i="0" u="sng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400" b="1" i="0" u="sng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Pump Room </a:t>
                      </a:r>
                      <a:endParaRPr lang="en-US" sz="1400" b="0" i="0" u="sng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955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58762"/>
          </a:xfrm>
        </p:spPr>
        <p:txBody>
          <a:bodyPr>
            <a:noAutofit/>
          </a:bodyPr>
          <a:lstStyle/>
          <a:p>
            <a:r>
              <a:rPr lang="en-US" sz="2000" b="1" u="sng" dirty="0" err="1">
                <a:solidFill>
                  <a:srgbClr val="002060"/>
                </a:solidFill>
                <a:latin typeface="Adobe Garamond Pro" pitchFamily="18" charset="0"/>
              </a:rPr>
              <a:t>Peran</a:t>
            </a:r>
            <a:r>
              <a:rPr lang="en-US" sz="2000" b="1" u="sng" dirty="0">
                <a:solidFill>
                  <a:srgbClr val="002060"/>
                </a:solidFill>
                <a:latin typeface="Adobe Garamond Pro" pitchFamily="18" charset="0"/>
              </a:rPr>
              <a:t> </a:t>
            </a:r>
            <a:r>
              <a:rPr lang="en-US" sz="2000" b="1" u="sng" dirty="0" err="1">
                <a:solidFill>
                  <a:srgbClr val="002060"/>
                </a:solidFill>
                <a:latin typeface="Adobe Garamond Pro" pitchFamily="18" charset="0"/>
              </a:rPr>
              <a:t>dan</a:t>
            </a:r>
            <a:r>
              <a:rPr lang="en-US" sz="2000" b="1" u="sng" dirty="0">
                <a:solidFill>
                  <a:srgbClr val="002060"/>
                </a:solidFill>
                <a:latin typeface="Adobe Garamond Pro" pitchFamily="18" charset="0"/>
              </a:rPr>
              <a:t> </a:t>
            </a:r>
            <a:r>
              <a:rPr lang="en-US" sz="2000" b="1" u="sng" dirty="0" err="1">
                <a:solidFill>
                  <a:srgbClr val="002060"/>
                </a:solidFill>
                <a:latin typeface="Adobe Garamond Pro" pitchFamily="18" charset="0"/>
              </a:rPr>
              <a:t>Tanggung</a:t>
            </a:r>
            <a:r>
              <a:rPr lang="en-US" sz="2000" b="1" u="sng" dirty="0">
                <a:solidFill>
                  <a:srgbClr val="002060"/>
                </a:solidFill>
                <a:latin typeface="Adobe Garamond Pro" pitchFamily="18" charset="0"/>
              </a:rPr>
              <a:t> </a:t>
            </a:r>
            <a:r>
              <a:rPr lang="en-US" sz="2000" b="1" u="sng" dirty="0" err="1">
                <a:solidFill>
                  <a:srgbClr val="002060"/>
                </a:solidFill>
                <a:latin typeface="Adobe Garamond Pro" pitchFamily="18" charset="0"/>
              </a:rPr>
              <a:t>Jawab</a:t>
            </a:r>
            <a:r>
              <a:rPr lang="en-US" sz="2000" b="1" u="sng" dirty="0">
                <a:solidFill>
                  <a:srgbClr val="002060"/>
                </a:solidFill>
                <a:latin typeface="Adobe Garamond Pro" pitchFamily="18" charset="0"/>
              </a:rPr>
              <a:t> Emergency Response Team </a:t>
            </a:r>
            <a:endParaRPr lang="en-US" sz="2000" u="sng" dirty="0">
              <a:solidFill>
                <a:srgbClr val="002060"/>
              </a:solidFill>
              <a:latin typeface="Adobe Garamond Pro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68444"/>
              </p:ext>
            </p:extLst>
          </p:nvPr>
        </p:nvGraphicFramePr>
        <p:xfrm>
          <a:off x="152400" y="685800"/>
          <a:ext cx="8839200" cy="423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/>
                <a:gridCol w="6248400"/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PERAN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WEWENANG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DAN TANGGUNG JAWAB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i="0" u="sng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Generator/Panel Room </a:t>
                      </a:r>
                      <a:r>
                        <a:rPr lang="en-US" sz="1400" b="0" i="0" u="sng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1" i="0" u="sng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Fire Lift </a:t>
                      </a:r>
                      <a:endParaRPr lang="en-US" sz="1400" b="0" i="0" u="sng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Membantu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para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personil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Fire Brigade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dan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evacuation team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menggunakan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Fire Lift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saat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terjadi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keadaan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darurat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Logistik</a:t>
                      </a:r>
                      <a:r>
                        <a:rPr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Mengakomodasi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kebutuhan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umum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tanggap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darurat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makanan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minuman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dsb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).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Communication Internal </a:t>
                      </a:r>
                      <a:endParaRPr lang="en-US" sz="14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Komunikasi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Internal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Memantau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perkembangan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penanganan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kondisi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darurat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dan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menjembatani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komunikasi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antar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regu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Unit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Tanggap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Darurat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Memastikan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alur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komunikasi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antar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regu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Unit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Tanggap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Darurat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dapat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dilangsungkan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secara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baik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dan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lancar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	</a:t>
                      </a:r>
                      <a:endParaRPr lang="en-US" sz="14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Communication External </a:t>
                      </a:r>
                      <a:endParaRPr lang="en-US" sz="14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Komunikasi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Eksternal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Memantau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seluruh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informasi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internal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dan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mengakomodasi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informasi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pemberitaan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untuk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pihak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luar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Menghubungi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pihak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eksternal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terkait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untuk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kepentingan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tanggap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darurat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Kepolisian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Warga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).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Docummentation</a:t>
                      </a:r>
                      <a:r>
                        <a:rPr lang="en-US" sz="14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&amp; Data Collection </a:t>
                      </a:r>
                      <a:endParaRPr lang="en-US" sz="14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Membuat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dokumentasi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dan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mencatat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kronologi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kejadian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darurat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dan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penanggulangannya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dari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awal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hingga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akhir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sv-SE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Mendata dan melakukan inventarisasi jumlah korban dan peralatan atau bangunan yang rusak setelah terjadi keadaan darurat.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3556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xmlns:dsp="http://schemas.microsoft.com/office/drawing/2008/diagram" xmlns:dgm="http://schemas.openxmlformats.org/drawingml/2006/diagram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737</Words>
  <Application>Microsoft Office PowerPoint</Application>
  <PresentationFormat>On-screen Show (4:3)</PresentationFormat>
  <Paragraphs>102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Peran dan Tanggung Jawab  Emergency Response Team </vt:lpstr>
      <vt:lpstr>PowerPoint Presentation</vt:lpstr>
      <vt:lpstr>Peran dan Tanggung Jawab Emergency Response Team </vt:lpstr>
      <vt:lpstr>PowerPoint Presentation</vt:lpstr>
      <vt:lpstr>Peran dan Tanggung Jawab Emergency Response Team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Peran dan Tanggung Jawab  Emergency Response Team </dc:title>
  <dc:creator>USER</dc:creator>
  <cp:lastModifiedBy>USER</cp:lastModifiedBy>
  <cp:revision>9</cp:revision>
  <dcterms:created xsi:type="dcterms:W3CDTF">2006-08-16T00:00:00Z</dcterms:created>
  <dcterms:modified xsi:type="dcterms:W3CDTF">2018-03-14T03:43:42Z</dcterms:modified>
</cp:coreProperties>
</file>