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4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ahrul Apriansyah" userId="7d7a1d1a-d33a-4ba5-898f-bb725e86ef7f" providerId="ADAL" clId="{F80DC19F-1977-428D-A382-4193DC780730}"/>
    <pc:docChg chg="modSld">
      <pc:chgData name="Syahrul Apriansyah" userId="7d7a1d1a-d33a-4ba5-898f-bb725e86ef7f" providerId="ADAL" clId="{F80DC19F-1977-428D-A382-4193DC780730}" dt="2022-02-13T03:39:41.527" v="7" actId="1076"/>
      <pc:docMkLst>
        <pc:docMk/>
      </pc:docMkLst>
      <pc:sldChg chg="modSp mod">
        <pc:chgData name="Syahrul Apriansyah" userId="7d7a1d1a-d33a-4ba5-898f-bb725e86ef7f" providerId="ADAL" clId="{F80DC19F-1977-428D-A382-4193DC780730}" dt="2022-02-13T03:11:21.683" v="1" actId="14100"/>
        <pc:sldMkLst>
          <pc:docMk/>
          <pc:sldMk cId="4111283286" sldId="258"/>
        </pc:sldMkLst>
        <pc:spChg chg="mod">
          <ac:chgData name="Syahrul Apriansyah" userId="7d7a1d1a-d33a-4ba5-898f-bb725e86ef7f" providerId="ADAL" clId="{F80DC19F-1977-428D-A382-4193DC780730}" dt="2022-02-13T03:11:19.203" v="0" actId="1076"/>
          <ac:spMkLst>
            <pc:docMk/>
            <pc:sldMk cId="4111283286" sldId="258"/>
            <ac:spMk id="2" creationId="{B926E387-E8E5-437B-9A62-ECE35315DC70}"/>
          </ac:spMkLst>
        </pc:spChg>
        <pc:graphicFrameChg chg="mod modGraphic">
          <ac:chgData name="Syahrul Apriansyah" userId="7d7a1d1a-d33a-4ba5-898f-bb725e86ef7f" providerId="ADAL" clId="{F80DC19F-1977-428D-A382-4193DC780730}" dt="2022-02-13T03:11:21.683" v="1" actId="14100"/>
          <ac:graphicFrameMkLst>
            <pc:docMk/>
            <pc:sldMk cId="4111283286" sldId="258"/>
            <ac:graphicFrameMk id="4" creationId="{7CDCA279-687F-440D-9003-E47ADF6C87B4}"/>
          </ac:graphicFrameMkLst>
        </pc:graphicFrameChg>
      </pc:sldChg>
      <pc:sldChg chg="modSp mod">
        <pc:chgData name="Syahrul Apriansyah" userId="7d7a1d1a-d33a-4ba5-898f-bb725e86ef7f" providerId="ADAL" clId="{F80DC19F-1977-428D-A382-4193DC780730}" dt="2022-02-13T03:13:54.894" v="3" actId="14100"/>
        <pc:sldMkLst>
          <pc:docMk/>
          <pc:sldMk cId="730047639" sldId="260"/>
        </pc:sldMkLst>
        <pc:picChg chg="mod">
          <ac:chgData name="Syahrul Apriansyah" userId="7d7a1d1a-d33a-4ba5-898f-bb725e86ef7f" providerId="ADAL" clId="{F80DC19F-1977-428D-A382-4193DC780730}" dt="2022-02-13T03:13:54.894" v="3" actId="14100"/>
          <ac:picMkLst>
            <pc:docMk/>
            <pc:sldMk cId="730047639" sldId="260"/>
            <ac:picMk id="7" creationId="{7E1EE384-C1B2-4251-9C9B-84A4331362C7}"/>
          </ac:picMkLst>
        </pc:picChg>
      </pc:sldChg>
      <pc:sldChg chg="modSp mod">
        <pc:chgData name="Syahrul Apriansyah" userId="7d7a1d1a-d33a-4ba5-898f-bb725e86ef7f" providerId="ADAL" clId="{F80DC19F-1977-428D-A382-4193DC780730}" dt="2022-02-13T03:39:41.527" v="7" actId="1076"/>
        <pc:sldMkLst>
          <pc:docMk/>
          <pc:sldMk cId="1952876743" sldId="280"/>
        </pc:sldMkLst>
        <pc:picChg chg="mod">
          <ac:chgData name="Syahrul Apriansyah" userId="7d7a1d1a-d33a-4ba5-898f-bb725e86ef7f" providerId="ADAL" clId="{F80DC19F-1977-428D-A382-4193DC780730}" dt="2022-02-13T03:39:41.527" v="7" actId="1076"/>
          <ac:picMkLst>
            <pc:docMk/>
            <pc:sldMk cId="1952876743" sldId="280"/>
            <ac:picMk id="5" creationId="{9233A534-8407-46B8-B20A-206238B5444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February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February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975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February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February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7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February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2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February 13,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9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February 13,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80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February 13,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230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February 13,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1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February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9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February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2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February 13,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52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titanic/overvie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Foggy mountain ranges">
            <a:extLst>
              <a:ext uri="{FF2B5EF4-FFF2-40B4-BE49-F238E27FC236}">
                <a16:creationId xmlns:a16="http://schemas.microsoft.com/office/drawing/2014/main" id="{F4E83172-3295-4BC6-BCD2-F0958865B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5" r="12302" b="2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C29CB2-BA7F-4F48-AE9C-D966FBB5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zeitung"/>
              </a:rPr>
              <a:t>Titanic - Machine Learning from Disaster</a:t>
            </a:r>
            <a:b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zeitung"/>
              </a:rPr>
            </a:br>
            <a:endParaRPr lang="id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627CD-63F9-4443-8B08-FDC026AE1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/>
          </a:bodyPr>
          <a:lstStyle/>
          <a:p>
            <a:pPr algn="l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18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C9BE-EB8B-4E38-A846-6A7D0775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208548"/>
            <a:ext cx="9810604" cy="1216024"/>
          </a:xfrm>
        </p:spPr>
        <p:txBody>
          <a:bodyPr/>
          <a:lstStyle/>
          <a:p>
            <a:r>
              <a:rPr lang="en-US" dirty="0" err="1"/>
              <a:t>Penanganan</a:t>
            </a:r>
            <a:r>
              <a:rPr lang="en-US" dirty="0"/>
              <a:t> Missing values </a:t>
            </a:r>
            <a:r>
              <a:rPr lang="en-US" dirty="0" err="1"/>
              <a:t>untuk</a:t>
            </a:r>
            <a:r>
              <a:rPr lang="en-US" dirty="0"/>
              <a:t> Test dataset</a:t>
            </a:r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D9EC9-3F75-48AF-B83D-86FDFE61C44D}"/>
              </a:ext>
            </a:extLst>
          </p:cNvPr>
          <p:cNvSpPr txBox="1"/>
          <p:nvPr/>
        </p:nvSpPr>
        <p:spPr>
          <a:xfrm>
            <a:off x="6421095" y="3709308"/>
            <a:ext cx="495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Sama seperti pada 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missing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kolom "Age" pada 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pun diisi dengan 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nilai median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574A9-E167-4FC9-B7B6-421569C5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15" y="1685437"/>
            <a:ext cx="5791685" cy="2151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08E299-EA09-4BA7-9C12-F9E01103C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15" y="3836634"/>
            <a:ext cx="5139778" cy="2687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BB5694-2417-47B5-8EE4-ECFBB1EAF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4861542"/>
            <a:ext cx="4983912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5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476B73-F644-406A-A403-F2A1D26FB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39" y="510421"/>
            <a:ext cx="6280403" cy="3118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5DA57-60DD-4B1B-9ECF-D56A34926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39" y="3629025"/>
            <a:ext cx="5698321" cy="3068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AA1FB-B355-460A-A05D-E16C983B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687" y="5467388"/>
            <a:ext cx="4785775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24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1E1A6E-3F35-4750-805D-338F14F3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7" y="655252"/>
            <a:ext cx="8364613" cy="191649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8F0A76-5416-4685-BCE1-07E8E0CFFCAE}"/>
              </a:ext>
            </a:extLst>
          </p:cNvPr>
          <p:cNvSpPr txBox="1">
            <a:spLocks/>
          </p:cNvSpPr>
          <p:nvPr/>
        </p:nvSpPr>
        <p:spPr>
          <a:xfrm>
            <a:off x="727788" y="2667000"/>
            <a:ext cx="10786772" cy="10673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sama seperti 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nilai 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missing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"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Cabin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 pada 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terlalu banyak sehingga dihilangkan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86BC6-1ED8-4114-AF5B-5C4816D98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18" y="3829634"/>
            <a:ext cx="6227427" cy="8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3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EDE9-3E54-4292-B694-8458F836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Penanganan </a:t>
            </a:r>
            <a:r>
              <a:rPr lang="id-ID" dirty="0" err="1"/>
              <a:t>Missing</a:t>
            </a:r>
            <a:r>
              <a:rPr lang="id-ID" dirty="0"/>
              <a:t> </a:t>
            </a:r>
            <a:r>
              <a:rPr lang="id-ID" dirty="0" err="1"/>
              <a:t>Values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CC4F3-069C-4546-A928-8330A47F2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07" y="2124463"/>
            <a:ext cx="5381244" cy="37905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039CFA-9643-4817-8B6F-D89101A3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21" y="2124463"/>
            <a:ext cx="5763568" cy="37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4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68CF-0544-4A61-9DD1-B45E6818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 </a:t>
            </a:r>
            <a:r>
              <a:rPr lang="id-ID" dirty="0" err="1"/>
              <a:t>Visualization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6D0FE4-A7DA-4702-AB1D-3008AC483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196" y="1578851"/>
            <a:ext cx="3724325" cy="18501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80D8B-AAAC-49E5-A177-3F6FC6D68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617" y="1498993"/>
            <a:ext cx="6417187" cy="333380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BE2048-DE03-4A86-9E85-98901E5A2B81}"/>
              </a:ext>
            </a:extLst>
          </p:cNvPr>
          <p:cNvSpPr txBox="1">
            <a:spLocks/>
          </p:cNvSpPr>
          <p:nvPr/>
        </p:nvSpPr>
        <p:spPr>
          <a:xfrm>
            <a:off x="1050879" y="4832800"/>
            <a:ext cx="9810604" cy="142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Dari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yang </a:t>
            </a:r>
            <a:r>
              <a:rPr lang="en-US" dirty="0" err="1"/>
              <a:t>selamat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158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BE2048-DE03-4A86-9E85-98901E5A2B81}"/>
              </a:ext>
            </a:extLst>
          </p:cNvPr>
          <p:cNvSpPr txBox="1">
            <a:spLocks/>
          </p:cNvSpPr>
          <p:nvPr/>
        </p:nvSpPr>
        <p:spPr>
          <a:xfrm>
            <a:off x="1050879" y="4832800"/>
            <a:ext cx="9810604" cy="142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3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id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33D125-C76E-41EB-A759-9B5704DA4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73"/>
          <a:stretch/>
        </p:blipFill>
        <p:spPr>
          <a:xfrm>
            <a:off x="433884" y="729799"/>
            <a:ext cx="5290641" cy="25908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7B1776-A89D-4B84-8E0B-0C64B99AD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187" y="1232273"/>
            <a:ext cx="6371100" cy="33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0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BE2048-DE03-4A86-9E85-98901E5A2B81}"/>
              </a:ext>
            </a:extLst>
          </p:cNvPr>
          <p:cNvSpPr txBox="1">
            <a:spLocks/>
          </p:cNvSpPr>
          <p:nvPr/>
        </p:nvSpPr>
        <p:spPr>
          <a:xfrm>
            <a:off x="1050879" y="4832800"/>
            <a:ext cx="9810604" cy="142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teradapat</a:t>
            </a:r>
            <a:r>
              <a:rPr lang="en-US" dirty="0"/>
              <a:t> pada </a:t>
            </a:r>
            <a:r>
              <a:rPr lang="en-US" dirty="0" err="1"/>
              <a:t>kelas</a:t>
            </a:r>
            <a:r>
              <a:rPr lang="en-US" dirty="0"/>
              <a:t> 3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212B5-24D1-447A-A5A4-540D7AAA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48" y="530368"/>
            <a:ext cx="5692633" cy="2667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923D6-2CE1-41BE-8940-DD9399366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1069740"/>
            <a:ext cx="7229475" cy="378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06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BE2048-DE03-4A86-9E85-98901E5A2B81}"/>
              </a:ext>
            </a:extLst>
          </p:cNvPr>
          <p:cNvSpPr txBox="1">
            <a:spLocks/>
          </p:cNvSpPr>
          <p:nvPr/>
        </p:nvSpPr>
        <p:spPr>
          <a:xfrm>
            <a:off x="1050879" y="4832800"/>
            <a:ext cx="9810604" cy="142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pria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wanita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08EBB-CDC3-4303-BB09-A5E364C9E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03" y="495216"/>
            <a:ext cx="4842000" cy="2514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85136-E88E-4908-B13B-733FD784E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96" y="1070212"/>
            <a:ext cx="7181001" cy="37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7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BE2048-DE03-4A86-9E85-98901E5A2B81}"/>
              </a:ext>
            </a:extLst>
          </p:cNvPr>
          <p:cNvSpPr txBox="1">
            <a:spLocks/>
          </p:cNvSpPr>
          <p:nvPr/>
        </p:nvSpPr>
        <p:spPr>
          <a:xfrm>
            <a:off x="831804" y="5566225"/>
            <a:ext cx="9810604" cy="142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pria</a:t>
            </a:r>
            <a:r>
              <a:rPr lang="en-US" dirty="0"/>
              <a:t> yang </a:t>
            </a:r>
            <a:r>
              <a:rPr lang="en-US" dirty="0" err="1"/>
              <a:t>tewas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wanita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44F8D-DEDE-4123-989C-53072B673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5" y="336097"/>
            <a:ext cx="5369843" cy="1261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1BF93-DE7F-4B18-B041-1CE3FE9D3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161" y="1362968"/>
            <a:ext cx="7727084" cy="41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2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BE2048-DE03-4A86-9E85-98901E5A2B81}"/>
              </a:ext>
            </a:extLst>
          </p:cNvPr>
          <p:cNvSpPr txBox="1">
            <a:spLocks/>
          </p:cNvSpPr>
          <p:nvPr/>
        </p:nvSpPr>
        <p:spPr>
          <a:xfrm>
            <a:off x="812754" y="5817754"/>
            <a:ext cx="9810604" cy="142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kapal</a:t>
            </a:r>
            <a:r>
              <a:rPr lang="en-US" dirty="0"/>
              <a:t> titanic </a:t>
            </a:r>
            <a:r>
              <a:rPr lang="en-US" dirty="0" err="1"/>
              <a:t>didominasi</a:t>
            </a:r>
            <a:r>
              <a:rPr lang="en-US" dirty="0"/>
              <a:t> oleh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10 </a:t>
            </a:r>
            <a:r>
              <a:rPr lang="en-US" dirty="0" err="1"/>
              <a:t>sampai</a:t>
            </a:r>
            <a:r>
              <a:rPr lang="en-US" dirty="0"/>
              <a:t> 40 </a:t>
            </a:r>
            <a:r>
              <a:rPr lang="en-US" dirty="0" err="1"/>
              <a:t>tahun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E1415-9BE4-4B11-B0C0-5ECF7393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5" y="329457"/>
            <a:ext cx="5756470" cy="2215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85F2A-972A-4FFD-92A5-C58FAC3A0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469" y="1335214"/>
            <a:ext cx="7978831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9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F7B5-C406-4DE6-8681-8A278497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55354"/>
            <a:ext cx="9810604" cy="1216024"/>
          </a:xfrm>
        </p:spPr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understanding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048C-51CD-4E38-B8AC-3D2D299F7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271378"/>
            <a:ext cx="9810604" cy="5036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Dataset yang </a:t>
            </a:r>
            <a:r>
              <a:rPr lang="en-US" dirty="0" err="1"/>
              <a:t>digunakan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keggle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https://www.kaggle.com/c/titanic/overview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kapal</a:t>
            </a:r>
            <a:r>
              <a:rPr lang="en-US" dirty="0"/>
              <a:t> titanic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Pada challenge kali </a:t>
            </a:r>
            <a:r>
              <a:rPr lang="en-US" dirty="0" err="1"/>
              <a:t>ini</a:t>
            </a:r>
            <a:r>
              <a:rPr lang="en-US" dirty="0"/>
              <a:t> di Kaggle,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status survived </a:t>
            </a:r>
            <a:r>
              <a:rPr lang="en-US" dirty="0" err="1"/>
              <a:t>dari</a:t>
            </a:r>
            <a:r>
              <a:rPr lang="en-US" dirty="0"/>
              <a:t> file test.csv yang </a:t>
            </a:r>
            <a:r>
              <a:rPr lang="en-US" dirty="0" err="1"/>
              <a:t>disediakan</a:t>
            </a:r>
            <a:r>
              <a:rPr lang="en-US" dirty="0"/>
              <a:t>. 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ED5FE-A2DF-4711-9FF8-965DE3BAD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919013"/>
            <a:ext cx="11830050" cy="18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3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BE2048-DE03-4A86-9E85-98901E5A2B81}"/>
              </a:ext>
            </a:extLst>
          </p:cNvPr>
          <p:cNvSpPr txBox="1">
            <a:spLocks/>
          </p:cNvSpPr>
          <p:nvPr/>
        </p:nvSpPr>
        <p:spPr>
          <a:xfrm>
            <a:off x="812754" y="5817754"/>
            <a:ext cx="9810604" cy="142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yang </a:t>
            </a:r>
            <a:r>
              <a:rPr lang="en-US" dirty="0" err="1"/>
              <a:t>dibayarkan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sampai</a:t>
            </a:r>
            <a:r>
              <a:rPr lang="en-US" dirty="0"/>
              <a:t> 512 </a:t>
            </a:r>
            <a:endParaRPr lang="id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3EEDB8-F0EA-48D3-9EC2-8ADC85945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2" y="386610"/>
            <a:ext cx="5654530" cy="2408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C4CEA8-B5A7-4132-A477-307150F8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142" y="1001819"/>
            <a:ext cx="7917866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6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BE2048-DE03-4A86-9E85-98901E5A2B81}"/>
              </a:ext>
            </a:extLst>
          </p:cNvPr>
          <p:cNvSpPr txBox="1">
            <a:spLocks/>
          </p:cNvSpPr>
          <p:nvPr/>
        </p:nvSpPr>
        <p:spPr>
          <a:xfrm>
            <a:off x="812754" y="5817754"/>
            <a:ext cx="9810604" cy="142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yang </a:t>
            </a:r>
            <a:r>
              <a:rPr lang="en-US" dirty="0" err="1"/>
              <a:t>dibayarkan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sampai</a:t>
            </a:r>
            <a:r>
              <a:rPr lang="en-US" dirty="0"/>
              <a:t> 512 </a:t>
            </a:r>
            <a:endParaRPr lang="id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3EEDB8-F0EA-48D3-9EC2-8ADC85945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2" y="386610"/>
            <a:ext cx="5654530" cy="2408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C4CEA8-B5A7-4132-A477-307150F8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142" y="1001819"/>
            <a:ext cx="7917866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5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EC1F6-3030-4929-BF2A-27CCB20F2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42" y="284082"/>
            <a:ext cx="4099915" cy="186706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A7BC82-D985-4D28-B9CB-4B778F41B9C6}"/>
              </a:ext>
            </a:extLst>
          </p:cNvPr>
          <p:cNvSpPr txBox="1">
            <a:spLocks/>
          </p:cNvSpPr>
          <p:nvPr/>
        </p:nvSpPr>
        <p:spPr>
          <a:xfrm>
            <a:off x="793704" y="5863129"/>
            <a:ext cx="9810604" cy="142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keberangkatan</a:t>
            </a:r>
            <a:r>
              <a:rPr lang="en-US" dirty="0"/>
              <a:t>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id-ID" dirty="0" err="1"/>
              <a:t>Southampton</a:t>
            </a:r>
            <a:r>
              <a:rPr lang="en-US" dirty="0"/>
              <a:t>   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58B2D-838A-45D1-AF25-01BC5172A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353" y="1419224"/>
            <a:ext cx="8095706" cy="430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8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A7BC82-D985-4D28-B9CB-4B778F41B9C6}"/>
              </a:ext>
            </a:extLst>
          </p:cNvPr>
          <p:cNvSpPr txBox="1">
            <a:spLocks/>
          </p:cNvSpPr>
          <p:nvPr/>
        </p:nvSpPr>
        <p:spPr>
          <a:xfrm>
            <a:off x="793704" y="5863129"/>
            <a:ext cx="9810604" cy="142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keberangkatan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di </a:t>
            </a:r>
            <a:r>
              <a:rPr lang="id-ID" sz="1800" kern="1200" dirty="0" err="1">
                <a:solidFill>
                  <a:srgbClr val="000000"/>
                </a:solidFill>
                <a:effectLst/>
                <a:latin typeface="Bembo" panose="02020502050201020203" pitchFamily="18" charset="0"/>
                <a:ea typeface="+mn-ea"/>
                <a:cs typeface="+mn-cs"/>
              </a:rPr>
              <a:t>Southampton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5DB0BF-0997-46EF-A246-86430C65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41" y="502836"/>
            <a:ext cx="6133416" cy="1421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C66027-188E-4D5A-8F62-444E362A8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729" y="1600200"/>
            <a:ext cx="7940988" cy="415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33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5A7E-7C0A-4330-8256-8A22DE44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EF87-E512-4FC0-85B9-9F343DA6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3A534-8407-46B8-B20A-206238B54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89" y="187448"/>
            <a:ext cx="9363318" cy="648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76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AE79-12DC-4A45-9FCC-0275861B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Fitur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80BF7-CE15-410B-9A13-D9747E2C8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16" y="1634257"/>
            <a:ext cx="7567316" cy="746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F24BB-5E22-4AF1-92EA-7860BDD0E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7" y="2549515"/>
            <a:ext cx="5506308" cy="1403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C3299-9D93-426C-81E6-4EB002B13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990" y="2209800"/>
            <a:ext cx="6482183" cy="3537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CB64D4-9F21-41E0-ADB4-659278220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324" y="4201757"/>
            <a:ext cx="1554025" cy="2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3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D8DB-2534-46D3-809C-F4A99C80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228E1E-929F-429E-9F9F-6BA38DA17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188" y="1579068"/>
            <a:ext cx="7003723" cy="44291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CD3B62-76E0-4CF8-800D-39510A4EA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" y="603623"/>
            <a:ext cx="9876376" cy="97544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0F038D8-DF89-4A81-8168-768E85138DC3}"/>
              </a:ext>
            </a:extLst>
          </p:cNvPr>
          <p:cNvSpPr txBox="1">
            <a:spLocks/>
          </p:cNvSpPr>
          <p:nvPr/>
        </p:nvSpPr>
        <p:spPr>
          <a:xfrm>
            <a:off x="812365" y="6008193"/>
            <a:ext cx="9810604" cy="142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dilihat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orang yang naik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kapal</a:t>
            </a:r>
            <a:r>
              <a:rPr lang="en-US" sz="1400" dirty="0"/>
              <a:t> titanic </a:t>
            </a:r>
            <a:r>
              <a:rPr lang="en-US" sz="1400" dirty="0" err="1"/>
              <a:t>sendirian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tewas</a:t>
            </a:r>
            <a:r>
              <a:rPr lang="en-US" sz="1400" dirty="0"/>
              <a:t> </a:t>
            </a:r>
            <a:r>
              <a:rPr lang="en-US" sz="1400" dirty="0" err="1"/>
              <a:t>daripada</a:t>
            </a:r>
            <a:r>
              <a:rPr lang="en-US" sz="1400" dirty="0"/>
              <a:t> yang naik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membawa</a:t>
            </a:r>
            <a:r>
              <a:rPr lang="en-US" sz="1400" dirty="0"/>
              <a:t> </a:t>
            </a:r>
            <a:r>
              <a:rPr lang="en-US" sz="1400" dirty="0" err="1"/>
              <a:t>keluarganya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241775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02C6-1560-47B1-8F14-9D12C3FB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CD221-601C-43AF-A837-274124897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17" y="603623"/>
            <a:ext cx="7334692" cy="907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7A0AE-FD63-4139-A97F-24DE31B4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4" y="1344674"/>
            <a:ext cx="5292802" cy="324161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951B90B-6439-435C-8CE6-845382368BCD}"/>
              </a:ext>
            </a:extLst>
          </p:cNvPr>
          <p:cNvSpPr txBox="1">
            <a:spLocks/>
          </p:cNvSpPr>
          <p:nvPr/>
        </p:nvSpPr>
        <p:spPr>
          <a:xfrm>
            <a:off x="812365" y="6008193"/>
            <a:ext cx="9810604" cy="142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DCD47-720D-4733-AB15-C3898B56F138}"/>
              </a:ext>
            </a:extLst>
          </p:cNvPr>
          <p:cNvSpPr txBox="1"/>
          <p:nvPr/>
        </p:nvSpPr>
        <p:spPr>
          <a:xfrm>
            <a:off x="6096000" y="2811725"/>
            <a:ext cx="47889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Karena fitur "</a:t>
            </a:r>
            <a:r>
              <a:rPr lang="id-ID" dirty="0" err="1"/>
              <a:t>FamilySize</a:t>
            </a:r>
            <a:r>
              <a:rPr lang="id-ID" dirty="0"/>
              <a:t>", "</a:t>
            </a:r>
            <a:r>
              <a:rPr lang="id-ID" dirty="0" err="1"/>
              <a:t>SibSp</a:t>
            </a:r>
            <a:r>
              <a:rPr lang="id-ID" dirty="0"/>
              <a:t>", "</a:t>
            </a:r>
            <a:r>
              <a:rPr lang="id-ID" dirty="0" err="1"/>
              <a:t>Parch</a:t>
            </a:r>
            <a:r>
              <a:rPr lang="id-ID" dirty="0"/>
              <a:t>", dan "</a:t>
            </a:r>
            <a:r>
              <a:rPr lang="id-ID" dirty="0" err="1"/>
              <a:t>IsAlone</a:t>
            </a:r>
            <a:r>
              <a:rPr lang="id-ID" dirty="0"/>
              <a:t>" saling berkaitan dan merepresentasikan data yang serupa maka hanya fitur "</a:t>
            </a:r>
            <a:r>
              <a:rPr lang="id-ID" dirty="0" err="1"/>
              <a:t>IsAlone</a:t>
            </a:r>
            <a:r>
              <a:rPr lang="id-ID" dirty="0"/>
              <a:t>" yang akan digunakan, dan selainnya akan di drop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B6EE59-5045-462A-A200-80C62EA15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925" y="4638150"/>
            <a:ext cx="7417241" cy="21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43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29E6-2E77-4301-8551-78133523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30D49-CD96-417D-9021-518053EB2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321" y="2010962"/>
            <a:ext cx="7951447" cy="1579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E9987-D946-4134-8EB1-7C4693BA0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21" y="4088827"/>
            <a:ext cx="6553375" cy="25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67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818E-EDA4-4EC4-B870-5C3373D4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Mengubah data kategori menjadi numerik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5105F-E6E3-4914-B723-6C1D84170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50" y="1866899"/>
            <a:ext cx="6390625" cy="22980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C1634C-3133-4F3C-BCB7-9B11F70C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40" y="4341770"/>
            <a:ext cx="5914326" cy="212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0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E387-E8E5-437B-9A62-ECE35315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06" y="275065"/>
            <a:ext cx="9810604" cy="1216024"/>
          </a:xfrm>
        </p:spPr>
        <p:txBody>
          <a:bodyPr/>
          <a:lstStyle/>
          <a:p>
            <a:r>
              <a:rPr lang="en-US" dirty="0"/>
              <a:t>Fitur yang </a:t>
            </a:r>
            <a:r>
              <a:rPr lang="en-US" dirty="0" err="1"/>
              <a:t>ada</a:t>
            </a:r>
            <a:r>
              <a:rPr lang="en-US" dirty="0"/>
              <a:t> pada dataset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DCA279-687F-440D-9003-E47ADF6C8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216651"/>
              </p:ext>
            </p:extLst>
          </p:nvPr>
        </p:nvGraphicFramePr>
        <p:xfrm>
          <a:off x="903206" y="1616927"/>
          <a:ext cx="5192793" cy="4720878"/>
        </p:xfrm>
        <a:graphic>
          <a:graphicData uri="http://schemas.openxmlformats.org/drawingml/2006/table">
            <a:tbl>
              <a:tblPr/>
              <a:tblGrid>
                <a:gridCol w="1730931">
                  <a:extLst>
                    <a:ext uri="{9D8B030D-6E8A-4147-A177-3AD203B41FA5}">
                      <a16:colId xmlns:a16="http://schemas.microsoft.com/office/drawing/2014/main" val="882101992"/>
                    </a:ext>
                  </a:extLst>
                </a:gridCol>
                <a:gridCol w="1730931">
                  <a:extLst>
                    <a:ext uri="{9D8B030D-6E8A-4147-A177-3AD203B41FA5}">
                      <a16:colId xmlns:a16="http://schemas.microsoft.com/office/drawing/2014/main" val="2133207869"/>
                    </a:ext>
                  </a:extLst>
                </a:gridCol>
                <a:gridCol w="1730931">
                  <a:extLst>
                    <a:ext uri="{9D8B030D-6E8A-4147-A177-3AD203B41FA5}">
                      <a16:colId xmlns:a16="http://schemas.microsoft.com/office/drawing/2014/main" val="1589094367"/>
                    </a:ext>
                  </a:extLst>
                </a:gridCol>
              </a:tblGrid>
              <a:tr h="297263">
                <a:tc>
                  <a:txBody>
                    <a:bodyPr/>
                    <a:lstStyle/>
                    <a:p>
                      <a:pPr algn="l" fontAlgn="base"/>
                      <a:r>
                        <a:rPr lang="id-ID" sz="1300" b="0" dirty="0" err="1">
                          <a:effectLst/>
                          <a:latin typeface="inherit"/>
                        </a:rPr>
                        <a:t>Variable</a:t>
                      </a:r>
                      <a:endParaRPr lang="id-ID" sz="1300" b="0" dirty="0">
                        <a:effectLst/>
                        <a:latin typeface="inherit"/>
                      </a:endParaRPr>
                    </a:p>
                  </a:txBody>
                  <a:tcPr marL="129004" marR="129004" marT="48376" marB="37626" anchor="ctr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d-ID" sz="1300" b="0" dirty="0" err="1">
                          <a:effectLst/>
                          <a:latin typeface="inherit"/>
                        </a:rPr>
                        <a:t>Definition</a:t>
                      </a:r>
                      <a:endParaRPr lang="id-ID" sz="1300" b="0" dirty="0">
                        <a:effectLst/>
                        <a:latin typeface="inherit"/>
                      </a:endParaRPr>
                    </a:p>
                  </a:txBody>
                  <a:tcPr marL="129004" marR="129004" marT="48376" marB="37626" anchor="ctr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d-ID" sz="1300" b="0" dirty="0" err="1">
                          <a:effectLst/>
                          <a:latin typeface="inherit"/>
                        </a:rPr>
                        <a:t>Key</a:t>
                      </a:r>
                      <a:endParaRPr lang="id-ID" sz="1300" b="0" dirty="0">
                        <a:effectLst/>
                        <a:latin typeface="inherit"/>
                      </a:endParaRPr>
                    </a:p>
                  </a:txBody>
                  <a:tcPr marL="129004" marR="129004" marT="48376" marB="37626" anchor="ctr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74895"/>
                  </a:ext>
                </a:extLst>
              </a:tr>
              <a:tr h="297263">
                <a:tc>
                  <a:txBody>
                    <a:bodyPr/>
                    <a:lstStyle/>
                    <a:p>
                      <a:pPr fontAlgn="t"/>
                      <a:r>
                        <a:rPr lang="id-ID" sz="1300" b="0" dirty="0" err="1">
                          <a:effectLst/>
                          <a:latin typeface="inherit"/>
                        </a:rPr>
                        <a:t>survival</a:t>
                      </a:r>
                      <a:endParaRPr lang="id-ID" sz="1300" b="0" dirty="0">
                        <a:effectLst/>
                        <a:latin typeface="inherit"/>
                      </a:endParaRP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300" b="0">
                          <a:effectLst/>
                          <a:latin typeface="inherit"/>
                        </a:rPr>
                        <a:t>Survival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300" b="0">
                          <a:effectLst/>
                          <a:latin typeface="inherit"/>
                        </a:rPr>
                        <a:t>0 = No, 1 = Yes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590682"/>
                  </a:ext>
                </a:extLst>
              </a:tr>
              <a:tr h="504547">
                <a:tc>
                  <a:txBody>
                    <a:bodyPr/>
                    <a:lstStyle/>
                    <a:p>
                      <a:pPr fontAlgn="t"/>
                      <a:r>
                        <a:rPr lang="id-ID" sz="1300" b="0">
                          <a:effectLst/>
                          <a:latin typeface="inherit"/>
                        </a:rPr>
                        <a:t>pclass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300" b="0">
                          <a:effectLst/>
                          <a:latin typeface="inherit"/>
                        </a:rPr>
                        <a:t>Ticket class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>
                          <a:effectLst/>
                          <a:latin typeface="inherit"/>
                        </a:rPr>
                        <a:t>1 = 1st, 2 = 2nd, 3 = 3rd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8068"/>
                  </a:ext>
                </a:extLst>
              </a:tr>
              <a:tr h="297263">
                <a:tc>
                  <a:txBody>
                    <a:bodyPr/>
                    <a:lstStyle/>
                    <a:p>
                      <a:pPr fontAlgn="t"/>
                      <a:r>
                        <a:rPr lang="id-ID" sz="1300" b="0">
                          <a:effectLst/>
                          <a:latin typeface="inherit"/>
                        </a:rPr>
                        <a:t>sex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300" b="0">
                          <a:effectLst/>
                          <a:latin typeface="inherit"/>
                        </a:rPr>
                        <a:t>Sex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d-ID" sz="1300" b="0">
                        <a:effectLst/>
                        <a:latin typeface="inherit"/>
                      </a:endParaRP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5741"/>
                  </a:ext>
                </a:extLst>
              </a:tr>
              <a:tr h="297263">
                <a:tc>
                  <a:txBody>
                    <a:bodyPr/>
                    <a:lstStyle/>
                    <a:p>
                      <a:pPr fontAlgn="t"/>
                      <a:r>
                        <a:rPr lang="id-ID" sz="1300" b="0">
                          <a:effectLst/>
                          <a:latin typeface="inherit"/>
                        </a:rPr>
                        <a:t>Age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300" b="0">
                          <a:effectLst/>
                          <a:latin typeface="inherit"/>
                        </a:rPr>
                        <a:t>Age in years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d-ID" sz="1300" b="0">
                        <a:effectLst/>
                        <a:latin typeface="inherit"/>
                      </a:endParaRP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70881"/>
                  </a:ext>
                </a:extLst>
              </a:tr>
              <a:tr h="711830">
                <a:tc>
                  <a:txBody>
                    <a:bodyPr/>
                    <a:lstStyle/>
                    <a:p>
                      <a:pPr fontAlgn="t"/>
                      <a:r>
                        <a:rPr lang="id-ID" sz="1300" b="0">
                          <a:effectLst/>
                          <a:latin typeface="inherit"/>
                        </a:rPr>
                        <a:t>sibsp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>
                          <a:effectLst/>
                          <a:latin typeface="inherit"/>
                        </a:rPr>
                        <a:t># of siblings / spouses aboard the Titanic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d-ID" sz="1300" b="0">
                        <a:effectLst/>
                        <a:latin typeface="inherit"/>
                      </a:endParaRP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569783"/>
                  </a:ext>
                </a:extLst>
              </a:tr>
              <a:tr h="711830">
                <a:tc>
                  <a:txBody>
                    <a:bodyPr/>
                    <a:lstStyle/>
                    <a:p>
                      <a:pPr fontAlgn="t"/>
                      <a:r>
                        <a:rPr lang="id-ID" sz="1300" b="0">
                          <a:effectLst/>
                          <a:latin typeface="inherit"/>
                        </a:rPr>
                        <a:t>parch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>
                          <a:effectLst/>
                          <a:latin typeface="inherit"/>
                        </a:rPr>
                        <a:t># of parents / children aboard the Titanic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d-ID" sz="1300" b="0">
                        <a:effectLst/>
                        <a:latin typeface="inherit"/>
                      </a:endParaRP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23380"/>
                  </a:ext>
                </a:extLst>
              </a:tr>
              <a:tr h="297263">
                <a:tc>
                  <a:txBody>
                    <a:bodyPr/>
                    <a:lstStyle/>
                    <a:p>
                      <a:pPr fontAlgn="t"/>
                      <a:r>
                        <a:rPr lang="id-ID" sz="1300" b="0">
                          <a:effectLst/>
                          <a:latin typeface="inherit"/>
                        </a:rPr>
                        <a:t>ticket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300" b="0">
                          <a:effectLst/>
                          <a:latin typeface="inherit"/>
                        </a:rPr>
                        <a:t>Ticket number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d-ID" sz="1300" b="0">
                        <a:effectLst/>
                        <a:latin typeface="inherit"/>
                      </a:endParaRP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418172"/>
                  </a:ext>
                </a:extLst>
              </a:tr>
              <a:tr h="297263">
                <a:tc>
                  <a:txBody>
                    <a:bodyPr/>
                    <a:lstStyle/>
                    <a:p>
                      <a:pPr fontAlgn="t"/>
                      <a:r>
                        <a:rPr lang="id-ID" sz="1300" b="0">
                          <a:effectLst/>
                          <a:latin typeface="inherit"/>
                        </a:rPr>
                        <a:t>fare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300" b="0">
                          <a:effectLst/>
                          <a:latin typeface="inherit"/>
                        </a:rPr>
                        <a:t>Passenger fare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d-ID" sz="1300" b="0">
                        <a:effectLst/>
                        <a:latin typeface="inherit"/>
                      </a:endParaRP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93658"/>
                  </a:ext>
                </a:extLst>
              </a:tr>
              <a:tr h="297263">
                <a:tc>
                  <a:txBody>
                    <a:bodyPr/>
                    <a:lstStyle/>
                    <a:p>
                      <a:pPr fontAlgn="t"/>
                      <a:r>
                        <a:rPr lang="id-ID" sz="1300" b="0">
                          <a:effectLst/>
                          <a:latin typeface="inherit"/>
                        </a:rPr>
                        <a:t>cabin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300" b="0">
                          <a:effectLst/>
                          <a:latin typeface="inherit"/>
                        </a:rPr>
                        <a:t>Cabin number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d-ID" sz="1300" b="0">
                        <a:effectLst/>
                        <a:latin typeface="inherit"/>
                      </a:endParaRP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290329"/>
                  </a:ext>
                </a:extLst>
              </a:tr>
              <a:tr h="711830">
                <a:tc>
                  <a:txBody>
                    <a:bodyPr/>
                    <a:lstStyle/>
                    <a:p>
                      <a:pPr fontAlgn="t"/>
                      <a:r>
                        <a:rPr lang="id-ID" sz="1300" b="0">
                          <a:effectLst/>
                          <a:latin typeface="inherit"/>
                        </a:rPr>
                        <a:t>embarked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300" b="0">
                          <a:effectLst/>
                          <a:latin typeface="inherit"/>
                        </a:rPr>
                        <a:t>Port of Embarkation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dirty="0">
                          <a:effectLst/>
                          <a:latin typeface="inherit"/>
                        </a:rPr>
                        <a:t>C = Cherbourg, Q = Queenstown, S = Southampton</a:t>
                      </a:r>
                    </a:p>
                  </a:txBody>
                  <a:tcPr marL="129004" marR="129004" marT="48376" marB="37626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10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283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EA50-ACE6-49B8-B66B-AC2F9468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88EA-316B-48A6-9BB5-390950C6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87450-5F5F-48B8-B356-61C24E34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10" y="589627"/>
            <a:ext cx="10405742" cy="968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F323F-8950-4283-8A8A-1BEED937B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10" y="1825623"/>
            <a:ext cx="5593565" cy="2179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06CFB1-D6AA-42F0-8F45-53CA8D37F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291" y="4272543"/>
            <a:ext cx="6669412" cy="23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19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D0CD-5C1E-497E-AFAA-A37260D1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823E6-A7D0-4A08-9093-B67B70AD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D5F05-FDEB-4D23-B673-0F7B36F29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80" y="471095"/>
            <a:ext cx="7541485" cy="1216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B53468-53A8-49E0-A4C2-5762B826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0" y="2020525"/>
            <a:ext cx="9343670" cy="37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45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E32E-CB99-4407-AA61-1F96D88B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E6A4-2BC0-4221-9357-8683F84B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1F1B3-FDEB-488A-9026-F8B50B3F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9" y="1124200"/>
            <a:ext cx="8690000" cy="4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83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CE7-5137-4271-8576-0D755B9F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Akurasi</a:t>
            </a:r>
            <a:r>
              <a:rPr lang="en-US" dirty="0"/>
              <a:t> Akhir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F87C-7F8D-470F-ACD4-9A36FFFAF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24FAA-6F99-4999-8331-7698AF2D0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93" y="2168523"/>
            <a:ext cx="11986807" cy="105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5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FCE8BBC4-555B-4EEA-8B5C-5B44656F9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09640-E3E4-49A2-8794-B0123F4F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603622"/>
            <a:ext cx="5004776" cy="24134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Informasi Mengenai Dataset</a:t>
            </a:r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44704DC3-DE99-4AC8-9945-00EF66E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1447" y="0"/>
            <a:ext cx="6200553" cy="6858000"/>
          </a:xfrm>
          <a:custGeom>
            <a:avLst/>
            <a:gdLst>
              <a:gd name="connsiteX0" fmla="*/ 509785 w 6292079"/>
              <a:gd name="connsiteY0" fmla="*/ 0 h 6858000"/>
              <a:gd name="connsiteX1" fmla="*/ 4089208 w 6292079"/>
              <a:gd name="connsiteY1" fmla="*/ 0 h 6858000"/>
              <a:gd name="connsiteX2" fmla="*/ 4500513 w 6292079"/>
              <a:gd name="connsiteY2" fmla="*/ 0 h 6858000"/>
              <a:gd name="connsiteX3" fmla="*/ 4642260 w 6292079"/>
              <a:gd name="connsiteY3" fmla="*/ 0 h 6858000"/>
              <a:gd name="connsiteX4" fmla="*/ 6127274 w 6292079"/>
              <a:gd name="connsiteY4" fmla="*/ 0 h 6858000"/>
              <a:gd name="connsiteX5" fmla="*/ 6292079 w 6292079"/>
              <a:gd name="connsiteY5" fmla="*/ 0 h 6858000"/>
              <a:gd name="connsiteX6" fmla="*/ 6292079 w 6292079"/>
              <a:gd name="connsiteY6" fmla="*/ 6858000 h 6858000"/>
              <a:gd name="connsiteX7" fmla="*/ 6127274 w 6292079"/>
              <a:gd name="connsiteY7" fmla="*/ 6858000 h 6858000"/>
              <a:gd name="connsiteX8" fmla="*/ 4642260 w 6292079"/>
              <a:gd name="connsiteY8" fmla="*/ 6858000 h 6858000"/>
              <a:gd name="connsiteX9" fmla="*/ 4500513 w 6292079"/>
              <a:gd name="connsiteY9" fmla="*/ 6858000 h 6858000"/>
              <a:gd name="connsiteX10" fmla="*/ 4089208 w 6292079"/>
              <a:gd name="connsiteY10" fmla="*/ 6858000 h 6858000"/>
              <a:gd name="connsiteX11" fmla="*/ 435967 w 6292079"/>
              <a:gd name="connsiteY11" fmla="*/ 6858000 h 6858000"/>
              <a:gd name="connsiteX12" fmla="*/ 439099 w 6292079"/>
              <a:gd name="connsiteY12" fmla="*/ 6835478 h 6858000"/>
              <a:gd name="connsiteX13" fmla="*/ 443695 w 6292079"/>
              <a:gd name="connsiteY13" fmla="*/ 6725985 h 6858000"/>
              <a:gd name="connsiteX14" fmla="*/ 428041 w 6292079"/>
              <a:gd name="connsiteY14" fmla="*/ 6661430 h 6858000"/>
              <a:gd name="connsiteX15" fmla="*/ 376884 w 6292079"/>
              <a:gd name="connsiteY15" fmla="*/ 6504597 h 6858000"/>
              <a:gd name="connsiteX16" fmla="*/ 269239 w 6292079"/>
              <a:gd name="connsiteY16" fmla="*/ 6290076 h 6858000"/>
              <a:gd name="connsiteX17" fmla="*/ 219811 w 6292079"/>
              <a:gd name="connsiteY17" fmla="*/ 6127001 h 6858000"/>
              <a:gd name="connsiteX18" fmla="*/ 205094 w 6292079"/>
              <a:gd name="connsiteY18" fmla="*/ 6073766 h 6858000"/>
              <a:gd name="connsiteX19" fmla="*/ 150183 w 6292079"/>
              <a:gd name="connsiteY19" fmla="*/ 6014538 h 6858000"/>
              <a:gd name="connsiteX20" fmla="*/ 117093 w 6292079"/>
              <a:gd name="connsiteY20" fmla="*/ 5729681 h 6858000"/>
              <a:gd name="connsiteX21" fmla="*/ 46363 w 6292079"/>
              <a:gd name="connsiteY21" fmla="*/ 5613732 h 6858000"/>
              <a:gd name="connsiteX22" fmla="*/ 29717 w 6292079"/>
              <a:gd name="connsiteY22" fmla="*/ 5572630 h 6858000"/>
              <a:gd name="connsiteX23" fmla="*/ 32614 w 6292079"/>
              <a:gd name="connsiteY23" fmla="*/ 5564839 h 6858000"/>
              <a:gd name="connsiteX24" fmla="*/ 34209 w 6292079"/>
              <a:gd name="connsiteY24" fmla="*/ 5564057 h 6858000"/>
              <a:gd name="connsiteX25" fmla="*/ 17311 w 6292079"/>
              <a:gd name="connsiteY25" fmla="*/ 5442591 h 6858000"/>
              <a:gd name="connsiteX26" fmla="*/ 16750 w 6292079"/>
              <a:gd name="connsiteY26" fmla="*/ 5415829 h 6858000"/>
              <a:gd name="connsiteX27" fmla="*/ 18217 w 6292079"/>
              <a:gd name="connsiteY27" fmla="*/ 5412980 h 6858000"/>
              <a:gd name="connsiteX28" fmla="*/ 12055 w 6292079"/>
              <a:gd name="connsiteY28" fmla="*/ 5390064 h 6858000"/>
              <a:gd name="connsiteX29" fmla="*/ 0 w 6292079"/>
              <a:gd name="connsiteY29" fmla="*/ 5369830 h 6858000"/>
              <a:gd name="connsiteX30" fmla="*/ 32211 w 6292079"/>
              <a:gd name="connsiteY30" fmla="*/ 5145466 h 6858000"/>
              <a:gd name="connsiteX31" fmla="*/ 40891 w 6292079"/>
              <a:gd name="connsiteY31" fmla="*/ 4778922 h 6858000"/>
              <a:gd name="connsiteX32" fmla="*/ 16777 w 6292079"/>
              <a:gd name="connsiteY32" fmla="*/ 4554239 h 6858000"/>
              <a:gd name="connsiteX33" fmla="*/ 25115 w 6292079"/>
              <a:gd name="connsiteY33" fmla="*/ 4402702 h 6858000"/>
              <a:gd name="connsiteX34" fmla="*/ 8134 w 6292079"/>
              <a:gd name="connsiteY34" fmla="*/ 4331397 h 6858000"/>
              <a:gd name="connsiteX35" fmla="*/ 21852 w 6292079"/>
              <a:gd name="connsiteY35" fmla="*/ 4299998 h 6858000"/>
              <a:gd name="connsiteX36" fmla="*/ 24178 w 6292079"/>
              <a:gd name="connsiteY36" fmla="*/ 4280659 h 6858000"/>
              <a:gd name="connsiteX37" fmla="*/ 33357 w 6292079"/>
              <a:gd name="connsiteY37" fmla="*/ 4276475 h 6858000"/>
              <a:gd name="connsiteX38" fmla="*/ 42965 w 6292079"/>
              <a:gd name="connsiteY38" fmla="*/ 4248279 h 6858000"/>
              <a:gd name="connsiteX39" fmla="*/ 44865 w 6292079"/>
              <a:gd name="connsiteY39" fmla="*/ 4212329 h 6858000"/>
              <a:gd name="connsiteX40" fmla="*/ 44366 w 6292079"/>
              <a:gd name="connsiteY40" fmla="*/ 4040266 h 6858000"/>
              <a:gd name="connsiteX41" fmla="*/ 49504 w 6292079"/>
              <a:gd name="connsiteY41" fmla="*/ 3938016 h 6858000"/>
              <a:gd name="connsiteX42" fmla="*/ 59997 w 6292079"/>
              <a:gd name="connsiteY42" fmla="*/ 3900263 h 6858000"/>
              <a:gd name="connsiteX43" fmla="*/ 68907 w 6292079"/>
              <a:gd name="connsiteY43" fmla="*/ 3846813 h 6858000"/>
              <a:gd name="connsiteX44" fmla="*/ 75836 w 6292079"/>
              <a:gd name="connsiteY44" fmla="*/ 3715292 h 6858000"/>
              <a:gd name="connsiteX45" fmla="*/ 86775 w 6292079"/>
              <a:gd name="connsiteY45" fmla="*/ 3529044 h 6858000"/>
              <a:gd name="connsiteX46" fmla="*/ 93628 w 6292079"/>
              <a:gd name="connsiteY46" fmla="*/ 3521593 h 6858000"/>
              <a:gd name="connsiteX47" fmla="*/ 95551 w 6292079"/>
              <a:gd name="connsiteY47" fmla="*/ 3456775 h 6858000"/>
              <a:gd name="connsiteX48" fmla="*/ 58296 w 6292079"/>
              <a:gd name="connsiteY48" fmla="*/ 3224475 h 6858000"/>
              <a:gd name="connsiteX49" fmla="*/ 63270 w 6292079"/>
              <a:gd name="connsiteY49" fmla="*/ 3097947 h 6858000"/>
              <a:gd name="connsiteX50" fmla="*/ 72130 w 6292079"/>
              <a:gd name="connsiteY50" fmla="*/ 3053885 h 6858000"/>
              <a:gd name="connsiteX51" fmla="*/ 86532 w 6292079"/>
              <a:gd name="connsiteY51" fmla="*/ 2980007 h 6858000"/>
              <a:gd name="connsiteX52" fmla="*/ 111003 w 6292079"/>
              <a:gd name="connsiteY52" fmla="*/ 2914025 h 6858000"/>
              <a:gd name="connsiteX53" fmla="*/ 98482 w 6292079"/>
              <a:gd name="connsiteY53" fmla="*/ 2847042 h 6858000"/>
              <a:gd name="connsiteX54" fmla="*/ 97880 w 6292079"/>
              <a:gd name="connsiteY54" fmla="*/ 2789385 h 6858000"/>
              <a:gd name="connsiteX55" fmla="*/ 104654 w 6292079"/>
              <a:gd name="connsiteY55" fmla="*/ 2785130 h 6858000"/>
              <a:gd name="connsiteX56" fmla="*/ 105266 w 6292079"/>
              <a:gd name="connsiteY56" fmla="*/ 2777753 h 6858000"/>
              <a:gd name="connsiteX57" fmla="*/ 167835 w 6292079"/>
              <a:gd name="connsiteY57" fmla="*/ 2669363 h 6858000"/>
              <a:gd name="connsiteX58" fmla="*/ 202206 w 6292079"/>
              <a:gd name="connsiteY58" fmla="*/ 2562841 h 6858000"/>
              <a:gd name="connsiteX59" fmla="*/ 213902 w 6292079"/>
              <a:gd name="connsiteY59" fmla="*/ 2508449 h 6858000"/>
              <a:gd name="connsiteX60" fmla="*/ 233809 w 6292079"/>
              <a:gd name="connsiteY60" fmla="*/ 2449158 h 6858000"/>
              <a:gd name="connsiteX61" fmla="*/ 237400 w 6292079"/>
              <a:gd name="connsiteY61" fmla="*/ 2386081 h 6858000"/>
              <a:gd name="connsiteX62" fmla="*/ 235660 w 6292079"/>
              <a:gd name="connsiteY62" fmla="*/ 2226872 h 6858000"/>
              <a:gd name="connsiteX63" fmla="*/ 250116 w 6292079"/>
              <a:gd name="connsiteY63" fmla="*/ 2186312 h 6858000"/>
              <a:gd name="connsiteX64" fmla="*/ 285163 w 6292079"/>
              <a:gd name="connsiteY64" fmla="*/ 2054201 h 6858000"/>
              <a:gd name="connsiteX65" fmla="*/ 297869 w 6292079"/>
              <a:gd name="connsiteY65" fmla="*/ 2009411 h 6858000"/>
              <a:gd name="connsiteX66" fmla="*/ 339406 w 6292079"/>
              <a:gd name="connsiteY66" fmla="*/ 1985345 h 6858000"/>
              <a:gd name="connsiteX67" fmla="*/ 380873 w 6292079"/>
              <a:gd name="connsiteY67" fmla="*/ 1908912 h 6858000"/>
              <a:gd name="connsiteX68" fmla="*/ 399636 w 6292079"/>
              <a:gd name="connsiteY68" fmla="*/ 1815242 h 6858000"/>
              <a:gd name="connsiteX69" fmla="*/ 374372 w 6292079"/>
              <a:gd name="connsiteY69" fmla="*/ 1616165 h 6858000"/>
              <a:gd name="connsiteX70" fmla="*/ 392730 w 6292079"/>
              <a:gd name="connsiteY70" fmla="*/ 1566131 h 6858000"/>
              <a:gd name="connsiteX71" fmla="*/ 372639 w 6292079"/>
              <a:gd name="connsiteY71" fmla="*/ 1478507 h 6858000"/>
              <a:gd name="connsiteX72" fmla="*/ 401555 w 6292079"/>
              <a:gd name="connsiteY72" fmla="*/ 1428806 h 6858000"/>
              <a:gd name="connsiteX73" fmla="*/ 410243 w 6292079"/>
              <a:gd name="connsiteY73" fmla="*/ 1415134 h 6858000"/>
              <a:gd name="connsiteX74" fmla="*/ 411524 w 6292079"/>
              <a:gd name="connsiteY74" fmla="*/ 1406469 h 6858000"/>
              <a:gd name="connsiteX75" fmla="*/ 408887 w 6292079"/>
              <a:gd name="connsiteY75" fmla="*/ 1392331 h 6858000"/>
              <a:gd name="connsiteX76" fmla="*/ 414309 w 6292079"/>
              <a:gd name="connsiteY76" fmla="*/ 1387628 h 6858000"/>
              <a:gd name="connsiteX77" fmla="*/ 415362 w 6292079"/>
              <a:gd name="connsiteY77" fmla="*/ 1380497 h 6858000"/>
              <a:gd name="connsiteX78" fmla="*/ 421850 w 6292079"/>
              <a:gd name="connsiteY78" fmla="*/ 1331725 h 6858000"/>
              <a:gd name="connsiteX79" fmla="*/ 417310 w 6292079"/>
              <a:gd name="connsiteY79" fmla="*/ 1256042 h 6858000"/>
              <a:gd name="connsiteX80" fmla="*/ 415023 w 6292079"/>
              <a:gd name="connsiteY80" fmla="*/ 1150134 h 6858000"/>
              <a:gd name="connsiteX81" fmla="*/ 406174 w 6292079"/>
              <a:gd name="connsiteY81" fmla="*/ 1005645 h 6858000"/>
              <a:gd name="connsiteX82" fmla="*/ 431864 w 6292079"/>
              <a:gd name="connsiteY82" fmla="*/ 899691 h 6858000"/>
              <a:gd name="connsiteX83" fmla="*/ 462617 w 6292079"/>
              <a:gd name="connsiteY83" fmla="*/ 689088 h 6858000"/>
              <a:gd name="connsiteX84" fmla="*/ 510810 w 6292079"/>
              <a:gd name="connsiteY84" fmla="*/ 526328 h 6858000"/>
              <a:gd name="connsiteX85" fmla="*/ 542477 w 6292079"/>
              <a:gd name="connsiteY85" fmla="*/ 433873 h 6858000"/>
              <a:gd name="connsiteX86" fmla="*/ 549936 w 6292079"/>
              <a:gd name="connsiteY86" fmla="*/ 301688 h 6858000"/>
              <a:gd name="connsiteX87" fmla="*/ 554757 w 6292079"/>
              <a:gd name="connsiteY87" fmla="*/ 279945 h 6858000"/>
              <a:gd name="connsiteX88" fmla="*/ 550124 w 6292079"/>
              <a:gd name="connsiteY88" fmla="*/ 248508 h 6858000"/>
              <a:gd name="connsiteX89" fmla="*/ 530424 w 6292079"/>
              <a:gd name="connsiteY89" fmla="*/ 122373 h 6858000"/>
              <a:gd name="connsiteX90" fmla="*/ 504802 w 6292079"/>
              <a:gd name="connsiteY90" fmla="*/ 218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292079" h="6858000">
                <a:moveTo>
                  <a:pt x="509785" y="0"/>
                </a:moveTo>
                <a:lnTo>
                  <a:pt x="4089208" y="0"/>
                </a:lnTo>
                <a:lnTo>
                  <a:pt x="4500513" y="0"/>
                </a:lnTo>
                <a:lnTo>
                  <a:pt x="4642260" y="0"/>
                </a:lnTo>
                <a:lnTo>
                  <a:pt x="6127274" y="0"/>
                </a:lnTo>
                <a:lnTo>
                  <a:pt x="6292079" y="0"/>
                </a:lnTo>
                <a:lnTo>
                  <a:pt x="6292079" y="6858000"/>
                </a:lnTo>
                <a:lnTo>
                  <a:pt x="6127274" y="6858000"/>
                </a:lnTo>
                <a:lnTo>
                  <a:pt x="4642260" y="6858000"/>
                </a:lnTo>
                <a:lnTo>
                  <a:pt x="4500513" y="6858000"/>
                </a:lnTo>
                <a:lnTo>
                  <a:pt x="4089208" y="6858000"/>
                </a:lnTo>
                <a:lnTo>
                  <a:pt x="435967" y="6858000"/>
                </a:lnTo>
                <a:lnTo>
                  <a:pt x="439099" y="6835478"/>
                </a:lnTo>
                <a:cubicBezTo>
                  <a:pt x="443053" y="6807961"/>
                  <a:pt x="446597" y="6775838"/>
                  <a:pt x="443695" y="6725985"/>
                </a:cubicBezTo>
                <a:cubicBezTo>
                  <a:pt x="406361" y="6709462"/>
                  <a:pt x="444551" y="6685701"/>
                  <a:pt x="428041" y="6661430"/>
                </a:cubicBezTo>
                <a:cubicBezTo>
                  <a:pt x="415709" y="6603739"/>
                  <a:pt x="402107" y="6561674"/>
                  <a:pt x="376884" y="6504597"/>
                </a:cubicBezTo>
                <a:cubicBezTo>
                  <a:pt x="304684" y="6477597"/>
                  <a:pt x="338577" y="6353549"/>
                  <a:pt x="269239" y="6290076"/>
                </a:cubicBezTo>
                <a:cubicBezTo>
                  <a:pt x="241348" y="6225029"/>
                  <a:pt x="266460" y="6201087"/>
                  <a:pt x="219811" y="6127001"/>
                </a:cubicBezTo>
                <a:cubicBezTo>
                  <a:pt x="241964" y="6106503"/>
                  <a:pt x="210775" y="6088480"/>
                  <a:pt x="205094" y="6073766"/>
                </a:cubicBezTo>
                <a:cubicBezTo>
                  <a:pt x="195202" y="6057134"/>
                  <a:pt x="163788" y="6050649"/>
                  <a:pt x="150183" y="6014538"/>
                </a:cubicBezTo>
                <a:cubicBezTo>
                  <a:pt x="131236" y="5955076"/>
                  <a:pt x="160082" y="5847195"/>
                  <a:pt x="117093" y="5729681"/>
                </a:cubicBezTo>
                <a:cubicBezTo>
                  <a:pt x="106713" y="5695413"/>
                  <a:pt x="63130" y="5649897"/>
                  <a:pt x="46363" y="5613732"/>
                </a:cubicBezTo>
                <a:lnTo>
                  <a:pt x="29717" y="5572630"/>
                </a:lnTo>
                <a:lnTo>
                  <a:pt x="32614" y="5564839"/>
                </a:lnTo>
                <a:lnTo>
                  <a:pt x="34209" y="5564057"/>
                </a:lnTo>
                <a:lnTo>
                  <a:pt x="17311" y="5442591"/>
                </a:lnTo>
                <a:cubicBezTo>
                  <a:pt x="14639" y="5436675"/>
                  <a:pt x="13713" y="5428633"/>
                  <a:pt x="16750" y="5415829"/>
                </a:cubicBezTo>
                <a:lnTo>
                  <a:pt x="18217" y="5412980"/>
                </a:lnTo>
                <a:lnTo>
                  <a:pt x="12055" y="5390064"/>
                </a:lnTo>
                <a:cubicBezTo>
                  <a:pt x="9079" y="5382538"/>
                  <a:pt x="5182" y="5375682"/>
                  <a:pt x="0" y="5369830"/>
                </a:cubicBezTo>
                <a:cubicBezTo>
                  <a:pt x="31894" y="5299689"/>
                  <a:pt x="23872" y="5225525"/>
                  <a:pt x="32211" y="5145466"/>
                </a:cubicBezTo>
                <a:cubicBezTo>
                  <a:pt x="34746" y="5048037"/>
                  <a:pt x="41698" y="4890019"/>
                  <a:pt x="40891" y="4778922"/>
                </a:cubicBezTo>
                <a:cubicBezTo>
                  <a:pt x="9869" y="4689468"/>
                  <a:pt x="28501" y="4651846"/>
                  <a:pt x="16777" y="4554239"/>
                </a:cubicBezTo>
                <a:cubicBezTo>
                  <a:pt x="56871" y="4507954"/>
                  <a:pt x="15779" y="4455514"/>
                  <a:pt x="25115" y="4402702"/>
                </a:cubicBezTo>
                <a:cubicBezTo>
                  <a:pt x="-10420" y="4412229"/>
                  <a:pt x="47425" y="4340221"/>
                  <a:pt x="8134" y="4331397"/>
                </a:cubicBezTo>
                <a:lnTo>
                  <a:pt x="21852" y="4299998"/>
                </a:lnTo>
                <a:lnTo>
                  <a:pt x="24178" y="4280659"/>
                </a:lnTo>
                <a:lnTo>
                  <a:pt x="33357" y="4276475"/>
                </a:lnTo>
                <a:lnTo>
                  <a:pt x="42965" y="4248279"/>
                </a:lnTo>
                <a:cubicBezTo>
                  <a:pt x="45246" y="4237522"/>
                  <a:pt x="46159" y="4225720"/>
                  <a:pt x="44865" y="4212329"/>
                </a:cubicBezTo>
                <a:cubicBezTo>
                  <a:pt x="25826" y="4166207"/>
                  <a:pt x="69917" y="4097341"/>
                  <a:pt x="44366" y="4040266"/>
                </a:cubicBezTo>
                <a:cubicBezTo>
                  <a:pt x="38101" y="4019019"/>
                  <a:pt x="37876" y="3951695"/>
                  <a:pt x="49504" y="3938016"/>
                </a:cubicBezTo>
                <a:cubicBezTo>
                  <a:pt x="51863" y="3923784"/>
                  <a:pt x="47442" y="3907760"/>
                  <a:pt x="59997" y="3900263"/>
                </a:cubicBezTo>
                <a:cubicBezTo>
                  <a:pt x="75066" y="3888337"/>
                  <a:pt x="50846" y="3841280"/>
                  <a:pt x="68907" y="3846813"/>
                </a:cubicBezTo>
                <a:cubicBezTo>
                  <a:pt x="52296" y="3813347"/>
                  <a:pt x="68378" y="3745138"/>
                  <a:pt x="75836" y="3715292"/>
                </a:cubicBezTo>
                <a:cubicBezTo>
                  <a:pt x="78813" y="3662330"/>
                  <a:pt x="86378" y="3567665"/>
                  <a:pt x="86775" y="3529044"/>
                </a:cubicBezTo>
                <a:cubicBezTo>
                  <a:pt x="89267" y="3527082"/>
                  <a:pt x="91576" y="3524572"/>
                  <a:pt x="93628" y="3521593"/>
                </a:cubicBezTo>
                <a:cubicBezTo>
                  <a:pt x="105546" y="3504295"/>
                  <a:pt x="106408" y="3475272"/>
                  <a:pt x="95551" y="3456775"/>
                </a:cubicBezTo>
                <a:cubicBezTo>
                  <a:pt x="61828" y="3371150"/>
                  <a:pt x="64401" y="3295875"/>
                  <a:pt x="58296" y="3224475"/>
                </a:cubicBezTo>
                <a:cubicBezTo>
                  <a:pt x="55319" y="3144058"/>
                  <a:pt x="94983" y="3200876"/>
                  <a:pt x="63270" y="3097947"/>
                </a:cubicBezTo>
                <a:cubicBezTo>
                  <a:pt x="77539" y="3088512"/>
                  <a:pt x="78452" y="3075895"/>
                  <a:pt x="72130" y="3053885"/>
                </a:cubicBezTo>
                <a:cubicBezTo>
                  <a:pt x="71735" y="3014911"/>
                  <a:pt x="107041" y="3021320"/>
                  <a:pt x="86532" y="2980007"/>
                </a:cubicBezTo>
                <a:lnTo>
                  <a:pt x="111003" y="2914025"/>
                </a:lnTo>
                <a:cubicBezTo>
                  <a:pt x="105238" y="2917158"/>
                  <a:pt x="98864" y="2862805"/>
                  <a:pt x="98482" y="2847042"/>
                </a:cubicBezTo>
                <a:cubicBezTo>
                  <a:pt x="100672" y="2813890"/>
                  <a:pt x="74268" y="2807204"/>
                  <a:pt x="97880" y="2789385"/>
                </a:cubicBezTo>
                <a:lnTo>
                  <a:pt x="104654" y="2785130"/>
                </a:lnTo>
                <a:cubicBezTo>
                  <a:pt x="104858" y="2782671"/>
                  <a:pt x="105062" y="2780212"/>
                  <a:pt x="105266" y="2777753"/>
                </a:cubicBezTo>
                <a:cubicBezTo>
                  <a:pt x="106158" y="2754272"/>
                  <a:pt x="151678" y="2705182"/>
                  <a:pt x="167835" y="2669363"/>
                </a:cubicBezTo>
                <a:lnTo>
                  <a:pt x="202206" y="2562841"/>
                </a:lnTo>
                <a:lnTo>
                  <a:pt x="213902" y="2508449"/>
                </a:lnTo>
                <a:lnTo>
                  <a:pt x="233809" y="2449158"/>
                </a:lnTo>
                <a:cubicBezTo>
                  <a:pt x="251664" y="2436763"/>
                  <a:pt x="229153" y="2410096"/>
                  <a:pt x="237400" y="2386081"/>
                </a:cubicBezTo>
                <a:cubicBezTo>
                  <a:pt x="227267" y="2347359"/>
                  <a:pt x="241573" y="2261841"/>
                  <a:pt x="235660" y="2226872"/>
                </a:cubicBezTo>
                <a:cubicBezTo>
                  <a:pt x="251820" y="2220679"/>
                  <a:pt x="261258" y="2210661"/>
                  <a:pt x="250116" y="2186312"/>
                </a:cubicBezTo>
                <a:lnTo>
                  <a:pt x="285163" y="2054201"/>
                </a:lnTo>
                <a:cubicBezTo>
                  <a:pt x="307497" y="2045213"/>
                  <a:pt x="272623" y="2017046"/>
                  <a:pt x="297869" y="2009411"/>
                </a:cubicBezTo>
                <a:cubicBezTo>
                  <a:pt x="320898" y="2035913"/>
                  <a:pt x="315992" y="1967554"/>
                  <a:pt x="339406" y="1985345"/>
                </a:cubicBezTo>
                <a:cubicBezTo>
                  <a:pt x="353240" y="1968595"/>
                  <a:pt x="370836" y="1937261"/>
                  <a:pt x="380873" y="1908912"/>
                </a:cubicBezTo>
                <a:cubicBezTo>
                  <a:pt x="350104" y="1811824"/>
                  <a:pt x="395613" y="1878362"/>
                  <a:pt x="399636" y="1815242"/>
                </a:cubicBezTo>
                <a:cubicBezTo>
                  <a:pt x="398754" y="1757178"/>
                  <a:pt x="409420" y="1701224"/>
                  <a:pt x="374372" y="1616165"/>
                </a:cubicBezTo>
                <a:cubicBezTo>
                  <a:pt x="373220" y="1574646"/>
                  <a:pt x="393018" y="1589074"/>
                  <a:pt x="392730" y="1566131"/>
                </a:cubicBezTo>
                <a:cubicBezTo>
                  <a:pt x="365412" y="1510101"/>
                  <a:pt x="394197" y="1511406"/>
                  <a:pt x="372639" y="1478507"/>
                </a:cubicBezTo>
                <a:cubicBezTo>
                  <a:pt x="377761" y="1454951"/>
                  <a:pt x="391457" y="1440777"/>
                  <a:pt x="401555" y="1428806"/>
                </a:cubicBezTo>
                <a:lnTo>
                  <a:pt x="410243" y="1415134"/>
                </a:lnTo>
                <a:lnTo>
                  <a:pt x="411524" y="1406469"/>
                </a:lnTo>
                <a:lnTo>
                  <a:pt x="408887" y="1392331"/>
                </a:lnTo>
                <a:lnTo>
                  <a:pt x="414309" y="1387628"/>
                </a:lnTo>
                <a:lnTo>
                  <a:pt x="415362" y="1380497"/>
                </a:lnTo>
                <a:cubicBezTo>
                  <a:pt x="418872" y="1361702"/>
                  <a:pt x="422095" y="1344022"/>
                  <a:pt x="421850" y="1331725"/>
                </a:cubicBezTo>
                <a:cubicBezTo>
                  <a:pt x="433626" y="1321844"/>
                  <a:pt x="424854" y="1278095"/>
                  <a:pt x="417310" y="1256042"/>
                </a:cubicBezTo>
                <a:cubicBezTo>
                  <a:pt x="413501" y="1216720"/>
                  <a:pt x="436826" y="1191313"/>
                  <a:pt x="415023" y="1150134"/>
                </a:cubicBezTo>
                <a:cubicBezTo>
                  <a:pt x="409434" y="1105134"/>
                  <a:pt x="413370" y="1057259"/>
                  <a:pt x="406174" y="1005645"/>
                </a:cubicBezTo>
                <a:cubicBezTo>
                  <a:pt x="395775" y="973629"/>
                  <a:pt x="433727" y="963997"/>
                  <a:pt x="431864" y="899691"/>
                </a:cubicBezTo>
                <a:cubicBezTo>
                  <a:pt x="435076" y="846170"/>
                  <a:pt x="459107" y="752452"/>
                  <a:pt x="462617" y="689088"/>
                </a:cubicBezTo>
                <a:cubicBezTo>
                  <a:pt x="447384" y="623113"/>
                  <a:pt x="508572" y="589979"/>
                  <a:pt x="510810" y="526328"/>
                </a:cubicBezTo>
                <a:cubicBezTo>
                  <a:pt x="481634" y="460515"/>
                  <a:pt x="546528" y="487988"/>
                  <a:pt x="542477" y="433873"/>
                </a:cubicBezTo>
                <a:cubicBezTo>
                  <a:pt x="514702" y="343844"/>
                  <a:pt x="563781" y="437996"/>
                  <a:pt x="549936" y="301688"/>
                </a:cubicBezTo>
                <a:cubicBezTo>
                  <a:pt x="545577" y="293639"/>
                  <a:pt x="549120" y="277645"/>
                  <a:pt x="554757" y="279945"/>
                </a:cubicBezTo>
                <a:cubicBezTo>
                  <a:pt x="552714" y="271180"/>
                  <a:pt x="541267" y="249562"/>
                  <a:pt x="550124" y="248508"/>
                </a:cubicBezTo>
                <a:cubicBezTo>
                  <a:pt x="549604" y="205525"/>
                  <a:pt x="542818" y="162084"/>
                  <a:pt x="530424" y="122373"/>
                </a:cubicBezTo>
                <a:cubicBezTo>
                  <a:pt x="542727" y="41074"/>
                  <a:pt x="502709" y="81459"/>
                  <a:pt x="504802" y="218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5A7B3-0532-49C4-A2C2-1008BF7B2C77}"/>
              </a:ext>
            </a:extLst>
          </p:cNvPr>
          <p:cNvSpPr txBox="1"/>
          <p:nvPr/>
        </p:nvSpPr>
        <p:spPr>
          <a:xfrm>
            <a:off x="7034256" y="603624"/>
            <a:ext cx="4266089" cy="5650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Untuk train.csv berisi 891 baris dan 12 kolom sedangkan untuk test.csv terdapat 418 baris dan 11 kolom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F6D8A1-5569-4EE7-A3D1-DD2B2A980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417" y="4269467"/>
            <a:ext cx="10106157" cy="161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6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4102311-7E4C-45B3-B914-A95416726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6997" y="1667764"/>
            <a:ext cx="5329581" cy="417414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70770-E5EB-4DAA-90DA-61BDD8C93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42" y="555448"/>
            <a:ext cx="4765109" cy="1112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1EE384-C1B2-4251-9C9B-84A4331362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290"/>
          <a:stretch/>
        </p:blipFill>
        <p:spPr>
          <a:xfrm>
            <a:off x="510442" y="1825624"/>
            <a:ext cx="4975958" cy="4399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CA4800-0146-4C76-A505-742DE10DD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998" y="526568"/>
            <a:ext cx="4407865" cy="11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4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4CA7-4AEF-4705-8D96-EB9910DA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A53FF-DBDD-4558-BC35-50C40461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96" y="2092126"/>
            <a:ext cx="5650400" cy="3895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81F25-7AA7-4233-9FBC-5BFBAEB7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279" y="2207920"/>
            <a:ext cx="5365820" cy="36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C9BE-EB8B-4E38-A846-6A7D0775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208548"/>
            <a:ext cx="9810604" cy="1216024"/>
          </a:xfrm>
        </p:spPr>
        <p:txBody>
          <a:bodyPr/>
          <a:lstStyle/>
          <a:p>
            <a:r>
              <a:rPr lang="en-US" dirty="0" err="1"/>
              <a:t>Penanganan</a:t>
            </a:r>
            <a:r>
              <a:rPr lang="en-US" dirty="0"/>
              <a:t> Missing values </a:t>
            </a:r>
            <a:r>
              <a:rPr lang="en-US" dirty="0" err="1"/>
              <a:t>untuk</a:t>
            </a:r>
            <a:r>
              <a:rPr lang="en-US" dirty="0"/>
              <a:t> train dataset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873C2-36CA-43DA-8A1F-31F10B7A7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84" y="1638145"/>
            <a:ext cx="5928874" cy="1790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C46C1-AB8C-46F4-9E2C-1B161C90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5" y="3429000"/>
            <a:ext cx="6133946" cy="32204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AD9EC9-3F75-48AF-B83D-86FDFE61C44D}"/>
              </a:ext>
            </a:extLst>
          </p:cNvPr>
          <p:cNvSpPr txBox="1"/>
          <p:nvPr/>
        </p:nvSpPr>
        <p:spPr>
          <a:xfrm>
            <a:off x="6691683" y="2934867"/>
            <a:ext cx="4951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Karena distribusi dari "Age" cenderung 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skewed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dan 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bersifat numerik maka 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missing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dalam kolom 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"Age" akan diisi oleh median dari data "Age"</a:t>
            </a:r>
          </a:p>
          <a:p>
            <a:endParaRPr lang="id-ID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A8D239-D44E-46D1-AF49-9599A6628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573" y="3765864"/>
            <a:ext cx="5616427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2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A84F-5D67-424F-A846-ADF7CF4DD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309" y="2562225"/>
            <a:ext cx="3903676" cy="1067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Kolom "</a:t>
            </a:r>
            <a:r>
              <a:rPr lang="id-ID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Embarked</a:t>
            </a:r>
            <a:r>
              <a:rPr lang="id-ID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bersifat </a:t>
            </a:r>
            <a:r>
              <a:rPr lang="id-ID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kategorikal</a:t>
            </a:r>
            <a:r>
              <a:rPr lang="id-ID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sehingga </a:t>
            </a:r>
            <a:r>
              <a:rPr lang="id-ID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lang="id-ID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id-ID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 dalamnya akan diisi oleh nilai modus dari data tersebut</a:t>
            </a:r>
            <a:endParaRPr lang="id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F448F-A80F-40B9-AC7F-F3A646C7D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32" y="375077"/>
            <a:ext cx="5105842" cy="2095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D8A9CD-E947-4515-B619-B0145505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8" y="2685096"/>
            <a:ext cx="6838438" cy="3563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B992CF-283D-4D68-9DED-0D270FA3E869}"/>
              </a:ext>
            </a:extLst>
          </p:cNvPr>
          <p:cNvSpPr txBox="1"/>
          <p:nvPr/>
        </p:nvSpPr>
        <p:spPr>
          <a:xfrm>
            <a:off x="11141121" y="2562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545662-D560-49CE-8397-A97909B43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640" y="3618382"/>
            <a:ext cx="5075360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4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07B071-DDAF-422B-B520-16BF82F77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46" y="619057"/>
            <a:ext cx="8365751" cy="19622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79D8E9-BC91-441A-AD2B-B80AF566AFB8}"/>
              </a:ext>
            </a:extLst>
          </p:cNvPr>
          <p:cNvSpPr txBox="1">
            <a:spLocks/>
          </p:cNvSpPr>
          <p:nvPr/>
        </p:nvSpPr>
        <p:spPr>
          <a:xfrm>
            <a:off x="727788" y="2667000"/>
            <a:ext cx="10786772" cy="10673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Karena 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missing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dalam kolom "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Cabin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 terlalu banyak maka kolom kabin akan 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dihilangkan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26A20-ABBA-4483-8CF7-F487AE53F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75" y="3826119"/>
            <a:ext cx="5625754" cy="45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7571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13FAE"/>
      </a:accent1>
      <a:accent2>
        <a:srgbClr val="A52DBF"/>
      </a:accent2>
      <a:accent3>
        <a:srgbClr val="7A3FD1"/>
      </a:accent3>
      <a:accent4>
        <a:srgbClr val="3E40C4"/>
      </a:accent4>
      <a:accent5>
        <a:srgbClr val="3F7ED1"/>
      </a:accent5>
      <a:accent6>
        <a:srgbClr val="2DA9BF"/>
      </a:accent6>
      <a:hlink>
        <a:srgbClr val="3F61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460</Words>
  <Application>Microsoft Office PowerPoint</Application>
  <PresentationFormat>Widescreen</PresentationFormat>
  <Paragraphs>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Bembo</vt:lpstr>
      <vt:lpstr>Courier New</vt:lpstr>
      <vt:lpstr>inherit</vt:lpstr>
      <vt:lpstr>zeitung</vt:lpstr>
      <vt:lpstr>ArchiveVTI</vt:lpstr>
      <vt:lpstr>Titanic - Machine Learning from Disaster </vt:lpstr>
      <vt:lpstr>DataSet understanding</vt:lpstr>
      <vt:lpstr>Fitur yang ada pada dataset</vt:lpstr>
      <vt:lpstr>Informasi Mengenai Dataset</vt:lpstr>
      <vt:lpstr>PowerPoint Presentation</vt:lpstr>
      <vt:lpstr>Missing Values</vt:lpstr>
      <vt:lpstr>Penanganan Missing values untuk train dataset</vt:lpstr>
      <vt:lpstr>PowerPoint Presentation</vt:lpstr>
      <vt:lpstr>PowerPoint Presentation</vt:lpstr>
      <vt:lpstr>Penanganan Missing values untuk Test dataset</vt:lpstr>
      <vt:lpstr>PowerPoint Presentation</vt:lpstr>
      <vt:lpstr>PowerPoint Presentation</vt:lpstr>
      <vt:lpstr>Hasil Penanganan Missing Values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Penambahan Fitur</vt:lpstr>
      <vt:lpstr>PowerPoint Presentation</vt:lpstr>
      <vt:lpstr>PowerPoint Presentation</vt:lpstr>
      <vt:lpstr>Preprocessing</vt:lpstr>
      <vt:lpstr>Mengubah data kategori menjadi numerik</vt:lpstr>
      <vt:lpstr>PowerPoint Presentation</vt:lpstr>
      <vt:lpstr>PowerPoint Presentation</vt:lpstr>
      <vt:lpstr>PowerPoint Presentation</vt:lpstr>
      <vt:lpstr>Akurasi Akhir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- Machine Learning from Disaster </dc:title>
  <dc:creator>Syahrul Apriansyah</dc:creator>
  <cp:lastModifiedBy>Syahrul Apriansyah</cp:lastModifiedBy>
  <cp:revision>1</cp:revision>
  <dcterms:created xsi:type="dcterms:W3CDTF">2022-02-12T13:05:30Z</dcterms:created>
  <dcterms:modified xsi:type="dcterms:W3CDTF">2022-02-13T03:39:50Z</dcterms:modified>
</cp:coreProperties>
</file>