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Neo Tech Bold" charset="1" panose="020B0804030504040204"/>
      <p:regular r:id="rId15"/>
    </p:embeddedFont>
    <p:embeddedFont>
      <p:font typeface="Neo Tech Light" charset="1" panose="020B0304030504040204"/>
      <p:regular r:id="rId16"/>
    </p:embeddedFont>
    <p:embeddedFont>
      <p:font typeface="Neo Tech" charset="1" panose="020B050403050404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17.png" Type="http://schemas.openxmlformats.org/officeDocument/2006/relationships/image"/><Relationship Id="rId14" Target="../media/image18.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2751622"/>
            <a:ext cx="3507719" cy="242352"/>
          </a:xfrm>
          <a:custGeom>
            <a:avLst/>
            <a:gdLst/>
            <a:ahLst/>
            <a:cxnLst/>
            <a:rect r="r" b="b" t="t" l="l"/>
            <a:pathLst>
              <a:path h="242352" w="3507719">
                <a:moveTo>
                  <a:pt x="0" y="0"/>
                </a:moveTo>
                <a:lnTo>
                  <a:pt x="3507719" y="0"/>
                </a:lnTo>
                <a:lnTo>
                  <a:pt x="3507719" y="242351"/>
                </a:lnTo>
                <a:lnTo>
                  <a:pt x="0" y="2423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3751581" y="2751622"/>
            <a:ext cx="3507719" cy="242352"/>
          </a:xfrm>
          <a:custGeom>
            <a:avLst/>
            <a:gdLst/>
            <a:ahLst/>
            <a:cxnLst/>
            <a:rect r="r" b="b" t="t" l="l"/>
            <a:pathLst>
              <a:path h="242352" w="3507719">
                <a:moveTo>
                  <a:pt x="3507719" y="0"/>
                </a:moveTo>
                <a:lnTo>
                  <a:pt x="0" y="0"/>
                </a:lnTo>
                <a:lnTo>
                  <a:pt x="0" y="242351"/>
                </a:lnTo>
                <a:lnTo>
                  <a:pt x="3507719" y="242351"/>
                </a:lnTo>
                <a:lnTo>
                  <a:pt x="35077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6022262" y="2278877"/>
            <a:ext cx="6512454" cy="1035440"/>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TUGAS CHAPTER 4</a:t>
            </a:r>
          </a:p>
        </p:txBody>
      </p:sp>
      <p:sp>
        <p:nvSpPr>
          <p:cNvPr name="TextBox 19" id="19"/>
          <p:cNvSpPr txBox="true"/>
          <p:nvPr/>
        </p:nvSpPr>
        <p:spPr>
          <a:xfrm rot="0">
            <a:off x="1629765" y="4225730"/>
            <a:ext cx="15297448" cy="2386330"/>
          </a:xfrm>
          <a:prstGeom prst="rect">
            <a:avLst/>
          </a:prstGeom>
        </p:spPr>
        <p:txBody>
          <a:bodyPr anchor="t" rtlCol="false" tIns="0" lIns="0" bIns="0" rIns="0">
            <a:spAutoFit/>
          </a:bodyPr>
          <a:lstStyle/>
          <a:p>
            <a:pPr algn="ctr">
              <a:lnSpc>
                <a:spcPts val="8959"/>
              </a:lnSpc>
            </a:pPr>
            <a:r>
              <a:rPr lang="en-US" b="true" sz="6999">
                <a:solidFill>
                  <a:srgbClr val="90F8FF"/>
                </a:solidFill>
                <a:latin typeface="Neo Tech Bold"/>
                <a:ea typeface="Neo Tech Bold"/>
                <a:cs typeface="Neo Tech Bold"/>
                <a:sym typeface="Neo Tech Bold"/>
              </a:rPr>
              <a:t>EVOLUSI TEKNOLOGI PROCESSOR INTEL</a:t>
            </a:r>
          </a:p>
        </p:txBody>
      </p:sp>
      <p:sp>
        <p:nvSpPr>
          <p:cNvPr name="TextBox 20" id="20"/>
          <p:cNvSpPr txBox="true"/>
          <p:nvPr/>
        </p:nvSpPr>
        <p:spPr>
          <a:xfrm rot="0">
            <a:off x="3352156" y="6822302"/>
            <a:ext cx="11583688" cy="879592"/>
          </a:xfrm>
          <a:prstGeom prst="rect">
            <a:avLst/>
          </a:prstGeom>
        </p:spPr>
        <p:txBody>
          <a:bodyPr anchor="t" rtlCol="false" tIns="0" lIns="0" bIns="0" rIns="0">
            <a:spAutoFit/>
          </a:bodyPr>
          <a:lstStyle/>
          <a:p>
            <a:pPr algn="ctr">
              <a:lnSpc>
                <a:spcPts val="4322"/>
              </a:lnSpc>
            </a:pPr>
            <a:r>
              <a:rPr lang="en-US" b="true" sz="3376">
                <a:solidFill>
                  <a:srgbClr val="90F8FF"/>
                </a:solidFill>
                <a:latin typeface="Neo Tech Bold"/>
                <a:ea typeface="Neo Tech Bold"/>
                <a:cs typeface="Neo Tech Bold"/>
                <a:sym typeface="Neo Tech Bold"/>
              </a:rPr>
              <a:t>DARI INTEL 4004 KE GENERASI CORE ULTRA SERIES</a:t>
            </a:r>
          </a:p>
          <a:p>
            <a:pPr algn="ctr">
              <a:lnSpc>
                <a:spcPts val="204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2751622"/>
            <a:ext cx="3507719" cy="242352"/>
          </a:xfrm>
          <a:custGeom>
            <a:avLst/>
            <a:gdLst/>
            <a:ahLst/>
            <a:cxnLst/>
            <a:rect r="r" b="b" t="t" l="l"/>
            <a:pathLst>
              <a:path h="242352" w="3507719">
                <a:moveTo>
                  <a:pt x="0" y="0"/>
                </a:moveTo>
                <a:lnTo>
                  <a:pt x="3507719" y="0"/>
                </a:lnTo>
                <a:lnTo>
                  <a:pt x="3507719" y="242351"/>
                </a:lnTo>
                <a:lnTo>
                  <a:pt x="0" y="2423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3751581" y="2751622"/>
            <a:ext cx="3507719" cy="242352"/>
          </a:xfrm>
          <a:custGeom>
            <a:avLst/>
            <a:gdLst/>
            <a:ahLst/>
            <a:cxnLst/>
            <a:rect r="r" b="b" t="t" l="l"/>
            <a:pathLst>
              <a:path h="242352" w="3507719">
                <a:moveTo>
                  <a:pt x="3507719" y="0"/>
                </a:moveTo>
                <a:lnTo>
                  <a:pt x="0" y="0"/>
                </a:lnTo>
                <a:lnTo>
                  <a:pt x="0" y="242351"/>
                </a:lnTo>
                <a:lnTo>
                  <a:pt x="3507719" y="242351"/>
                </a:lnTo>
                <a:lnTo>
                  <a:pt x="35077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1714500" y="4057268"/>
            <a:ext cx="14058900" cy="2702560"/>
          </a:xfrm>
          <a:prstGeom prst="rect">
            <a:avLst/>
          </a:prstGeom>
        </p:spPr>
        <p:txBody>
          <a:bodyPr anchor="t" rtlCol="false" tIns="0" lIns="0" bIns="0" rIns="0">
            <a:spAutoFit/>
          </a:bodyPr>
          <a:lstStyle/>
          <a:p>
            <a:pPr algn="l">
              <a:lnSpc>
                <a:spcPts val="5119"/>
              </a:lnSpc>
            </a:pPr>
            <a:r>
              <a:rPr lang="en-US" sz="3999" b="true">
                <a:solidFill>
                  <a:srgbClr val="90F8FF"/>
                </a:solidFill>
                <a:latin typeface="Neo Tech Bold"/>
                <a:ea typeface="Neo Tech Bold"/>
                <a:cs typeface="Neo Tech Bold"/>
                <a:sym typeface="Neo Tech Bold"/>
              </a:rPr>
              <a:t>NAMA : SYAHRUL ARDI PRASETIYO</a:t>
            </a:r>
          </a:p>
          <a:p>
            <a:pPr algn="l">
              <a:lnSpc>
                <a:spcPts val="5119"/>
              </a:lnSpc>
            </a:pPr>
            <a:r>
              <a:rPr lang="en-US" sz="3999" b="true">
                <a:solidFill>
                  <a:srgbClr val="90F8FF"/>
                </a:solidFill>
                <a:latin typeface="Neo Tech Bold"/>
                <a:ea typeface="Neo Tech Bold"/>
                <a:cs typeface="Neo Tech Bold"/>
                <a:sym typeface="Neo Tech Bold"/>
              </a:rPr>
              <a:t>NRP : 3124500035</a:t>
            </a:r>
          </a:p>
          <a:p>
            <a:pPr algn="l">
              <a:lnSpc>
                <a:spcPts val="5119"/>
              </a:lnSpc>
            </a:pPr>
            <a:r>
              <a:rPr lang="en-US" sz="3999" b="true">
                <a:solidFill>
                  <a:srgbClr val="90F8FF"/>
                </a:solidFill>
                <a:latin typeface="Neo Tech Bold"/>
                <a:ea typeface="Neo Tech Bold"/>
                <a:cs typeface="Neo Tech Bold"/>
                <a:sym typeface="Neo Tech Bold"/>
              </a:rPr>
              <a:t>KELAS : D3 IT B</a:t>
            </a:r>
          </a:p>
          <a:p>
            <a:pPr algn="l">
              <a:lnSpc>
                <a:spcPts val="5119"/>
              </a:lnSpc>
            </a:pPr>
            <a:r>
              <a:rPr lang="en-US" sz="3999" b="true">
                <a:solidFill>
                  <a:srgbClr val="90F8FF"/>
                </a:solidFill>
                <a:latin typeface="Neo Tech Bold"/>
                <a:ea typeface="Neo Tech Bold"/>
                <a:cs typeface="Neo Tech Bold"/>
                <a:sym typeface="Neo Tech Bold"/>
              </a:rPr>
              <a:t>DOSEN PENGAJAR : DR FERRY ASTIKA SAPUTRA ST, M.SC</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301837" y="1811052"/>
            <a:ext cx="13684326" cy="1970977"/>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REVOLUSI INTEL CORE ULTRA SERIES </a:t>
            </a:r>
          </a:p>
          <a:p>
            <a:pPr algn="ctr">
              <a:lnSpc>
                <a:spcPts val="7394"/>
              </a:lnSpc>
            </a:pPr>
          </a:p>
        </p:txBody>
      </p:sp>
      <p:sp>
        <p:nvSpPr>
          <p:cNvPr name="TextBox 17" id="17"/>
          <p:cNvSpPr txBox="true"/>
          <p:nvPr/>
        </p:nvSpPr>
        <p:spPr>
          <a:xfrm rot="0">
            <a:off x="3307510" y="3638168"/>
            <a:ext cx="11962567" cy="3955904"/>
          </a:xfrm>
          <a:prstGeom prst="rect">
            <a:avLst/>
          </a:prstGeom>
        </p:spPr>
        <p:txBody>
          <a:bodyPr anchor="t" rtlCol="false" tIns="0" lIns="0" bIns="0" rIns="0">
            <a:spAutoFit/>
          </a:bodyPr>
          <a:lstStyle/>
          <a:p>
            <a:pPr algn="ctr">
              <a:lnSpc>
                <a:spcPts val="5200"/>
              </a:lnSpc>
            </a:pPr>
            <a:r>
              <a:rPr lang="en-US" sz="3041" spc="33">
                <a:solidFill>
                  <a:srgbClr val="FFFFFF"/>
                </a:solidFill>
                <a:latin typeface="Neo Tech Light"/>
                <a:ea typeface="Neo Tech Light"/>
                <a:cs typeface="Neo Tech Light"/>
                <a:sym typeface="Neo Tech Light"/>
              </a:rPr>
              <a:t>Intel Core Ultra Series adalah generasi terbaru prosesor Intel yang membawa perubahan signifikan dalam hal efisiensi daya, performa AI, dan grafis terintegrasi. Seri ini dirancang untuk menjawab tantangan komputasi modern, seperti kebutuhan komputasi AI, daya tahan baterai yang lebih baik, dan pengalaman grafis yang mumpuni tanpa GPU eksternal.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726322"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4148677"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1580448" y="2690075"/>
            <a:ext cx="6707552" cy="3772998"/>
          </a:xfrm>
          <a:custGeom>
            <a:avLst/>
            <a:gdLst/>
            <a:ahLst/>
            <a:cxnLst/>
            <a:rect r="r" b="b" t="t" l="l"/>
            <a:pathLst>
              <a:path h="3772998" w="6707552">
                <a:moveTo>
                  <a:pt x="0" y="0"/>
                </a:moveTo>
                <a:lnTo>
                  <a:pt x="6707552" y="0"/>
                </a:lnTo>
                <a:lnTo>
                  <a:pt x="6707552" y="3772998"/>
                </a:lnTo>
                <a:lnTo>
                  <a:pt x="0" y="3772998"/>
                </a:lnTo>
                <a:lnTo>
                  <a:pt x="0" y="0"/>
                </a:lnTo>
                <a:close/>
              </a:path>
            </a:pathLst>
          </a:custGeom>
          <a:blipFill>
            <a:blip r:embed="rId7"/>
            <a:stretch>
              <a:fillRect l="0" t="0" r="0" b="0"/>
            </a:stretch>
          </a:blipFill>
        </p:spPr>
      </p:sp>
      <p:sp>
        <p:nvSpPr>
          <p:cNvPr name="TextBox 19" id="19"/>
          <p:cNvSpPr txBox="true"/>
          <p:nvPr/>
        </p:nvSpPr>
        <p:spPr>
          <a:xfrm rot="0">
            <a:off x="1440381" y="1859533"/>
            <a:ext cx="11561415" cy="1378585"/>
          </a:xfrm>
          <a:prstGeom prst="rect">
            <a:avLst/>
          </a:prstGeom>
        </p:spPr>
        <p:txBody>
          <a:bodyPr anchor="t" rtlCol="false" tIns="0" lIns="0" bIns="0" rIns="0">
            <a:spAutoFit/>
          </a:bodyPr>
          <a:lstStyle/>
          <a:p>
            <a:pPr algn="ctr">
              <a:lnSpc>
                <a:spcPts val="5119"/>
              </a:lnSpc>
            </a:pPr>
            <a:r>
              <a:rPr lang="en-US" b="true" sz="3999">
                <a:solidFill>
                  <a:srgbClr val="90F8FF"/>
                </a:solidFill>
                <a:latin typeface="Neo Tech Bold"/>
                <a:ea typeface="Neo Tech Bold"/>
                <a:cs typeface="Neo Tech Bold"/>
                <a:sym typeface="Neo Tech Bold"/>
              </a:rPr>
              <a:t>CORE ULTRA 5 – EFISIENSI DAN PRODUKTIVITAS</a:t>
            </a:r>
          </a:p>
          <a:p>
            <a:pPr algn="ctr">
              <a:lnSpc>
                <a:spcPts val="5119"/>
              </a:lnSpc>
            </a:pPr>
          </a:p>
        </p:txBody>
      </p:sp>
      <p:sp>
        <p:nvSpPr>
          <p:cNvPr name="TextBox 20" id="20"/>
          <p:cNvSpPr txBox="true"/>
          <p:nvPr/>
        </p:nvSpPr>
        <p:spPr>
          <a:xfrm rot="0">
            <a:off x="1440381" y="2480525"/>
            <a:ext cx="11561415" cy="5270354"/>
          </a:xfrm>
          <a:prstGeom prst="rect">
            <a:avLst/>
          </a:prstGeom>
        </p:spPr>
        <p:txBody>
          <a:bodyPr anchor="t" rtlCol="false" tIns="0" lIns="0" bIns="0" rIns="0">
            <a:spAutoFit/>
          </a:bodyPr>
          <a:lstStyle/>
          <a:p>
            <a:pPr algn="ctr">
              <a:lnSpc>
                <a:spcPts val="5200"/>
              </a:lnSpc>
            </a:pPr>
            <a:r>
              <a:rPr lang="en-US" sz="3041" spc="33">
                <a:solidFill>
                  <a:srgbClr val="FFFFFF"/>
                </a:solidFill>
                <a:latin typeface="Neo Tech"/>
                <a:ea typeface="Neo Tech"/>
                <a:cs typeface="Neo Tech"/>
                <a:sym typeface="Neo Tech"/>
              </a:rPr>
              <a:t>Intel Core Ultra 5 adalah prosesor yang dirancang untuk menyeimbangkan efisiensi daya dan performa produktivitas harian. Prosesor ini mengadopsi arsitektur hybrid Intel dengan kombinasi Performance Cores (P-core) dan Efficiency Cores (E-core) yang dioptimalkan untuk multitasking ringan hingga menengah. Teknologi Intel 4 (7nm EUV) membuatnya lebih hemat daya dibanding generasi sebelumnya, sehingga ideal untuk laptop ultraportabel yang memprioritaskan ketahanan baterai.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726322"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4148677"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3087521" y="2690075"/>
            <a:ext cx="3889261" cy="3918651"/>
          </a:xfrm>
          <a:custGeom>
            <a:avLst/>
            <a:gdLst/>
            <a:ahLst/>
            <a:cxnLst/>
            <a:rect r="r" b="b" t="t" l="l"/>
            <a:pathLst>
              <a:path h="3918651" w="3889261">
                <a:moveTo>
                  <a:pt x="0" y="0"/>
                </a:moveTo>
                <a:lnTo>
                  <a:pt x="3889262" y="0"/>
                </a:lnTo>
                <a:lnTo>
                  <a:pt x="3889262" y="3918652"/>
                </a:lnTo>
                <a:lnTo>
                  <a:pt x="0" y="3918652"/>
                </a:lnTo>
                <a:lnTo>
                  <a:pt x="0" y="0"/>
                </a:lnTo>
                <a:close/>
              </a:path>
            </a:pathLst>
          </a:custGeom>
          <a:blipFill>
            <a:blip r:embed="rId7"/>
            <a:stretch>
              <a:fillRect l="0" t="0" r="0" b="0"/>
            </a:stretch>
          </a:blipFill>
        </p:spPr>
      </p:sp>
      <p:sp>
        <p:nvSpPr>
          <p:cNvPr name="TextBox 19" id="19"/>
          <p:cNvSpPr txBox="true"/>
          <p:nvPr/>
        </p:nvSpPr>
        <p:spPr>
          <a:xfrm rot="0">
            <a:off x="1182611" y="1859533"/>
            <a:ext cx="12076956" cy="1378585"/>
          </a:xfrm>
          <a:prstGeom prst="rect">
            <a:avLst/>
          </a:prstGeom>
        </p:spPr>
        <p:txBody>
          <a:bodyPr anchor="t" rtlCol="false" tIns="0" lIns="0" bIns="0" rIns="0">
            <a:spAutoFit/>
          </a:bodyPr>
          <a:lstStyle/>
          <a:p>
            <a:pPr algn="ctr">
              <a:lnSpc>
                <a:spcPts val="5119"/>
              </a:lnSpc>
            </a:pPr>
            <a:r>
              <a:rPr lang="en-US" b="true" sz="3999">
                <a:solidFill>
                  <a:srgbClr val="90F8FF"/>
                </a:solidFill>
                <a:latin typeface="Neo Tech Bold"/>
                <a:ea typeface="Neo Tech Bold"/>
                <a:cs typeface="Neo Tech Bold"/>
                <a:sym typeface="Neo Tech Bold"/>
              </a:rPr>
              <a:t>CORE ULTRA 7 – PERFORMA YANG DITINGKATKAN</a:t>
            </a:r>
          </a:p>
          <a:p>
            <a:pPr algn="ctr">
              <a:lnSpc>
                <a:spcPts val="5119"/>
              </a:lnSpc>
            </a:pPr>
          </a:p>
        </p:txBody>
      </p:sp>
      <p:sp>
        <p:nvSpPr>
          <p:cNvPr name="TextBox 20" id="20"/>
          <p:cNvSpPr txBox="true"/>
          <p:nvPr/>
        </p:nvSpPr>
        <p:spPr>
          <a:xfrm rot="0">
            <a:off x="1440381" y="2480525"/>
            <a:ext cx="11561415" cy="4613129"/>
          </a:xfrm>
          <a:prstGeom prst="rect">
            <a:avLst/>
          </a:prstGeom>
        </p:spPr>
        <p:txBody>
          <a:bodyPr anchor="t" rtlCol="false" tIns="0" lIns="0" bIns="0" rIns="0">
            <a:spAutoFit/>
          </a:bodyPr>
          <a:lstStyle/>
          <a:p>
            <a:pPr algn="ctr">
              <a:lnSpc>
                <a:spcPts val="5200"/>
              </a:lnSpc>
            </a:pPr>
            <a:r>
              <a:rPr lang="en-US" sz="3041" spc="33">
                <a:solidFill>
                  <a:srgbClr val="FFFFFF"/>
                </a:solidFill>
                <a:latin typeface="Neo Tech"/>
                <a:ea typeface="Neo Tech"/>
                <a:cs typeface="Neo Tech"/>
                <a:sym typeface="Neo Tech"/>
              </a:rPr>
              <a:t>Prosesor Intel Core Ultra 7 dirancang untuk pengguna yang membutuhkan performa tinggi baik untuk produktivitas berat, kreativitas, maupun gaming casual. Dengan arsitektur hybrid yang lebih canggih, prosesor ini menggabungkan P-core (Performance) untuk tugas berat, E-core (Efficiency) untuk multitasking, dan LP E-core (Low Power) untuk efisiensi daya—menghadirkan keseimbangan optimal antara kecepatan dan ketahanan baterai.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726322"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4148677"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1440381" y="1783464"/>
            <a:ext cx="8892034" cy="1378585"/>
          </a:xfrm>
          <a:prstGeom prst="rect">
            <a:avLst/>
          </a:prstGeom>
        </p:spPr>
        <p:txBody>
          <a:bodyPr anchor="t" rtlCol="false" tIns="0" lIns="0" bIns="0" rIns="0">
            <a:spAutoFit/>
          </a:bodyPr>
          <a:lstStyle/>
          <a:p>
            <a:pPr algn="ctr">
              <a:lnSpc>
                <a:spcPts val="5119"/>
              </a:lnSpc>
            </a:pPr>
            <a:r>
              <a:rPr lang="en-US" b="true" sz="3999">
                <a:solidFill>
                  <a:srgbClr val="90F8FF"/>
                </a:solidFill>
                <a:latin typeface="Neo Tech Bold"/>
                <a:ea typeface="Neo Tech Bold"/>
                <a:cs typeface="Neo Tech Bold"/>
                <a:sym typeface="Neo Tech Bold"/>
              </a:rPr>
              <a:t>CORE ULTRA 9 – PUNCAK PERFORMA</a:t>
            </a:r>
          </a:p>
          <a:p>
            <a:pPr algn="ctr">
              <a:lnSpc>
                <a:spcPts val="5119"/>
              </a:lnSpc>
            </a:pPr>
          </a:p>
        </p:txBody>
      </p:sp>
      <p:sp>
        <p:nvSpPr>
          <p:cNvPr name="TextBox 19" id="19"/>
          <p:cNvSpPr txBox="true"/>
          <p:nvPr/>
        </p:nvSpPr>
        <p:spPr>
          <a:xfrm rot="0">
            <a:off x="1440381" y="2320356"/>
            <a:ext cx="11561415" cy="6584804"/>
          </a:xfrm>
          <a:prstGeom prst="rect">
            <a:avLst/>
          </a:prstGeom>
        </p:spPr>
        <p:txBody>
          <a:bodyPr anchor="t" rtlCol="false" tIns="0" lIns="0" bIns="0" rIns="0">
            <a:spAutoFit/>
          </a:bodyPr>
          <a:lstStyle/>
          <a:p>
            <a:pPr algn="ctr">
              <a:lnSpc>
                <a:spcPts val="5200"/>
              </a:lnSpc>
            </a:pPr>
            <a:r>
              <a:rPr lang="en-US" sz="3041" spc="33">
                <a:solidFill>
                  <a:srgbClr val="FFFFFF"/>
                </a:solidFill>
                <a:latin typeface="Neo Tech"/>
                <a:ea typeface="Neo Tech"/>
                <a:cs typeface="Neo Tech"/>
                <a:sym typeface="Neo Tech"/>
              </a:rPr>
              <a:t>Intel Core Ultra 9 merupakan prosesor flagship Intel yang menghadirkan performa puncak untuk kebutuhan komputasi paling demanding. Prosesor ini dirancang khusus untuk profesional kreatif, gamer enthusiast, dan pekerja teknis yang membutuhkan kekuatan komputasi ekstrem dalam bentuk mobile. Dengan konfigurasi core terkuat dalam lini Core Ultra, prosesor ini menggabungkan P-core berfrekuensi tinggi dan E-core dalam jumlah maksimal yang dioptimalkan untuk beban kerja multithread berat seperti rendering 3D, kompilasi kode besar, atau simulasi engineering.</a:t>
            </a:r>
          </a:p>
        </p:txBody>
      </p:sp>
      <p:sp>
        <p:nvSpPr>
          <p:cNvPr name="Freeform 20" id="20"/>
          <p:cNvSpPr/>
          <p:nvPr/>
        </p:nvSpPr>
        <p:spPr>
          <a:xfrm flipH="false" flipV="false" rot="0">
            <a:off x="13087521" y="2529906"/>
            <a:ext cx="3946983" cy="3942050"/>
          </a:xfrm>
          <a:custGeom>
            <a:avLst/>
            <a:gdLst/>
            <a:ahLst/>
            <a:cxnLst/>
            <a:rect r="r" b="b" t="t" l="l"/>
            <a:pathLst>
              <a:path h="3942050" w="3946983">
                <a:moveTo>
                  <a:pt x="0" y="0"/>
                </a:moveTo>
                <a:lnTo>
                  <a:pt x="3946984" y="0"/>
                </a:lnTo>
                <a:lnTo>
                  <a:pt x="3946984" y="3942050"/>
                </a:lnTo>
                <a:lnTo>
                  <a:pt x="0" y="3942050"/>
                </a:lnTo>
                <a:lnTo>
                  <a:pt x="0" y="0"/>
                </a:lnTo>
                <a:close/>
              </a:path>
            </a:pathLst>
          </a:custGeom>
          <a:blipFill>
            <a:blip r:embed="rId7"/>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5995495" y="2278877"/>
            <a:ext cx="6565988" cy="1970977"/>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INTEL ULTRA CORE</a:t>
            </a:r>
          </a:p>
          <a:p>
            <a:pPr algn="ctr">
              <a:lnSpc>
                <a:spcPts val="7394"/>
              </a:lnSpc>
            </a:pPr>
          </a:p>
        </p:txBody>
      </p:sp>
      <p:sp>
        <p:nvSpPr>
          <p:cNvPr name="TextBox 17" id="17"/>
          <p:cNvSpPr txBox="true"/>
          <p:nvPr/>
        </p:nvSpPr>
        <p:spPr>
          <a:xfrm rot="0">
            <a:off x="2600366" y="3438143"/>
            <a:ext cx="13356246" cy="4526280"/>
          </a:xfrm>
          <a:prstGeom prst="rect">
            <a:avLst/>
          </a:prstGeom>
        </p:spPr>
        <p:txBody>
          <a:bodyPr anchor="t" rtlCol="false" tIns="0" lIns="0" bIns="0" rIns="0">
            <a:spAutoFit/>
          </a:bodyPr>
          <a:lstStyle/>
          <a:p>
            <a:pPr algn="ctr">
              <a:lnSpc>
                <a:spcPts val="5985"/>
              </a:lnSpc>
            </a:pPr>
            <a:r>
              <a:rPr lang="en-US" sz="3500" spc="38">
                <a:solidFill>
                  <a:srgbClr val="FFFFFF"/>
                </a:solidFill>
                <a:latin typeface="Neo Tech"/>
                <a:ea typeface="Neo Tech"/>
                <a:cs typeface="Neo Tech"/>
                <a:sym typeface="Neo Tech"/>
              </a:rPr>
              <a:t>Intel Core Ultra adalah generasi terbaru prosesor Intel yang dirancang untuk menghadirkan revolusi performa komputasi modern, khususnya dalam hal efisiensi daya, kecerdasan buatan (AI), dan grafis terintegrasi. Seri ini merupakan bagian dari strategi Intel untuk bersaing di pasar laptop premium, kreator konten, dan komputasi berbasis AI.</a:t>
            </a:r>
          </a:p>
        </p:txBody>
      </p:sp>
      <p:sp>
        <p:nvSpPr>
          <p:cNvPr name="Freeform 18" id="18"/>
          <p:cNvSpPr/>
          <p:nvPr/>
        </p:nvSpPr>
        <p:spPr>
          <a:xfrm flipH="false" flipV="false" rot="0">
            <a:off x="1726322"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14148677"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2751622"/>
            <a:ext cx="3507719" cy="242352"/>
          </a:xfrm>
          <a:custGeom>
            <a:avLst/>
            <a:gdLst/>
            <a:ahLst/>
            <a:cxnLst/>
            <a:rect r="r" b="b" t="t" l="l"/>
            <a:pathLst>
              <a:path h="242352" w="3507719">
                <a:moveTo>
                  <a:pt x="0" y="0"/>
                </a:moveTo>
                <a:lnTo>
                  <a:pt x="3507719" y="0"/>
                </a:lnTo>
                <a:lnTo>
                  <a:pt x="3507719" y="242351"/>
                </a:lnTo>
                <a:lnTo>
                  <a:pt x="0" y="2423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3751581" y="2751622"/>
            <a:ext cx="3507719" cy="242352"/>
          </a:xfrm>
          <a:custGeom>
            <a:avLst/>
            <a:gdLst/>
            <a:ahLst/>
            <a:cxnLst/>
            <a:rect r="r" b="b" t="t" l="l"/>
            <a:pathLst>
              <a:path h="242352" w="3507719">
                <a:moveTo>
                  <a:pt x="3507719" y="0"/>
                </a:moveTo>
                <a:lnTo>
                  <a:pt x="0" y="0"/>
                </a:lnTo>
                <a:lnTo>
                  <a:pt x="0" y="242351"/>
                </a:lnTo>
                <a:lnTo>
                  <a:pt x="3507719" y="242351"/>
                </a:lnTo>
                <a:lnTo>
                  <a:pt x="35077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784617" y="3473718"/>
            <a:ext cx="1232618" cy="1190036"/>
          </a:xfrm>
          <a:custGeom>
            <a:avLst/>
            <a:gdLst/>
            <a:ahLst/>
            <a:cxnLst/>
            <a:rect r="r" b="b" t="t" l="l"/>
            <a:pathLst>
              <a:path h="1190036" w="1232618">
                <a:moveTo>
                  <a:pt x="0" y="0"/>
                </a:moveTo>
                <a:lnTo>
                  <a:pt x="1232618" y="0"/>
                </a:lnTo>
                <a:lnTo>
                  <a:pt x="1232618" y="1190037"/>
                </a:lnTo>
                <a:lnTo>
                  <a:pt x="0" y="11900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893441" y="5143500"/>
            <a:ext cx="1014971" cy="1005744"/>
          </a:xfrm>
          <a:custGeom>
            <a:avLst/>
            <a:gdLst/>
            <a:ahLst/>
            <a:cxnLst/>
            <a:rect r="r" b="b" t="t" l="l"/>
            <a:pathLst>
              <a:path h="1005744" w="1014971">
                <a:moveTo>
                  <a:pt x="0" y="0"/>
                </a:moveTo>
                <a:lnTo>
                  <a:pt x="1014970" y="0"/>
                </a:lnTo>
                <a:lnTo>
                  <a:pt x="1014970" y="1005744"/>
                </a:lnTo>
                <a:lnTo>
                  <a:pt x="0" y="10057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1913342" y="6802835"/>
            <a:ext cx="995069" cy="1145975"/>
          </a:xfrm>
          <a:custGeom>
            <a:avLst/>
            <a:gdLst/>
            <a:ahLst/>
            <a:cxnLst/>
            <a:rect r="r" b="b" t="t" l="l"/>
            <a:pathLst>
              <a:path h="1145975" w="995069">
                <a:moveTo>
                  <a:pt x="0" y="0"/>
                </a:moveTo>
                <a:lnTo>
                  <a:pt x="995069" y="0"/>
                </a:lnTo>
                <a:lnTo>
                  <a:pt x="995069" y="1145975"/>
                </a:lnTo>
                <a:lnTo>
                  <a:pt x="0" y="114597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0">
            <a:off x="13751581" y="3385212"/>
            <a:ext cx="2861156" cy="3204961"/>
          </a:xfrm>
          <a:custGeom>
            <a:avLst/>
            <a:gdLst/>
            <a:ahLst/>
            <a:cxnLst/>
            <a:rect r="r" b="b" t="t" l="l"/>
            <a:pathLst>
              <a:path h="3204961" w="2861156">
                <a:moveTo>
                  <a:pt x="0" y="0"/>
                </a:moveTo>
                <a:lnTo>
                  <a:pt x="2861155" y="0"/>
                </a:lnTo>
                <a:lnTo>
                  <a:pt x="2861155" y="3204960"/>
                </a:lnTo>
                <a:lnTo>
                  <a:pt x="0" y="32049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22" id="22"/>
          <p:cNvGrpSpPr/>
          <p:nvPr/>
        </p:nvGrpSpPr>
        <p:grpSpPr>
          <a:xfrm rot="0">
            <a:off x="14578380" y="3626272"/>
            <a:ext cx="212350" cy="21235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5664793" y="4431079"/>
            <a:ext cx="166726" cy="16672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16029785" y="5646372"/>
            <a:ext cx="211959" cy="211959"/>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14405571" y="5026898"/>
            <a:ext cx="211959" cy="211959"/>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6915150" y="2269352"/>
            <a:ext cx="4457700" cy="992106"/>
          </a:xfrm>
          <a:prstGeom prst="rect">
            <a:avLst/>
          </a:prstGeom>
        </p:spPr>
        <p:txBody>
          <a:bodyPr anchor="t" rtlCol="false" tIns="0" lIns="0" bIns="0" rIns="0">
            <a:spAutoFit/>
          </a:bodyPr>
          <a:lstStyle/>
          <a:p>
            <a:pPr algn="ctr">
              <a:lnSpc>
                <a:spcPts val="7010"/>
              </a:lnSpc>
            </a:pPr>
            <a:r>
              <a:rPr lang="en-US" b="true" sz="5476">
                <a:solidFill>
                  <a:srgbClr val="90F8FF"/>
                </a:solidFill>
                <a:latin typeface="Neo Tech Bold"/>
                <a:ea typeface="Neo Tech Bold"/>
                <a:cs typeface="Neo Tech Bold"/>
                <a:sym typeface="Neo Tech Bold"/>
              </a:rPr>
              <a:t>KESIMPULAN</a:t>
            </a:r>
          </a:p>
        </p:txBody>
      </p:sp>
      <p:sp>
        <p:nvSpPr>
          <p:cNvPr name="TextBox 35" id="35"/>
          <p:cNvSpPr txBox="true"/>
          <p:nvPr/>
        </p:nvSpPr>
        <p:spPr>
          <a:xfrm rot="0">
            <a:off x="3479569" y="3629072"/>
            <a:ext cx="10071987" cy="5270354"/>
          </a:xfrm>
          <a:prstGeom prst="rect">
            <a:avLst/>
          </a:prstGeom>
        </p:spPr>
        <p:txBody>
          <a:bodyPr anchor="t" rtlCol="false" tIns="0" lIns="0" bIns="0" rIns="0">
            <a:spAutoFit/>
          </a:bodyPr>
          <a:lstStyle/>
          <a:p>
            <a:pPr algn="l">
              <a:lnSpc>
                <a:spcPts val="5200"/>
              </a:lnSpc>
            </a:pPr>
            <a:r>
              <a:rPr lang="en-US" sz="3041" spc="33">
                <a:solidFill>
                  <a:srgbClr val="FFFFFF"/>
                </a:solidFill>
                <a:latin typeface="Neo Tech"/>
                <a:ea typeface="Neo Tech"/>
                <a:cs typeface="Neo Tech"/>
                <a:sym typeface="Neo Tech"/>
              </a:rPr>
              <a:t>Intel Ultra Core bukan sekadar penerus Core i, melainkan lompatan teknologi dengan fokus pada komputasi AI dan efisiensi revolusioner. Perbedaan utamanya terletak pada NPU terdedikasi yang mempercepat workload AI 2x lebih cepat, arsitektur hybrid canggih (P-core + E-core + LP E-core khusus penghemat baterai), dan grafis Intel Arc yang jauh lebih powerful dibanding Iris Xe generasi sebelumnya.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9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9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9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9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9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9999"/>
            </a:blip>
            <a:stretch>
              <a:fillRect l="0" t="0" r="0" b="0"/>
            </a:stretch>
          </a:blipFill>
        </p:spPr>
      </p:sp>
      <p:sp>
        <p:nvSpPr>
          <p:cNvPr name="Freeform 8" id="8"/>
          <p:cNvSpPr/>
          <p:nvPr/>
        </p:nvSpPr>
        <p:spPr>
          <a:xfrm flipH="false" flipV="false" rot="0">
            <a:off x="1729946" y="1028700"/>
            <a:ext cx="14828108" cy="8229600"/>
          </a:xfrm>
          <a:custGeom>
            <a:avLst/>
            <a:gdLst/>
            <a:ahLst/>
            <a:cxnLst/>
            <a:rect r="r" b="b" t="t" l="l"/>
            <a:pathLst>
              <a:path h="8229600" w="14828108">
                <a:moveTo>
                  <a:pt x="0" y="0"/>
                </a:moveTo>
                <a:lnTo>
                  <a:pt x="14828108" y="0"/>
                </a:lnTo>
                <a:lnTo>
                  <a:pt x="14828108"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71355" y="7684325"/>
            <a:ext cx="3731115" cy="2957757"/>
          </a:xfrm>
          <a:custGeom>
            <a:avLst/>
            <a:gdLst/>
            <a:ahLst/>
            <a:cxnLst/>
            <a:rect r="r" b="b" t="t" l="l"/>
            <a:pathLst>
              <a:path h="2957757" w="3731115">
                <a:moveTo>
                  <a:pt x="0" y="0"/>
                </a:moveTo>
                <a:lnTo>
                  <a:pt x="3731115" y="0"/>
                </a:lnTo>
                <a:lnTo>
                  <a:pt x="3731115" y="2957757"/>
                </a:lnTo>
                <a:lnTo>
                  <a:pt x="0" y="29577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false" rot="0">
            <a:off x="15604847" y="-832180"/>
            <a:ext cx="3396344" cy="2692375"/>
          </a:xfrm>
          <a:custGeom>
            <a:avLst/>
            <a:gdLst/>
            <a:ahLst/>
            <a:cxnLst/>
            <a:rect r="r" b="b" t="t" l="l"/>
            <a:pathLst>
              <a:path h="2692375" w="3396344">
                <a:moveTo>
                  <a:pt x="3396345" y="0"/>
                </a:moveTo>
                <a:lnTo>
                  <a:pt x="0" y="0"/>
                </a:lnTo>
                <a:lnTo>
                  <a:pt x="0" y="2692375"/>
                </a:lnTo>
                <a:lnTo>
                  <a:pt x="3396345" y="2692375"/>
                </a:lnTo>
                <a:lnTo>
                  <a:pt x="339634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1" id="11"/>
          <p:cNvSpPr/>
          <p:nvPr/>
        </p:nvSpPr>
        <p:spPr>
          <a:xfrm flipV="true">
            <a:off x="4030157" y="2618302"/>
            <a:ext cx="10227686" cy="0"/>
          </a:xfrm>
          <a:prstGeom prst="line">
            <a:avLst/>
          </a:prstGeom>
          <a:ln cap="flat" w="38100">
            <a:solidFill>
              <a:srgbClr val="FFFFFF"/>
            </a:solidFill>
            <a:prstDash val="solid"/>
            <a:headEnd type="none" len="sm" w="sm"/>
            <a:tailEnd type="none" len="sm" w="sm"/>
          </a:ln>
        </p:spPr>
      </p:sp>
      <p:sp>
        <p:nvSpPr>
          <p:cNvPr name="Freeform 12" id="12"/>
          <p:cNvSpPr/>
          <p:nvPr/>
        </p:nvSpPr>
        <p:spPr>
          <a:xfrm flipH="false" flipV="false" rot="0">
            <a:off x="3259760" y="6378821"/>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2781048" y="6378821"/>
            <a:ext cx="2242799" cy="1529181"/>
          </a:xfrm>
          <a:custGeom>
            <a:avLst/>
            <a:gdLst/>
            <a:ahLst/>
            <a:cxnLst/>
            <a:rect r="r" b="b" t="t" l="l"/>
            <a:pathLst>
              <a:path h="1529181" w="2242799">
                <a:moveTo>
                  <a:pt x="0" y="0"/>
                </a:moveTo>
                <a:lnTo>
                  <a:pt x="2242800" y="0"/>
                </a:lnTo>
                <a:lnTo>
                  <a:pt x="2242800" y="1529181"/>
                </a:lnTo>
                <a:lnTo>
                  <a:pt x="0" y="15291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5062878" y="3006667"/>
            <a:ext cx="8162244" cy="3230627"/>
          </a:xfrm>
          <a:prstGeom prst="rect">
            <a:avLst/>
          </a:prstGeom>
        </p:spPr>
        <p:txBody>
          <a:bodyPr anchor="t" rtlCol="false" tIns="0" lIns="0" bIns="0" rIns="0">
            <a:spAutoFit/>
          </a:bodyPr>
          <a:lstStyle/>
          <a:p>
            <a:pPr algn="ctr">
              <a:lnSpc>
                <a:spcPts val="12087"/>
              </a:lnSpc>
            </a:pPr>
            <a:r>
              <a:rPr lang="en-US" b="true" sz="9443">
                <a:solidFill>
                  <a:srgbClr val="1EF1FF"/>
                </a:solidFill>
                <a:latin typeface="Neo Tech Bold"/>
                <a:ea typeface="Neo Tech Bold"/>
                <a:cs typeface="Neo Tech Bold"/>
                <a:sym typeface="Neo Tech Bold"/>
              </a:rPr>
              <a:t>SEKIAN</a:t>
            </a:r>
          </a:p>
          <a:p>
            <a:pPr algn="ctr">
              <a:lnSpc>
                <a:spcPts val="12087"/>
              </a:lnSpc>
            </a:pPr>
            <a:r>
              <a:rPr lang="en-US" b="true" sz="9443">
                <a:solidFill>
                  <a:srgbClr val="1EF1FF"/>
                </a:solidFill>
                <a:latin typeface="Neo Tech Bold"/>
                <a:ea typeface="Neo Tech Bold"/>
                <a:cs typeface="Neo Tech Bold"/>
                <a:sym typeface="Neo Tech Bold"/>
              </a:rPr>
              <a:t>TERIMAKASIH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DAGmc15nb1Q</dc:identifier>
  <dcterms:modified xsi:type="dcterms:W3CDTF">2011-08-01T06:04:30Z</dcterms:modified>
  <cp:revision>1</cp:revision>
  <dc:title>Tugas</dc:title>
</cp:coreProperties>
</file>