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65" r:id="rId16"/>
    <p:sldId id="266" r:id="rId17"/>
    <p:sldId id="272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2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44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718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054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99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01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55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461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44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59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5568FF-A7AF-46FB-B98D-4D338DEE3DF0}" type="datetimeFigureOut">
              <a:rPr lang="id-ID" smtClean="0"/>
              <a:t>29/09/2019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361721-0755-4F74-8A33-B4EB8504238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69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id-ID" sz="4800" b="1" dirty="0" smtClean="0"/>
              <a:t>Pemilihan 2</a:t>
            </a:r>
            <a:endParaRPr lang="id-ID" sz="4800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id-ID" sz="2400" cap="none" dirty="0" smtClean="0"/>
              <a:t>Dasar Pemrograman (Minggu Ke-</a:t>
            </a:r>
            <a:r>
              <a:rPr lang="id-ID" sz="2400" cap="none" dirty="0" smtClean="0"/>
              <a:t>6</a:t>
            </a:r>
            <a:r>
              <a:rPr lang="id-ID" sz="2400" cap="none" dirty="0" smtClean="0"/>
              <a:t>)</a:t>
            </a:r>
            <a:endParaRPr lang="id-ID" sz="2400" cap="none" dirty="0"/>
          </a:p>
        </p:txBody>
      </p:sp>
    </p:spTree>
    <p:extLst>
      <p:ext uri="{BB962C8B-B14F-4D97-AF65-F5344CB8AC3E}">
        <p14:creationId xmlns:p14="http://schemas.microsoft.com/office/powerpoint/2010/main" val="13382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Ekspresi Logika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78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Terdapat 3 jenis operator logika yang digunakan pada pernyataan </a:t>
            </a:r>
            <a:r>
              <a:rPr lang="id-ID" sz="2400" dirty="0" err="1" smtClean="0">
                <a:solidFill>
                  <a:schemeClr val="tx1"/>
                </a:solidFill>
              </a:rPr>
              <a:t>IF-ELSE</a:t>
            </a:r>
            <a:r>
              <a:rPr lang="id-ID" sz="2400" dirty="0" smtClean="0">
                <a:solidFill>
                  <a:schemeClr val="tx1"/>
                </a:solidFill>
              </a:rPr>
              <a:t>, yaitu:</a:t>
            </a:r>
          </a:p>
          <a:p>
            <a:pPr lvl="1">
              <a:buFont typeface="Wingdings" panose="05000000000000000000" pitchFamily="2" charset="2"/>
              <a:buChar char="v"/>
              <a:tabLst>
                <a:tab pos="1263650" algn="l"/>
              </a:tabLst>
            </a:pPr>
            <a:r>
              <a:rPr lang="id-ID" sz="2200" dirty="0" err="1" smtClean="0">
                <a:solidFill>
                  <a:schemeClr val="tx1"/>
                </a:solidFill>
              </a:rPr>
              <a:t>&amp;&amp;</a:t>
            </a:r>
            <a:r>
              <a:rPr lang="id-ID" sz="2200" dirty="0" smtClean="0">
                <a:solidFill>
                  <a:schemeClr val="tx1"/>
                </a:solidFill>
              </a:rPr>
              <a:t>	: AND</a:t>
            </a:r>
          </a:p>
          <a:p>
            <a:pPr lvl="1">
              <a:buFont typeface="Wingdings" panose="05000000000000000000" pitchFamily="2" charset="2"/>
              <a:buChar char="v"/>
              <a:tabLst>
                <a:tab pos="1263650" algn="l"/>
              </a:tabLst>
            </a:pPr>
            <a:r>
              <a:rPr lang="id-ID" sz="2200" dirty="0" smtClean="0">
                <a:solidFill>
                  <a:schemeClr val="tx1"/>
                </a:solidFill>
              </a:rPr>
              <a:t>||	: OR</a:t>
            </a:r>
          </a:p>
          <a:p>
            <a:pPr lvl="1">
              <a:buFont typeface="Wingdings" panose="05000000000000000000" pitchFamily="2" charset="2"/>
              <a:buChar char="v"/>
              <a:tabLst>
                <a:tab pos="1263650" algn="l"/>
              </a:tabLst>
            </a:pPr>
            <a:r>
              <a:rPr lang="id-ID" sz="2200" dirty="0" smtClean="0">
                <a:solidFill>
                  <a:schemeClr val="tx1"/>
                </a:solidFill>
              </a:rPr>
              <a:t>!	: NOT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b="1" dirty="0" smtClean="0">
                <a:solidFill>
                  <a:schemeClr val="accent2"/>
                </a:solidFill>
              </a:rPr>
              <a:t>Ekspresi logika</a:t>
            </a:r>
            <a:r>
              <a:rPr lang="id-ID" sz="2400" dirty="0" smtClean="0">
                <a:solidFill>
                  <a:schemeClr val="tx1"/>
                </a:solidFill>
              </a:rPr>
              <a:t> adalah ekspresi yang menggunakan satu atau lebih operator logika. Contoh: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(suhu &gt; 24 </a:t>
            </a: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kelembaban 0.66)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!(n &lt;= 0 || </a:t>
            </a: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Operator yang diterapkan pada ekspresi logika akan dievaluasi dari </a:t>
            </a:r>
            <a:r>
              <a:rPr lang="id-ID" sz="2400" b="1" dirty="0" smtClean="0">
                <a:solidFill>
                  <a:schemeClr val="accent2"/>
                </a:solidFill>
              </a:rPr>
              <a:t>kiri ke kanan</a:t>
            </a:r>
          </a:p>
        </p:txBody>
      </p:sp>
    </p:spTree>
    <p:extLst>
      <p:ext uri="{BB962C8B-B14F-4D97-AF65-F5344CB8AC3E}">
        <p14:creationId xmlns:p14="http://schemas.microsoft.com/office/powerpoint/2010/main" val="7457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Ekspresi Logika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Ketika mengevaluasi </a:t>
            </a:r>
            <a:r>
              <a:rPr lang="id-ID" sz="2400" b="1" dirty="0" smtClean="0">
                <a:solidFill>
                  <a:schemeClr val="accent1"/>
                </a:solidFill>
              </a:rPr>
              <a:t>(e</a:t>
            </a:r>
            <a:r>
              <a:rPr lang="id-ID" sz="2400" b="1" baseline="-25000" dirty="0" smtClean="0">
                <a:solidFill>
                  <a:schemeClr val="accent1"/>
                </a:solidFill>
              </a:rPr>
              <a:t>1</a:t>
            </a:r>
            <a:r>
              <a:rPr lang="id-ID" sz="2400" b="1" dirty="0" smtClean="0">
                <a:solidFill>
                  <a:schemeClr val="accent1"/>
                </a:solidFill>
              </a:rPr>
              <a:t> </a:t>
            </a:r>
            <a:r>
              <a:rPr lang="id-ID" sz="2400" b="1" dirty="0" err="1" smtClean="0">
                <a:solidFill>
                  <a:schemeClr val="accent1"/>
                </a:solidFill>
              </a:rPr>
              <a:t>&amp;&amp;</a:t>
            </a:r>
            <a:r>
              <a:rPr lang="id-ID" sz="2400" b="1" dirty="0" smtClean="0">
                <a:solidFill>
                  <a:schemeClr val="accent1"/>
                </a:solidFill>
              </a:rPr>
              <a:t> e</a:t>
            </a:r>
            <a:r>
              <a:rPr lang="id-ID" sz="2400" b="1" baseline="-25000" dirty="0" smtClean="0">
                <a:solidFill>
                  <a:schemeClr val="accent1"/>
                </a:solidFill>
              </a:rPr>
              <a:t>2</a:t>
            </a:r>
            <a:r>
              <a:rPr lang="id-ID" sz="2400" b="1" dirty="0" smtClean="0">
                <a:solidFill>
                  <a:schemeClr val="accent1"/>
                </a:solidFill>
              </a:rPr>
              <a:t>)</a:t>
            </a:r>
            <a:r>
              <a:rPr lang="id-ID" sz="2400" dirty="0" smtClean="0">
                <a:solidFill>
                  <a:schemeClr val="tx1"/>
                </a:solidFill>
              </a:rPr>
              <a:t>, jika e</a:t>
            </a:r>
            <a:r>
              <a:rPr lang="id-ID" sz="2400" baseline="-25000" dirty="0" smtClean="0">
                <a:solidFill>
                  <a:schemeClr val="tx1"/>
                </a:solidFill>
              </a:rPr>
              <a:t>1</a:t>
            </a:r>
            <a:r>
              <a:rPr lang="id-ID" sz="2400" dirty="0" smtClean="0">
                <a:solidFill>
                  <a:schemeClr val="tx1"/>
                </a:solidFill>
              </a:rPr>
              <a:t> menghasilkan FALSE, maka e</a:t>
            </a:r>
            <a:r>
              <a:rPr lang="id-ID" sz="2400" baseline="-25000" dirty="0" smtClean="0">
                <a:solidFill>
                  <a:schemeClr val="tx1"/>
                </a:solidFill>
              </a:rPr>
              <a:t>2</a:t>
            </a:r>
            <a:r>
              <a:rPr lang="id-ID" sz="2400" dirty="0" smtClean="0">
                <a:solidFill>
                  <a:schemeClr val="tx1"/>
                </a:solidFill>
              </a:rPr>
              <a:t> tidak akan dievaluasi. Dengan demikian, nilai seluruh ekspresi (e</a:t>
            </a:r>
            <a:r>
              <a:rPr lang="id-ID" sz="2400" baseline="-25000" dirty="0" smtClean="0">
                <a:solidFill>
                  <a:schemeClr val="tx1"/>
                </a:solidFill>
              </a:rPr>
              <a:t>1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 err="1" smtClean="0">
                <a:solidFill>
                  <a:schemeClr val="tx1"/>
                </a:solidFill>
              </a:rPr>
              <a:t>&amp;&amp;</a:t>
            </a:r>
            <a:r>
              <a:rPr lang="id-ID" sz="2400" dirty="0" smtClean="0">
                <a:solidFill>
                  <a:schemeClr val="tx1"/>
                </a:solidFill>
              </a:rPr>
              <a:t> e</a:t>
            </a:r>
            <a:r>
              <a:rPr lang="id-ID" sz="2400" baseline="-25000" dirty="0" smtClean="0">
                <a:solidFill>
                  <a:schemeClr val="tx1"/>
                </a:solidFill>
              </a:rPr>
              <a:t>2</a:t>
            </a:r>
            <a:r>
              <a:rPr lang="id-ID" sz="2400" dirty="0" smtClean="0">
                <a:solidFill>
                  <a:schemeClr val="tx1"/>
                </a:solidFill>
              </a:rPr>
              <a:t>) akan dianggap salah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Namun, jika e</a:t>
            </a:r>
            <a:r>
              <a:rPr lang="id-ID" sz="2400" baseline="-25000" dirty="0" smtClean="0">
                <a:solidFill>
                  <a:schemeClr val="tx1"/>
                </a:solidFill>
              </a:rPr>
              <a:t>1</a:t>
            </a:r>
            <a:r>
              <a:rPr lang="id-ID" sz="2400" dirty="0" smtClean="0">
                <a:solidFill>
                  <a:schemeClr val="tx1"/>
                </a:solidFill>
              </a:rPr>
              <a:t> menghasilkan TRUE, maka selanjutnya e</a:t>
            </a:r>
            <a:r>
              <a:rPr lang="id-ID" sz="2400" baseline="-25000" dirty="0" smtClean="0">
                <a:solidFill>
                  <a:schemeClr val="tx1"/>
                </a:solidFill>
              </a:rPr>
              <a:t>2</a:t>
            </a:r>
            <a:r>
              <a:rPr lang="id-ID" sz="2400" dirty="0" smtClean="0">
                <a:solidFill>
                  <a:schemeClr val="tx1"/>
                </a:solidFill>
              </a:rPr>
              <a:t> akan dievaluasi untuk menentukan nilai seluruh ekspresi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Contoh:</a:t>
            </a:r>
          </a:p>
          <a:p>
            <a:pPr marL="0" lvl="0" indent="282575">
              <a:buNone/>
            </a:pP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(kecepatan == 0 </a:t>
            </a: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mesinOn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282575">
              <a:buNone/>
            </a:pP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(“Matikan mesin”);</a:t>
            </a:r>
            <a:endParaRPr lang="id-ID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Ekspresi Logika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Ketika mengevaluasi </a:t>
            </a:r>
            <a:r>
              <a:rPr lang="id-ID" sz="2400" b="1" dirty="0" smtClean="0">
                <a:solidFill>
                  <a:schemeClr val="accent1"/>
                </a:solidFill>
              </a:rPr>
              <a:t>(e</a:t>
            </a:r>
            <a:r>
              <a:rPr lang="id-ID" sz="2400" b="1" baseline="-25000" dirty="0" smtClean="0">
                <a:solidFill>
                  <a:schemeClr val="accent1"/>
                </a:solidFill>
              </a:rPr>
              <a:t>1</a:t>
            </a:r>
            <a:r>
              <a:rPr lang="id-ID" sz="2400" b="1" dirty="0" smtClean="0">
                <a:solidFill>
                  <a:schemeClr val="accent1"/>
                </a:solidFill>
              </a:rPr>
              <a:t> || e</a:t>
            </a:r>
            <a:r>
              <a:rPr lang="id-ID" sz="2400" b="1" baseline="-25000" dirty="0" smtClean="0">
                <a:solidFill>
                  <a:schemeClr val="accent1"/>
                </a:solidFill>
              </a:rPr>
              <a:t>2</a:t>
            </a:r>
            <a:r>
              <a:rPr lang="id-ID" sz="2400" b="1" dirty="0" smtClean="0">
                <a:solidFill>
                  <a:schemeClr val="accent1"/>
                </a:solidFill>
              </a:rPr>
              <a:t>)</a:t>
            </a:r>
            <a:r>
              <a:rPr lang="id-ID" sz="2400" dirty="0" smtClean="0">
                <a:solidFill>
                  <a:schemeClr val="tx1"/>
                </a:solidFill>
              </a:rPr>
              <a:t>, jika e</a:t>
            </a:r>
            <a:r>
              <a:rPr lang="id-ID" sz="2400" baseline="-25000" dirty="0" smtClean="0">
                <a:solidFill>
                  <a:schemeClr val="tx1"/>
                </a:solidFill>
              </a:rPr>
              <a:t>1</a:t>
            </a:r>
            <a:r>
              <a:rPr lang="id-ID" sz="2400" dirty="0" smtClean="0">
                <a:solidFill>
                  <a:schemeClr val="tx1"/>
                </a:solidFill>
              </a:rPr>
              <a:t> menghasilkan TRUE, maka e</a:t>
            </a:r>
            <a:r>
              <a:rPr lang="id-ID" sz="2400" baseline="-25000" dirty="0" smtClean="0">
                <a:solidFill>
                  <a:schemeClr val="tx1"/>
                </a:solidFill>
              </a:rPr>
              <a:t>2</a:t>
            </a:r>
            <a:r>
              <a:rPr lang="id-ID" sz="2400" dirty="0" smtClean="0">
                <a:solidFill>
                  <a:schemeClr val="tx1"/>
                </a:solidFill>
              </a:rPr>
              <a:t> tidak akan dievaluasi. Dengan demikian, nilai seluruh ekspresi (e</a:t>
            </a:r>
            <a:r>
              <a:rPr lang="id-ID" sz="2400" baseline="-25000" dirty="0" smtClean="0">
                <a:solidFill>
                  <a:schemeClr val="tx1"/>
                </a:solidFill>
              </a:rPr>
              <a:t>1</a:t>
            </a:r>
            <a:r>
              <a:rPr lang="id-ID" sz="2400" dirty="0" smtClean="0">
                <a:solidFill>
                  <a:schemeClr val="tx1"/>
                </a:solidFill>
              </a:rPr>
              <a:t> || e</a:t>
            </a:r>
            <a:r>
              <a:rPr lang="id-ID" sz="2400" baseline="-25000" dirty="0" smtClean="0">
                <a:solidFill>
                  <a:schemeClr val="tx1"/>
                </a:solidFill>
              </a:rPr>
              <a:t>2</a:t>
            </a:r>
            <a:r>
              <a:rPr lang="id-ID" sz="2400" dirty="0" smtClean="0">
                <a:solidFill>
                  <a:schemeClr val="tx1"/>
                </a:solidFill>
              </a:rPr>
              <a:t>) akan dianggap benar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Namun, jika e</a:t>
            </a:r>
            <a:r>
              <a:rPr lang="id-ID" sz="2400" baseline="-25000" dirty="0" smtClean="0">
                <a:solidFill>
                  <a:schemeClr val="tx1"/>
                </a:solidFill>
              </a:rPr>
              <a:t>1</a:t>
            </a:r>
            <a:r>
              <a:rPr lang="id-ID" sz="2400" dirty="0" smtClean="0">
                <a:solidFill>
                  <a:schemeClr val="tx1"/>
                </a:solidFill>
              </a:rPr>
              <a:t> menghasilkan FALSE, maka selanjutnya e</a:t>
            </a:r>
            <a:r>
              <a:rPr lang="id-ID" sz="2400" baseline="-25000" dirty="0" smtClean="0">
                <a:solidFill>
                  <a:schemeClr val="tx1"/>
                </a:solidFill>
              </a:rPr>
              <a:t>2</a:t>
            </a:r>
            <a:r>
              <a:rPr lang="id-ID" sz="2400" dirty="0" smtClean="0">
                <a:solidFill>
                  <a:schemeClr val="tx1"/>
                </a:solidFill>
              </a:rPr>
              <a:t> akan dievaluasi untuk menentukan nilai seluruh ekspresi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Contoh:</a:t>
            </a:r>
          </a:p>
          <a:p>
            <a:pPr marL="0" lvl="0" indent="282575">
              <a:buNone/>
            </a:pP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(kecepatan == 0 || </a:t>
            </a: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mesinOn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282575">
              <a:buNone/>
            </a:pPr>
            <a:r>
              <a:rPr lang="id-ID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id-ID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(“Matikan mesin”);</a:t>
            </a:r>
            <a:endParaRPr lang="id-ID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Studi Kasus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Sebuah sistem dibuat untuk menentukan pakaian dan peralatan yang harus dibawa pengguna sesuai dengan kondisi cuaca. Jika suhu lebih dari 27</a:t>
            </a:r>
            <a:r>
              <a:rPr lang="id-ID" sz="2400" baseline="30000" dirty="0" smtClean="0">
                <a:solidFill>
                  <a:schemeClr val="tx1"/>
                </a:solidFill>
              </a:rPr>
              <a:t>o</a:t>
            </a:r>
            <a:r>
              <a:rPr lang="id-ID" sz="2400" dirty="0" smtClean="0">
                <a:solidFill>
                  <a:schemeClr val="tx1"/>
                </a:solidFill>
              </a:rPr>
              <a:t>C, maka pengguna disarankan memakai </a:t>
            </a:r>
            <a:r>
              <a:rPr lang="id-ID" sz="2400" dirty="0" err="1" smtClean="0">
                <a:solidFill>
                  <a:schemeClr val="tx1"/>
                </a:solidFill>
              </a:rPr>
              <a:t>dress</a:t>
            </a:r>
            <a:r>
              <a:rPr lang="id-ID" sz="2400" dirty="0" smtClean="0">
                <a:solidFill>
                  <a:schemeClr val="tx1"/>
                </a:solidFill>
              </a:rPr>
              <a:t>, kemudian dilakukan pengecekan apakah saat ini hujan, jika hujan maka pengguna disarankan untuk membawa payung, sedangkan jika tidak hujan maka pengguna disarankan untuk memakai </a:t>
            </a:r>
            <a:r>
              <a:rPr lang="id-ID" sz="2400" dirty="0" err="1" smtClean="0">
                <a:solidFill>
                  <a:schemeClr val="tx1"/>
                </a:solidFill>
              </a:rPr>
              <a:t>sunscreen</a:t>
            </a:r>
            <a:r>
              <a:rPr lang="id-ID" sz="2400" dirty="0" smtClean="0">
                <a:solidFill>
                  <a:schemeClr val="tx1"/>
                </a:solidFill>
              </a:rPr>
              <a:t>. Namun, jika suhu kurang dari atau sama dengan 27</a:t>
            </a:r>
            <a:r>
              <a:rPr lang="id-ID" sz="2400" baseline="30000" dirty="0" smtClean="0">
                <a:solidFill>
                  <a:schemeClr val="tx1"/>
                </a:solidFill>
              </a:rPr>
              <a:t>o</a:t>
            </a:r>
            <a:r>
              <a:rPr lang="id-ID" sz="2400" dirty="0" smtClean="0">
                <a:solidFill>
                  <a:schemeClr val="tx1"/>
                </a:solidFill>
              </a:rPr>
              <a:t>C, maka pengguna disarankan memakai celana panjang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Buatlah </a:t>
            </a:r>
            <a:r>
              <a:rPr lang="id-ID" sz="2400" dirty="0" err="1" smtClean="0">
                <a:solidFill>
                  <a:schemeClr val="tx1"/>
                </a:solidFill>
              </a:rPr>
              <a:t>flowchart</a:t>
            </a:r>
            <a:r>
              <a:rPr lang="id-ID" sz="2400" dirty="0" smtClean="0">
                <a:solidFill>
                  <a:schemeClr val="tx1"/>
                </a:solidFill>
              </a:rPr>
              <a:t> untuk sistem tersebut!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Jawaban</a:t>
            </a:r>
            <a:endParaRPr lang="id-ID" sz="36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463" y="53789"/>
            <a:ext cx="4572000" cy="67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Latihan 1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Sistem ATM mempunyai 3 menu yaitu Penarikan, Transfer, dan Ubah Pin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Pada menu Penarikan, pengguna diminta memilih jenis </a:t>
            </a:r>
            <a:r>
              <a:rPr lang="id-ID" sz="2400" dirty="0" err="1" smtClean="0">
                <a:solidFill>
                  <a:schemeClr val="tx1"/>
                </a:solidFill>
              </a:rPr>
              <a:t>tabungan</a:t>
            </a:r>
            <a:r>
              <a:rPr lang="id-ID" sz="2400" dirty="0" smtClean="0">
                <a:solidFill>
                  <a:schemeClr val="tx1"/>
                </a:solidFill>
              </a:rPr>
              <a:t> “Giro” atau “Deposito”, kemudian memasukkan jumlah uang yang akan diambil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Pada menu Transfer, pengguna diminta untuk memilih kode bank tujuan yang terdiri dari BRI, BNI, Mandiri, dan BCA, kemudian memasukkan rekening tujuan, dan memasukkan jumlah uang yang akan ditransfer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Pada menu Ubah Pin, pengguna diminta untuk memasukkan </a:t>
            </a:r>
            <a:r>
              <a:rPr lang="id-ID" sz="2400" dirty="0" err="1" smtClean="0">
                <a:solidFill>
                  <a:schemeClr val="tx1"/>
                </a:solidFill>
              </a:rPr>
              <a:t>password</a:t>
            </a:r>
            <a:r>
              <a:rPr lang="id-ID" sz="2400" dirty="0" smtClean="0">
                <a:solidFill>
                  <a:schemeClr val="tx1"/>
                </a:solidFill>
              </a:rPr>
              <a:t> lama dan </a:t>
            </a:r>
            <a:r>
              <a:rPr lang="id-ID" sz="2400" dirty="0" err="1" smtClean="0">
                <a:solidFill>
                  <a:schemeClr val="tx1"/>
                </a:solidFill>
              </a:rPr>
              <a:t>password</a:t>
            </a:r>
            <a:r>
              <a:rPr lang="id-ID" sz="2400" dirty="0" smtClean="0">
                <a:solidFill>
                  <a:schemeClr val="tx1"/>
                </a:solidFill>
              </a:rPr>
              <a:t> baru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Buatlah </a:t>
            </a:r>
            <a:r>
              <a:rPr lang="id-ID" sz="2400" dirty="0" err="1" smtClean="0">
                <a:solidFill>
                  <a:schemeClr val="tx1"/>
                </a:solidFill>
              </a:rPr>
              <a:t>flowchart</a:t>
            </a:r>
            <a:r>
              <a:rPr lang="id-ID" sz="2400" dirty="0" smtClean="0">
                <a:solidFill>
                  <a:schemeClr val="tx1"/>
                </a:solidFill>
              </a:rPr>
              <a:t> untuk sistem ATM tersebut!</a:t>
            </a: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Latihan 2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Agen pengiriman JPX melayani pengiriman dalam negeri dan ke luar negeri dengan rincian sebagai berikut: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Untuk pengiriman dalam negeri, jika berat barang kurang dari 5kg maka tidak dikenakan biaya, jika berat barang 5-10kg maka dikenakan biaya Rp 150.000, dan jika berat barang lebih dari 10kg maka dikenakan biaya Rp 325.000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Untuk pengiriman ke luar negeri, jika jika berat barang kurang dari 3kg maka tidak dikenakan biaya, jika berat barang lebih dari 3kg maka dikenakan biaya Rp 500.000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Buat </a:t>
            </a:r>
            <a:r>
              <a:rPr lang="id-ID" sz="2400" dirty="0" err="1" smtClean="0">
                <a:solidFill>
                  <a:schemeClr val="tx1"/>
                </a:solidFill>
              </a:rPr>
              <a:t>flowchart</a:t>
            </a:r>
            <a:r>
              <a:rPr lang="id-ID" sz="2400" dirty="0" smtClean="0">
                <a:solidFill>
                  <a:schemeClr val="tx1"/>
                </a:solidFill>
              </a:rPr>
              <a:t> untuk menentukan biaya pengiriman yang harus dibayarkan!</a:t>
            </a: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Latihan 3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7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Setiap hari Minggu, sebuah toko buku memberikan diskon kepada pelanggannya sesuai jenis buku dan banyaknya buku yang dibeli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Diskon sebesar 7% diberikan jika buku yang dibeli adalah novel, kemudian akan diberikan tambahan diskon sebesar 2% jika buku yang dibeli lebih dari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Diskon sebesar 5% diberikan jika buku yang dibeli adalah komik, kemudian akan diberikan tambahan diskon sebesar 2% jika buku yang dibeli lebih dari 5, sedangkan jika buku yang dibeli kurang dari atau sama dengan 5 akan diberikan tambahan diskon sebesar 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Pengguna akan mendapatkan diskon untuk buku selain novel dan komik sebesar 10% jika buku yang dibeli lebih dari 10 buah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Buatlah </a:t>
            </a:r>
            <a:r>
              <a:rPr lang="id-ID" sz="2400" dirty="0" err="1" smtClean="0">
                <a:solidFill>
                  <a:schemeClr val="tx1"/>
                </a:solidFill>
              </a:rPr>
              <a:t>flowchart</a:t>
            </a:r>
            <a:r>
              <a:rPr lang="id-ID" sz="2400" dirty="0" smtClean="0">
                <a:solidFill>
                  <a:schemeClr val="tx1"/>
                </a:solidFill>
              </a:rPr>
              <a:t> untuk menentukan berapa total yang harus dibayar jika </a:t>
            </a:r>
            <a:r>
              <a:rPr lang="id-ID" sz="2400" dirty="0" err="1" smtClean="0">
                <a:solidFill>
                  <a:schemeClr val="tx1"/>
                </a:solidFill>
              </a:rPr>
              <a:t>input</a:t>
            </a:r>
            <a:r>
              <a:rPr lang="id-ID" sz="2400" dirty="0" smtClean="0">
                <a:solidFill>
                  <a:schemeClr val="tx1"/>
                </a:solidFill>
              </a:rPr>
              <a:t> yang dimasukkan adalah jenis buku dan jumlah buku (harga per buku sudah ditentukan sistem)!</a:t>
            </a: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Tujuan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Mahasiswa mampu memahami definisi dan kegunaan </a:t>
            </a:r>
            <a:r>
              <a:rPr lang="id-ID" sz="2400" dirty="0" err="1" smtClean="0">
                <a:solidFill>
                  <a:schemeClr val="tx1"/>
                </a:solidFill>
              </a:rPr>
              <a:t>sintaks</a:t>
            </a:r>
            <a:r>
              <a:rPr lang="id-ID" sz="2400" dirty="0" smtClean="0">
                <a:solidFill>
                  <a:schemeClr val="tx1"/>
                </a:solidFill>
              </a:rPr>
              <a:t> pemilihan bercabang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Mahasiswa memahami struktur dasar </a:t>
            </a:r>
            <a:r>
              <a:rPr lang="id-ID" sz="2400" dirty="0" err="1" smtClean="0">
                <a:solidFill>
                  <a:schemeClr val="tx1"/>
                </a:solidFill>
              </a:rPr>
              <a:t>sintaks</a:t>
            </a:r>
            <a:r>
              <a:rPr lang="id-ID" sz="2400" dirty="0" smtClean="0">
                <a:solidFill>
                  <a:schemeClr val="tx1"/>
                </a:solidFill>
              </a:rPr>
              <a:t> pemilihan bercabang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Mahasiswa mampu menyelesaikan permasalahan dengan membuat sebuah program Java yang memanfaatkan </a:t>
            </a:r>
            <a:r>
              <a:rPr lang="id-ID" sz="2400" dirty="0" err="1" smtClean="0">
                <a:solidFill>
                  <a:schemeClr val="tx1"/>
                </a:solidFill>
              </a:rPr>
              <a:t>sintaks</a:t>
            </a:r>
            <a:r>
              <a:rPr lang="id-ID" sz="2400" dirty="0" smtClean="0">
                <a:solidFill>
                  <a:schemeClr val="tx1"/>
                </a:solidFill>
              </a:rPr>
              <a:t> pemilihan bercabang</a:t>
            </a:r>
          </a:p>
          <a:p>
            <a:pPr marL="0" indent="0">
              <a:buNone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Pemilihan Bersarang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Pemilihan bersarang (NESTED IF) merupakan jenis pemilihan yang digunakan untuk mengambil keputusan dalam bentuk level (bertingkat)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Di dalam </a:t>
            </a:r>
            <a:r>
              <a:rPr lang="id-ID" sz="2400" dirty="0" err="1" smtClean="0">
                <a:solidFill>
                  <a:schemeClr val="tx1"/>
                </a:solidFill>
              </a:rPr>
              <a:t>suatu</a:t>
            </a:r>
            <a:r>
              <a:rPr lang="id-ID" sz="2400" dirty="0" smtClean="0">
                <a:solidFill>
                  <a:schemeClr val="tx1"/>
                </a:solidFill>
              </a:rPr>
              <a:t> pernyataan IF (atau </a:t>
            </a:r>
            <a:r>
              <a:rPr lang="id-ID" sz="2400" dirty="0" err="1" smtClean="0">
                <a:solidFill>
                  <a:schemeClr val="tx1"/>
                </a:solidFill>
              </a:rPr>
              <a:t>IF-ELSE</a:t>
            </a:r>
            <a:r>
              <a:rPr lang="id-ID" sz="2400" dirty="0" smtClean="0">
                <a:solidFill>
                  <a:schemeClr val="tx1"/>
                </a:solidFill>
              </a:rPr>
              <a:t>) bisa saja terdapat pernyataan IF (atau </a:t>
            </a:r>
            <a:r>
              <a:rPr lang="id-ID" sz="2400" dirty="0" err="1" smtClean="0">
                <a:solidFill>
                  <a:schemeClr val="tx1"/>
                </a:solidFill>
              </a:rPr>
              <a:t>IF-ELSE</a:t>
            </a:r>
            <a:r>
              <a:rPr lang="id-ID" sz="2400" dirty="0" smtClean="0">
                <a:solidFill>
                  <a:schemeClr val="tx1"/>
                </a:solidFill>
              </a:rPr>
              <a:t>) yang lain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Pemilihan Bersarang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Bentuk Umum: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4193" y="2180496"/>
            <a:ext cx="3231077" cy="449131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if</a:t>
            </a: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(kondisi 1){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id-ID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if</a:t>
            </a: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(kondisi 2){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pernyataan 1;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…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…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</a:t>
            </a:r>
            <a:r>
              <a:rPr lang="id-ID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if</a:t>
            </a: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(kondisi n){				pernyataan 2;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} </a:t>
            </a:r>
            <a:r>
              <a:rPr lang="id-ID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else</a:t>
            </a: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{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	pernyataan 3;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}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} </a:t>
            </a:r>
            <a:r>
              <a:rPr lang="id-ID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else</a:t>
            </a: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{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pernyataan n;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} </a:t>
            </a:r>
            <a:r>
              <a:rPr lang="id-ID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else</a:t>
            </a: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{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pernyataan x;</a:t>
            </a:r>
          </a:p>
          <a:p>
            <a:pPr>
              <a:spcAft>
                <a:spcPts val="0"/>
              </a:spcAft>
              <a:tabLst>
                <a:tab pos="180340" algn="l"/>
                <a:tab pos="540385" algn="l"/>
              </a:tabLst>
            </a:pPr>
            <a:r>
              <a:rPr lang="id-ID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}</a:t>
            </a:r>
            <a:endParaRPr lang="id-ID" dirty="0">
              <a:solidFill>
                <a:srgbClr val="000000"/>
              </a:solidFill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Pemilihan Bersarang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858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Kondisi yang akan diseleksi pertama kali adalah kondisi IF yang berada di posisi terluar (kondisi 1).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Jika kondisi 1 bernilai salah, maka pernyataan ELSE terluar (pasangan dari IF yang bersangkutan) yang akan diproses. Namun, jika pernyataan ELSE (pasangan dari IF) tidak ditulis, maka penyeleksian kondisi akan dihentikan.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</a:rPr>
              <a:t>Jika ternyata kondisi 1 bernilai benar, maka kondisi berikutnya yang lebih dalam (kondisi 2) akan diseleksi. Jika kondisi 2 bernilai salah, maka pernyataan ELSE (pasangan dari IF yang bersangkutan) yang akan diproses. Namun, jika pernyataan ELSE (pasangan dari IF) tidak ditulis, maka penyeleksian kondisi akan dihentikan.</a:t>
            </a: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/>
              <a:t>Flowchart </a:t>
            </a:r>
            <a:endParaRPr lang="id-ID" sz="3600" cap="none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64305" y="621473"/>
            <a:ext cx="7188423" cy="60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Contoh Penggunaan Pemilihan Bersarang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327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solidFill>
                  <a:schemeClr val="tx1"/>
                </a:solidFill>
              </a:rPr>
              <a:t>Ketika seseorang melakukan pembayaran di kasir. Kasir akan memberikan pertanyaan:</a:t>
            </a:r>
          </a:p>
          <a:p>
            <a:pPr marL="0" indent="0">
              <a:buNone/>
            </a:pPr>
            <a:r>
              <a:rPr lang="id-ID" sz="2000" b="1" dirty="0" smtClean="0">
                <a:solidFill>
                  <a:schemeClr val="tx1"/>
                </a:solidFill>
              </a:rPr>
              <a:t>Apakah pelanggan mempunyai kartu anggota?</a:t>
            </a:r>
            <a:endParaRPr lang="id-ID" sz="2000" dirty="0" smtClean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id-ID" sz="2000" dirty="0" smtClean="0">
                <a:solidFill>
                  <a:schemeClr val="tx1"/>
                </a:solidFill>
              </a:rPr>
              <a:t>TRUE: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2000" b="1" dirty="0" smtClean="0">
                <a:solidFill>
                  <a:schemeClr val="tx1"/>
                </a:solidFill>
              </a:rPr>
              <a:t>Apakah total harga barang belanjaan lebih dari Rp 500.000?</a:t>
            </a:r>
            <a:endParaRPr lang="id-ID" sz="20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id-ID" sz="2000" dirty="0" smtClean="0">
                <a:solidFill>
                  <a:schemeClr val="tx1"/>
                </a:solidFill>
              </a:rPr>
              <a:t>TRUE: Pelanggan mendapatkan diskon Rp 50.000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id-ID" sz="2000" dirty="0" smtClean="0">
                <a:solidFill>
                  <a:schemeClr val="tx1"/>
                </a:solidFill>
              </a:rPr>
              <a:t>FALSE: Pelanggan mendapatkan diskon Rp 25.000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id-ID" sz="2000" dirty="0" smtClean="0">
                <a:solidFill>
                  <a:schemeClr val="tx1"/>
                </a:solidFill>
              </a:rPr>
              <a:t>FALSE: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2000" b="1" dirty="0" smtClean="0">
                <a:solidFill>
                  <a:schemeClr val="tx1"/>
                </a:solidFill>
              </a:rPr>
              <a:t>Apakah total harga barang belanjaan lebih dari Rp 200.000?</a:t>
            </a:r>
            <a:endParaRPr lang="id-ID" sz="20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id-ID" sz="2000" dirty="0" smtClean="0">
                <a:solidFill>
                  <a:schemeClr val="tx1"/>
                </a:solidFill>
              </a:rPr>
              <a:t>TRUE: Pelanggan mendapatkan diskon Rp 10.000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id-ID" sz="2000" dirty="0" smtClean="0">
                <a:solidFill>
                  <a:schemeClr val="tx1"/>
                </a:solidFill>
              </a:rPr>
              <a:t>FALSE: Pelanggan tidak mendapatkan diskon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Contoh </a:t>
            </a:r>
            <a:r>
              <a:rPr lang="id-ID" sz="3600" cap="none" dirty="0" err="1" smtClean="0"/>
              <a:t>Flowchart</a:t>
            </a:r>
            <a:endParaRPr lang="id-ID" sz="3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05718" y="621474"/>
            <a:ext cx="6347011" cy="6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cap="none" dirty="0" smtClean="0"/>
              <a:t>Contoh Program</a:t>
            </a:r>
            <a:endParaRPr lang="id-ID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96727" y="621474"/>
            <a:ext cx="8036049" cy="58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d" id="{3C888754-A2C2-4EE8-89BF-EEB343E75343}" vid="{249C4F10-8FDF-4E4A-99D4-B8A3B99AD3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Divided</Template>
  <TotalTime>302</TotalTime>
  <Words>850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</vt:lpstr>
      <vt:lpstr>Courier New</vt:lpstr>
      <vt:lpstr>Wingdings</vt:lpstr>
      <vt:lpstr>Wingdings 2</vt:lpstr>
      <vt:lpstr>Divided</vt:lpstr>
      <vt:lpstr>Pemilihan 2</vt:lpstr>
      <vt:lpstr>Tujuan</vt:lpstr>
      <vt:lpstr>Pemilihan Bersarang</vt:lpstr>
      <vt:lpstr>Pemilihan Bersarang</vt:lpstr>
      <vt:lpstr>Pemilihan Bersarang</vt:lpstr>
      <vt:lpstr>Flowchart </vt:lpstr>
      <vt:lpstr>Contoh Penggunaan Pemilihan Bersarang</vt:lpstr>
      <vt:lpstr>Contoh Flowchart</vt:lpstr>
      <vt:lpstr>Contoh Program</vt:lpstr>
      <vt:lpstr>Ekspresi Logika</vt:lpstr>
      <vt:lpstr>Ekspresi Logika</vt:lpstr>
      <vt:lpstr>Ekspresi Logika</vt:lpstr>
      <vt:lpstr>Studi Kasus</vt:lpstr>
      <vt:lpstr>Jawaban</vt:lpstr>
      <vt:lpstr>Latihan 1</vt:lpstr>
      <vt:lpstr>Latihan 2</vt:lpstr>
      <vt:lpstr>Latihan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Pemilihan 2</dc:title>
  <dc:creator>vivinurw@gmail.com</dc:creator>
  <cp:lastModifiedBy>vivinurw@gmail.com</cp:lastModifiedBy>
  <cp:revision>38</cp:revision>
  <dcterms:created xsi:type="dcterms:W3CDTF">2019-09-29T07:06:35Z</dcterms:created>
  <dcterms:modified xsi:type="dcterms:W3CDTF">2019-09-29T12:09:07Z</dcterms:modified>
</cp:coreProperties>
</file>