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05" r:id="rId4"/>
  </p:sldMasterIdLst>
  <p:notesMasterIdLst>
    <p:notesMasterId r:id="rId20"/>
  </p:notesMasterIdLst>
  <p:sldIdLst>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402" autoAdjust="0"/>
  </p:normalViewPr>
  <p:slideViewPr>
    <p:cSldViewPr snapToGrid="0">
      <p:cViewPr varScale="1">
        <p:scale>
          <a:sx n="52" d="100"/>
          <a:sy n="52" d="100"/>
        </p:scale>
        <p:origin x="14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a:t>
            </a:r>
            <a:r>
              <a:rPr lang="en-US" dirty="0" err="1"/>
              <a:t>alir</a:t>
            </a:r>
            <a:r>
              <a:rPr lang="en-US" dirty="0"/>
              <a:t> </a:t>
            </a:r>
            <a:r>
              <a:rPr lang="en-US" dirty="0" err="1"/>
              <a:t>hanyalah</a:t>
            </a:r>
            <a:r>
              <a:rPr lang="en-US" dirty="0"/>
              <a:t> </a:t>
            </a:r>
            <a:r>
              <a:rPr lang="en-US" dirty="0" err="1"/>
              <a:t>representasi</a:t>
            </a:r>
            <a:r>
              <a:rPr lang="en-US" dirty="0"/>
              <a:t> </a:t>
            </a:r>
            <a:r>
              <a:rPr lang="en-US" dirty="0" err="1"/>
              <a:t>grafis</a:t>
            </a:r>
            <a:r>
              <a:rPr lang="en-US" dirty="0"/>
              <a:t> dari </a:t>
            </a:r>
            <a:r>
              <a:rPr lang="en-US" dirty="0" err="1"/>
              <a:t>langkah-langkah</a:t>
            </a:r>
            <a:r>
              <a:rPr lang="en-US" dirty="0"/>
              <a:t>. </a:t>
            </a:r>
            <a:r>
              <a:rPr lang="en-US" dirty="0" err="1"/>
              <a:t>Ini</a:t>
            </a:r>
            <a:r>
              <a:rPr lang="en-US" dirty="0"/>
              <a:t> </a:t>
            </a:r>
            <a:r>
              <a:rPr lang="en-US" dirty="0" err="1"/>
              <a:t>menunjukkan</a:t>
            </a:r>
            <a:r>
              <a:rPr lang="en-US" dirty="0"/>
              <a:t> </a:t>
            </a:r>
            <a:r>
              <a:rPr lang="en-US" dirty="0" err="1"/>
              <a:t>langkah-langkah</a:t>
            </a:r>
            <a:r>
              <a:rPr lang="en-US" dirty="0"/>
              <a:t> </a:t>
            </a:r>
            <a:r>
              <a:rPr lang="en-US" dirty="0" err="1"/>
              <a:t>berurutan</a:t>
            </a:r>
            <a:r>
              <a:rPr lang="en-US" dirty="0"/>
              <a:t> dan </a:t>
            </a:r>
            <a:r>
              <a:rPr lang="en-US" dirty="0" err="1"/>
              <a:t>banyak</a:t>
            </a:r>
            <a:r>
              <a:rPr lang="en-US" dirty="0"/>
              <a:t> </a:t>
            </a:r>
            <a:r>
              <a:rPr lang="en-US" dirty="0" err="1"/>
              <a:t>digunakan</a:t>
            </a:r>
            <a:r>
              <a:rPr lang="en-US" dirty="0"/>
              <a:t> </a:t>
            </a:r>
            <a:r>
              <a:rPr lang="en-US" dirty="0" err="1"/>
              <a:t>dalam</a:t>
            </a:r>
            <a:r>
              <a:rPr lang="en-US" dirty="0"/>
              <a:t> </a:t>
            </a:r>
            <a:r>
              <a:rPr lang="en-US" dirty="0" err="1"/>
              <a:t>menyajikan</a:t>
            </a:r>
            <a:r>
              <a:rPr lang="en-US" dirty="0"/>
              <a:t> </a:t>
            </a:r>
            <a:r>
              <a:rPr lang="en-US" dirty="0" err="1"/>
              <a:t>aliran</a:t>
            </a:r>
            <a:r>
              <a:rPr lang="en-US" dirty="0"/>
              <a:t> </a:t>
            </a:r>
            <a:r>
              <a:rPr lang="en-US" dirty="0" err="1"/>
              <a:t>algoritma</a:t>
            </a:r>
            <a:r>
              <a:rPr lang="en-US" dirty="0"/>
              <a:t>, </a:t>
            </a:r>
            <a:r>
              <a:rPr lang="en-US" dirty="0" err="1"/>
              <a:t>alur</a:t>
            </a:r>
            <a:r>
              <a:rPr lang="en-US" dirty="0"/>
              <a:t> </a:t>
            </a:r>
            <a:r>
              <a:rPr lang="en-US" dirty="0" err="1"/>
              <a:t>kerja</a:t>
            </a:r>
            <a:r>
              <a:rPr lang="en-US" dirty="0"/>
              <a:t> </a:t>
            </a:r>
            <a:r>
              <a:rPr lang="en-US" dirty="0" err="1"/>
              <a:t>atau</a:t>
            </a:r>
            <a:r>
              <a:rPr lang="en-US" dirty="0"/>
              <a:t> proses. </a:t>
            </a:r>
            <a:r>
              <a:rPr lang="en-US" dirty="0" err="1"/>
              <a:t>Biasanya</a:t>
            </a:r>
            <a:r>
              <a:rPr lang="en-US" dirty="0"/>
              <a:t>, diagram </a:t>
            </a:r>
            <a:r>
              <a:rPr lang="en-US" dirty="0" err="1"/>
              <a:t>alur</a:t>
            </a:r>
            <a:r>
              <a:rPr lang="en-US" dirty="0"/>
              <a:t> </a:t>
            </a:r>
            <a:r>
              <a:rPr lang="en-US" dirty="0" err="1"/>
              <a:t>memperlihatkan</a:t>
            </a:r>
            <a:r>
              <a:rPr lang="en-US" dirty="0"/>
              <a:t> </a:t>
            </a:r>
            <a:r>
              <a:rPr lang="en-US" dirty="0" err="1"/>
              <a:t>langkah-langkah</a:t>
            </a:r>
            <a:r>
              <a:rPr lang="en-US" dirty="0"/>
              <a:t> </a:t>
            </a:r>
            <a:r>
              <a:rPr lang="en-US" dirty="0" err="1"/>
              <a:t>sebagai</a:t>
            </a:r>
            <a:r>
              <a:rPr lang="en-US" dirty="0"/>
              <a:t> </a:t>
            </a:r>
            <a:r>
              <a:rPr lang="en-US" dirty="0" err="1"/>
              <a:t>kotak</a:t>
            </a:r>
            <a:r>
              <a:rPr lang="en-US" dirty="0"/>
              <a:t> dari </a:t>
            </a:r>
            <a:r>
              <a:rPr lang="en-US" dirty="0" err="1"/>
              <a:t>berbagai</a:t>
            </a:r>
            <a:r>
              <a:rPr lang="en-US" dirty="0"/>
              <a:t> </a:t>
            </a:r>
            <a:r>
              <a:rPr lang="en-US" dirty="0" err="1"/>
              <a:t>jenis</a:t>
            </a:r>
            <a:r>
              <a:rPr lang="en-US" dirty="0"/>
              <a:t>, dan </a:t>
            </a:r>
            <a:r>
              <a:rPr lang="en-US" dirty="0" err="1"/>
              <a:t>urutannya</a:t>
            </a:r>
            <a:r>
              <a:rPr lang="en-US" dirty="0"/>
              <a:t> </a:t>
            </a:r>
            <a:r>
              <a:rPr lang="en-US" dirty="0" err="1"/>
              <a:t>dengan</a:t>
            </a:r>
            <a:r>
              <a:rPr lang="en-US" dirty="0"/>
              <a:t> </a:t>
            </a:r>
            <a:r>
              <a:rPr lang="en-US" dirty="0" err="1"/>
              <a:t>menghubungkannya</a:t>
            </a:r>
            <a:r>
              <a:rPr lang="en-US" dirty="0"/>
              <a:t> </a:t>
            </a:r>
            <a:r>
              <a:rPr lang="en-US" dirty="0" err="1"/>
              <a:t>dengan</a:t>
            </a:r>
            <a:r>
              <a:rPr lang="en-US" dirty="0"/>
              <a:t> </a:t>
            </a:r>
            <a:r>
              <a:rPr lang="en-US" dirty="0" err="1"/>
              <a:t>panah</a:t>
            </a:r>
            <a:r>
              <a:rPr lang="en-US" dirty="0"/>
              <a:t>.</a:t>
            </a:r>
          </a:p>
        </p:txBody>
      </p:sp>
      <p:sp>
        <p:nvSpPr>
          <p:cNvPr id="4" name="Slide Number Placeholder 3"/>
          <p:cNvSpPr>
            <a:spLocks noGrp="1"/>
          </p:cNvSpPr>
          <p:nvPr>
            <p:ph type="sldNum" sz="quarter" idx="5"/>
          </p:nvPr>
        </p:nvSpPr>
        <p:spPr/>
        <p:txBody>
          <a:bodyPr/>
          <a:lstStyle/>
          <a:p>
            <a:fld id="{9946CEE3-4835-4F73-BA0B-02C09C038718}" type="slidenum">
              <a:rPr lang="en-US" smtClean="0"/>
              <a:t>2</a:t>
            </a:fld>
            <a:endParaRPr lang="en-US" dirty="0"/>
          </a:p>
        </p:txBody>
      </p:sp>
    </p:spTree>
    <p:extLst>
      <p:ext uri="{BB962C8B-B14F-4D97-AF65-F5344CB8AC3E}">
        <p14:creationId xmlns:p14="http://schemas.microsoft.com/office/powerpoint/2010/main" val="2122075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Flowchart </a:t>
            </a:r>
            <a:r>
              <a:rPr lang="en-US" dirty="0" err="1"/>
              <a:t>adalah</a:t>
            </a:r>
            <a:r>
              <a:rPr lang="en-US" dirty="0"/>
              <a:t> </a:t>
            </a:r>
            <a:r>
              <a:rPr lang="en-US" dirty="0" err="1"/>
              <a:t>representasi</a:t>
            </a:r>
            <a:r>
              <a:rPr lang="en-US" dirty="0"/>
              <a:t> </a:t>
            </a:r>
            <a:r>
              <a:rPr lang="en-US" dirty="0" err="1"/>
              <a:t>grafis</a:t>
            </a:r>
            <a:r>
              <a:rPr lang="en-US" dirty="0"/>
              <a:t> dari </a:t>
            </a:r>
            <a:r>
              <a:rPr lang="en-US" dirty="0" err="1"/>
              <a:t>langkah-langkah</a:t>
            </a:r>
            <a:r>
              <a:rPr lang="en-US" dirty="0"/>
              <a:t>. </a:t>
            </a:r>
            <a:r>
              <a:rPr lang="en-US" dirty="0" err="1"/>
              <a:t>Itu</a:t>
            </a:r>
            <a:r>
              <a:rPr lang="en-US" dirty="0"/>
              <a:t> </a:t>
            </a:r>
            <a:r>
              <a:rPr lang="en-US" dirty="0" err="1"/>
              <a:t>berasal</a:t>
            </a:r>
            <a:r>
              <a:rPr lang="en-US" dirty="0"/>
              <a:t> dari </a:t>
            </a:r>
            <a:r>
              <a:rPr lang="en-US" dirty="0" err="1"/>
              <a:t>ilmu</a:t>
            </a:r>
            <a:r>
              <a:rPr lang="en-US" dirty="0"/>
              <a:t> </a:t>
            </a:r>
            <a:r>
              <a:rPr lang="en-US" dirty="0" err="1"/>
              <a:t>komputer</a:t>
            </a:r>
            <a:r>
              <a:rPr lang="en-US" dirty="0"/>
              <a:t> </a:t>
            </a:r>
            <a:r>
              <a:rPr lang="en-US" dirty="0" err="1"/>
              <a:t>sebagai</a:t>
            </a:r>
            <a:r>
              <a:rPr lang="en-US" dirty="0"/>
              <a:t> </a:t>
            </a:r>
            <a:r>
              <a:rPr lang="en-US" dirty="0" err="1"/>
              <a:t>alat</a:t>
            </a:r>
            <a:r>
              <a:rPr lang="en-US" dirty="0"/>
              <a:t> </a:t>
            </a:r>
            <a:r>
              <a:rPr lang="en-US" dirty="0" err="1"/>
              <a:t>untuk</a:t>
            </a:r>
            <a:r>
              <a:rPr lang="en-US" dirty="0"/>
              <a:t> </a:t>
            </a:r>
            <a:r>
              <a:rPr lang="en-US" dirty="0" err="1"/>
              <a:t>mewakili</a:t>
            </a:r>
            <a:r>
              <a:rPr lang="en-US" dirty="0"/>
              <a:t> </a:t>
            </a:r>
            <a:r>
              <a:rPr lang="en-US" dirty="0" err="1"/>
              <a:t>algoritma</a:t>
            </a:r>
            <a:r>
              <a:rPr lang="en-US" dirty="0"/>
              <a:t> dan </a:t>
            </a:r>
            <a:r>
              <a:rPr lang="en-US" dirty="0" err="1"/>
              <a:t>logika</a:t>
            </a:r>
            <a:r>
              <a:rPr lang="en-US" dirty="0"/>
              <a:t> </a:t>
            </a:r>
            <a:r>
              <a:rPr lang="en-US" dirty="0" err="1"/>
              <a:t>pemrograman</a:t>
            </a:r>
            <a:r>
              <a:rPr lang="en-US" dirty="0"/>
              <a:t> </a:t>
            </a:r>
            <a:r>
              <a:rPr lang="en-US" dirty="0" err="1"/>
              <a:t>tetapi</a:t>
            </a:r>
            <a:r>
              <a:rPr lang="en-US" dirty="0"/>
              <a:t> </a:t>
            </a:r>
            <a:r>
              <a:rPr lang="en-US" dirty="0" err="1"/>
              <a:t>telah</a:t>
            </a:r>
            <a:r>
              <a:rPr lang="en-US" dirty="0"/>
              <a:t> </a:t>
            </a:r>
            <a:r>
              <a:rPr lang="en-US" dirty="0" err="1"/>
              <a:t>diperluas</a:t>
            </a:r>
            <a:r>
              <a:rPr lang="en-US" dirty="0"/>
              <a:t> </a:t>
            </a:r>
            <a:r>
              <a:rPr lang="en-US" dirty="0" err="1"/>
              <a:t>untuk</a:t>
            </a:r>
            <a:r>
              <a:rPr lang="en-US" dirty="0"/>
              <a:t> </a:t>
            </a:r>
            <a:r>
              <a:rPr lang="en-US" dirty="0" err="1"/>
              <a:t>digunakan</a:t>
            </a:r>
            <a:r>
              <a:rPr lang="en-US" dirty="0"/>
              <a:t> </a:t>
            </a:r>
            <a:r>
              <a:rPr lang="en-US" dirty="0" err="1"/>
              <a:t>dalam</a:t>
            </a:r>
            <a:r>
              <a:rPr lang="en-US" dirty="0"/>
              <a:t> </a:t>
            </a:r>
            <a:r>
              <a:rPr lang="en-US" dirty="0" err="1"/>
              <a:t>semua</a:t>
            </a:r>
            <a:r>
              <a:rPr lang="en-US" dirty="0"/>
              <a:t> </a:t>
            </a:r>
            <a:r>
              <a:rPr lang="en-US" dirty="0" err="1"/>
              <a:t>jenis</a:t>
            </a:r>
            <a:r>
              <a:rPr lang="en-US" dirty="0"/>
              <a:t> proses </a:t>
            </a:r>
            <a:r>
              <a:rPr lang="en-US" dirty="0" err="1"/>
              <a:t>lainnya</a:t>
            </a:r>
            <a:r>
              <a:rPr lang="en-US" dirty="0"/>
              <a:t>. </a:t>
            </a:r>
            <a:r>
              <a:rPr lang="en-US" dirty="0" err="1"/>
              <a:t>Saat</a:t>
            </a:r>
            <a:r>
              <a:rPr lang="en-US" dirty="0"/>
              <a:t> </a:t>
            </a:r>
            <a:r>
              <a:rPr lang="en-US" dirty="0" err="1"/>
              <a:t>ini</a:t>
            </a:r>
            <a:r>
              <a:rPr lang="en-US" dirty="0"/>
              <a:t>, diagram </a:t>
            </a:r>
            <a:r>
              <a:rPr lang="en-US" dirty="0" err="1"/>
              <a:t>alur</a:t>
            </a:r>
            <a:r>
              <a:rPr lang="en-US" dirty="0"/>
              <a:t> </a:t>
            </a:r>
            <a:r>
              <a:rPr lang="en-US" dirty="0" err="1"/>
              <a:t>memainkan</a:t>
            </a:r>
            <a:r>
              <a:rPr lang="en-US" dirty="0"/>
              <a:t> </a:t>
            </a:r>
            <a:r>
              <a:rPr lang="en-US" dirty="0" err="1"/>
              <a:t>peran</a:t>
            </a:r>
            <a:r>
              <a:rPr lang="en-US" dirty="0"/>
              <a:t> yang </a:t>
            </a:r>
            <a:r>
              <a:rPr lang="en-US" dirty="0" err="1"/>
              <a:t>sangat</a:t>
            </a:r>
            <a:r>
              <a:rPr lang="en-US" dirty="0"/>
              <a:t> </a:t>
            </a:r>
            <a:r>
              <a:rPr lang="en-US" dirty="0" err="1"/>
              <a:t>penting</a:t>
            </a:r>
            <a:r>
              <a:rPr lang="en-US" dirty="0"/>
              <a:t> </a:t>
            </a:r>
            <a:r>
              <a:rPr lang="en-US" dirty="0" err="1"/>
              <a:t>dalam</a:t>
            </a:r>
            <a:r>
              <a:rPr lang="en-US" dirty="0"/>
              <a:t> </a:t>
            </a:r>
            <a:r>
              <a:rPr lang="en-US" dirty="0" err="1"/>
              <a:t>menampilkan</a:t>
            </a:r>
            <a:r>
              <a:rPr lang="en-US" dirty="0"/>
              <a:t> </a:t>
            </a:r>
            <a:r>
              <a:rPr lang="en-US" dirty="0" err="1"/>
              <a:t>informasi</a:t>
            </a:r>
            <a:r>
              <a:rPr lang="en-US" dirty="0"/>
              <a:t> dan </a:t>
            </a:r>
            <a:r>
              <a:rPr lang="en-US" dirty="0" err="1"/>
              <a:t>membantu</a:t>
            </a:r>
            <a:r>
              <a:rPr lang="en-US" dirty="0"/>
              <a:t> </a:t>
            </a:r>
            <a:r>
              <a:rPr lang="en-US" dirty="0" err="1"/>
              <a:t>penalaran</a:t>
            </a:r>
            <a:r>
              <a:rPr lang="en-US" dirty="0"/>
              <a:t>. </a:t>
            </a:r>
            <a:r>
              <a:rPr lang="en-US" dirty="0" err="1"/>
              <a:t>Mereka</a:t>
            </a:r>
            <a:r>
              <a:rPr lang="en-US" dirty="0"/>
              <a:t> </a:t>
            </a:r>
            <a:r>
              <a:rPr lang="en-US" dirty="0" err="1"/>
              <a:t>membantu</a:t>
            </a:r>
            <a:r>
              <a:rPr lang="en-US" dirty="0"/>
              <a:t> </a:t>
            </a:r>
            <a:r>
              <a:rPr lang="en-US" dirty="0" err="1"/>
              <a:t>kita</a:t>
            </a:r>
            <a:r>
              <a:rPr lang="en-US" dirty="0"/>
              <a:t> </a:t>
            </a:r>
            <a:r>
              <a:rPr lang="en-US" dirty="0" err="1"/>
              <a:t>memvisualisasikan</a:t>
            </a:r>
            <a:r>
              <a:rPr lang="en-US" dirty="0"/>
              <a:t> proses yang </a:t>
            </a:r>
            <a:r>
              <a:rPr lang="en-US" dirty="0" err="1"/>
              <a:t>kompleks</a:t>
            </a:r>
            <a:r>
              <a:rPr lang="en-US" dirty="0"/>
              <a:t>, </a:t>
            </a:r>
            <a:r>
              <a:rPr lang="en-US" dirty="0" err="1"/>
              <a:t>atau</a:t>
            </a:r>
            <a:r>
              <a:rPr lang="en-US" dirty="0"/>
              <a:t> </a:t>
            </a:r>
            <a:r>
              <a:rPr lang="en-US" dirty="0" err="1"/>
              <a:t>membuat</a:t>
            </a:r>
            <a:r>
              <a:rPr lang="en-US" dirty="0"/>
              <a:t> </a:t>
            </a:r>
            <a:r>
              <a:rPr lang="en-US" dirty="0" err="1"/>
              <a:t>eksplisit</a:t>
            </a:r>
            <a:r>
              <a:rPr lang="en-US" dirty="0"/>
              <a:t> </a:t>
            </a:r>
            <a:r>
              <a:rPr lang="en-US" dirty="0" err="1"/>
              <a:t>struktur</a:t>
            </a:r>
            <a:r>
              <a:rPr lang="en-US" dirty="0"/>
              <a:t> </a:t>
            </a:r>
            <a:r>
              <a:rPr lang="en-US" dirty="0" err="1"/>
              <a:t>masalah</a:t>
            </a:r>
            <a:r>
              <a:rPr lang="en-US" dirty="0"/>
              <a:t> dan </a:t>
            </a:r>
            <a:r>
              <a:rPr lang="en-US" dirty="0" err="1"/>
              <a:t>tugas</a:t>
            </a:r>
            <a:r>
              <a:rPr lang="en-US" dirty="0"/>
              <a:t>. Flowchart juga </a:t>
            </a:r>
            <a:r>
              <a:rPr lang="en-US" dirty="0" err="1"/>
              <a:t>dapat</a:t>
            </a:r>
            <a:r>
              <a:rPr lang="en-US" dirty="0"/>
              <a:t> </a:t>
            </a:r>
            <a:r>
              <a:rPr lang="en-US" dirty="0" err="1"/>
              <a:t>digunakan</a:t>
            </a:r>
            <a:r>
              <a:rPr lang="en-US" dirty="0"/>
              <a:t> </a:t>
            </a:r>
            <a:r>
              <a:rPr lang="en-US" dirty="0" err="1"/>
              <a:t>untuk</a:t>
            </a:r>
            <a:r>
              <a:rPr lang="en-US" dirty="0"/>
              <a:t> </a:t>
            </a:r>
            <a:r>
              <a:rPr lang="en-US" dirty="0" err="1"/>
              <a:t>mendefinisikan</a:t>
            </a:r>
            <a:r>
              <a:rPr lang="en-US" dirty="0"/>
              <a:t> </a:t>
            </a:r>
            <a:r>
              <a:rPr lang="en-US" dirty="0" err="1"/>
              <a:t>suatu</a:t>
            </a:r>
            <a:r>
              <a:rPr lang="en-US" dirty="0"/>
              <a:t> proses </a:t>
            </a:r>
            <a:r>
              <a:rPr lang="en-US" dirty="0" err="1"/>
              <a:t>atau</a:t>
            </a:r>
            <a:r>
              <a:rPr lang="en-US" dirty="0"/>
              <a:t> </a:t>
            </a:r>
            <a:r>
              <a:rPr lang="en-US" dirty="0" err="1"/>
              <a:t>proyek</a:t>
            </a:r>
            <a:r>
              <a:rPr lang="en-US" dirty="0"/>
              <a:t> yang </a:t>
            </a:r>
            <a:r>
              <a:rPr lang="en-US" dirty="0" err="1"/>
              <a:t>akan</a:t>
            </a:r>
            <a:r>
              <a:rPr lang="en-US" dirty="0"/>
              <a:t> </a:t>
            </a:r>
            <a:r>
              <a:rPr lang="en-US" dirty="0" err="1"/>
              <a:t>dilaksanakan</a:t>
            </a:r>
            <a:r>
              <a:rPr lang="en-US" dirty="0"/>
              <a:t>.</a:t>
            </a:r>
          </a:p>
        </p:txBody>
      </p:sp>
      <p:sp>
        <p:nvSpPr>
          <p:cNvPr id="4" name="Slide Number Placeholder 3"/>
          <p:cNvSpPr>
            <a:spLocks noGrp="1"/>
          </p:cNvSpPr>
          <p:nvPr>
            <p:ph type="sldNum" sz="quarter" idx="5"/>
          </p:nvPr>
        </p:nvSpPr>
        <p:spPr/>
        <p:txBody>
          <a:bodyPr/>
          <a:lstStyle/>
          <a:p>
            <a:fld id="{9946CEE3-4835-4F73-BA0B-02C09C038718}" type="slidenum">
              <a:rPr lang="en-US" smtClean="0"/>
              <a:t>3</a:t>
            </a:fld>
            <a:endParaRPr lang="en-US" dirty="0"/>
          </a:p>
        </p:txBody>
      </p:sp>
    </p:spTree>
    <p:extLst>
      <p:ext uri="{BB962C8B-B14F-4D97-AF65-F5344CB8AC3E}">
        <p14:creationId xmlns:p14="http://schemas.microsoft.com/office/powerpoint/2010/main" val="1250464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Menggunakan</a:t>
            </a:r>
            <a:r>
              <a:rPr lang="en-US" dirty="0"/>
              <a:t> diagram </a:t>
            </a:r>
            <a:r>
              <a:rPr lang="en-US" dirty="0" err="1"/>
              <a:t>alur</a:t>
            </a:r>
            <a:r>
              <a:rPr lang="en-US" dirty="0"/>
              <a:t> </a:t>
            </a:r>
            <a:r>
              <a:rPr lang="en-US" dirty="0" err="1"/>
              <a:t>memiliki</a:t>
            </a:r>
            <a:r>
              <a:rPr lang="en-US" dirty="0"/>
              <a:t> </a:t>
            </a:r>
            <a:r>
              <a:rPr lang="en-US" dirty="0" err="1"/>
              <a:t>beragam</a:t>
            </a:r>
            <a:r>
              <a:rPr lang="en-US" dirty="0"/>
              <a:t> </a:t>
            </a:r>
            <a:r>
              <a:rPr lang="en-US" dirty="0" err="1"/>
              <a:t>manfaat</a:t>
            </a:r>
            <a:r>
              <a:rPr lang="en-US" dirty="0"/>
              <a:t>:</a:t>
            </a:r>
          </a:p>
          <a:p>
            <a:r>
              <a:rPr lang="en-US" dirty="0" err="1"/>
              <a:t>Ini</a:t>
            </a:r>
            <a:r>
              <a:rPr lang="en-US" dirty="0"/>
              <a:t> </a:t>
            </a:r>
            <a:r>
              <a:rPr lang="en-US" dirty="0" err="1"/>
              <a:t>membantu</a:t>
            </a:r>
            <a:r>
              <a:rPr lang="en-US" dirty="0"/>
              <a:t> </a:t>
            </a:r>
            <a:r>
              <a:rPr lang="en-US" dirty="0" err="1"/>
              <a:t>untuk</a:t>
            </a:r>
            <a:r>
              <a:rPr lang="en-US" dirty="0"/>
              <a:t> </a:t>
            </a:r>
            <a:r>
              <a:rPr lang="en-US" dirty="0" err="1"/>
              <a:t>memperjelas</a:t>
            </a:r>
            <a:r>
              <a:rPr lang="en-US" dirty="0"/>
              <a:t> proses yang </a:t>
            </a:r>
            <a:r>
              <a:rPr lang="en-US" dirty="0" err="1"/>
              <a:t>kompleks</a:t>
            </a:r>
            <a:r>
              <a:rPr lang="en-US" dirty="0"/>
              <a:t>.</a:t>
            </a:r>
          </a:p>
          <a:p>
            <a:r>
              <a:rPr lang="en-US" dirty="0" err="1"/>
              <a:t>Ini</a:t>
            </a:r>
            <a:r>
              <a:rPr lang="en-US" dirty="0"/>
              <a:t> </a:t>
            </a:r>
            <a:r>
              <a:rPr lang="en-US" dirty="0" err="1"/>
              <a:t>mengidentifikasi</a:t>
            </a:r>
            <a:r>
              <a:rPr lang="en-US" dirty="0"/>
              <a:t> </a:t>
            </a:r>
            <a:r>
              <a:rPr lang="en-US" dirty="0" err="1"/>
              <a:t>langkah-langkah</a:t>
            </a:r>
            <a:r>
              <a:rPr lang="en-US" dirty="0"/>
              <a:t> yang tidak </a:t>
            </a:r>
            <a:r>
              <a:rPr lang="en-US" dirty="0" err="1"/>
              <a:t>menambah</a:t>
            </a:r>
            <a:r>
              <a:rPr lang="en-US" dirty="0"/>
              <a:t> </a:t>
            </a:r>
            <a:r>
              <a:rPr lang="en-US" dirty="0" err="1"/>
              <a:t>nilai</a:t>
            </a:r>
            <a:r>
              <a:rPr lang="en-US" dirty="0"/>
              <a:t> </a:t>
            </a:r>
            <a:r>
              <a:rPr lang="en-US" dirty="0" err="1"/>
              <a:t>bagi</a:t>
            </a:r>
            <a:r>
              <a:rPr lang="en-US" dirty="0"/>
              <a:t> </a:t>
            </a:r>
            <a:r>
              <a:rPr lang="en-US" dirty="0" err="1"/>
              <a:t>pelanggan</a:t>
            </a:r>
            <a:r>
              <a:rPr lang="en-US" dirty="0"/>
              <a:t> internal </a:t>
            </a:r>
            <a:r>
              <a:rPr lang="en-US" dirty="0" err="1"/>
              <a:t>atau</a:t>
            </a:r>
            <a:r>
              <a:rPr lang="en-US" dirty="0"/>
              <a:t> </a:t>
            </a:r>
            <a:r>
              <a:rPr lang="en-US" dirty="0" err="1"/>
              <a:t>eksternal</a:t>
            </a:r>
            <a:r>
              <a:rPr lang="en-US" dirty="0"/>
              <a:t>, </a:t>
            </a:r>
            <a:r>
              <a:rPr lang="en-US" dirty="0" err="1"/>
              <a:t>termasuk</a:t>
            </a:r>
            <a:r>
              <a:rPr lang="en-US" dirty="0"/>
              <a:t> </a:t>
            </a:r>
            <a:r>
              <a:rPr lang="en-US" dirty="0" err="1"/>
              <a:t>penundaan</a:t>
            </a:r>
            <a:r>
              <a:rPr lang="en-US" dirty="0"/>
              <a:t>; </a:t>
            </a:r>
            <a:r>
              <a:rPr lang="en-US" dirty="0" err="1"/>
              <a:t>penyimpanan</a:t>
            </a:r>
            <a:r>
              <a:rPr lang="en-US" dirty="0"/>
              <a:t> dan </a:t>
            </a:r>
            <a:r>
              <a:rPr lang="en-US" dirty="0" err="1"/>
              <a:t>transportasi</a:t>
            </a:r>
            <a:r>
              <a:rPr lang="en-US" dirty="0"/>
              <a:t> yang tidak </a:t>
            </a:r>
            <a:r>
              <a:rPr lang="en-US" dirty="0" err="1"/>
              <a:t>perlu</a:t>
            </a:r>
            <a:r>
              <a:rPr lang="en-US" dirty="0"/>
              <a:t>; </a:t>
            </a:r>
            <a:r>
              <a:rPr lang="en-US" dirty="0" err="1"/>
              <a:t>pekerjaan</a:t>
            </a:r>
            <a:r>
              <a:rPr lang="en-US" dirty="0"/>
              <a:t> yang tidak </a:t>
            </a:r>
            <a:r>
              <a:rPr lang="en-US" dirty="0" err="1"/>
              <a:t>perlu</a:t>
            </a:r>
            <a:r>
              <a:rPr lang="en-US" dirty="0"/>
              <a:t>, </a:t>
            </a:r>
            <a:r>
              <a:rPr lang="en-US" dirty="0" err="1"/>
              <a:t>duplikasi</a:t>
            </a:r>
            <a:r>
              <a:rPr lang="en-US" dirty="0"/>
              <a:t>, dan </a:t>
            </a:r>
            <a:r>
              <a:rPr lang="en-US" dirty="0" err="1"/>
              <a:t>biaya</a:t>
            </a:r>
            <a:r>
              <a:rPr lang="en-US" dirty="0"/>
              <a:t> </a:t>
            </a:r>
            <a:r>
              <a:rPr lang="en-US" dirty="0" err="1"/>
              <a:t>tambahan</a:t>
            </a:r>
            <a:r>
              <a:rPr lang="en-US" dirty="0"/>
              <a:t>; </a:t>
            </a:r>
            <a:r>
              <a:rPr lang="en-US" dirty="0" err="1"/>
              <a:t>gangguan</a:t>
            </a:r>
            <a:r>
              <a:rPr lang="en-US" dirty="0"/>
              <a:t> </a:t>
            </a:r>
            <a:r>
              <a:rPr lang="en-US" dirty="0" err="1"/>
              <a:t>dalam</a:t>
            </a:r>
            <a:r>
              <a:rPr lang="en-US" dirty="0"/>
              <a:t> </a:t>
            </a:r>
            <a:r>
              <a:rPr lang="en-US" dirty="0" err="1"/>
              <a:t>komunikasi</a:t>
            </a:r>
            <a:r>
              <a:rPr lang="en-US" dirty="0"/>
              <a:t>.</a:t>
            </a:r>
          </a:p>
          <a:p>
            <a:r>
              <a:rPr lang="en-US" dirty="0" err="1"/>
              <a:t>Ini</a:t>
            </a:r>
            <a:r>
              <a:rPr lang="en-US" dirty="0"/>
              <a:t> </a:t>
            </a:r>
            <a:r>
              <a:rPr lang="en-US" dirty="0" err="1"/>
              <a:t>membantu</a:t>
            </a:r>
            <a:r>
              <a:rPr lang="en-US" dirty="0"/>
              <a:t> </a:t>
            </a:r>
            <a:r>
              <a:rPr lang="en-US" dirty="0" err="1"/>
              <a:t>anggota</a:t>
            </a:r>
            <a:r>
              <a:rPr lang="en-US" dirty="0"/>
              <a:t> </a:t>
            </a:r>
            <a:r>
              <a:rPr lang="en-US" dirty="0" err="1"/>
              <a:t>tim</a:t>
            </a:r>
            <a:r>
              <a:rPr lang="en-US" dirty="0"/>
              <a:t> </a:t>
            </a:r>
            <a:r>
              <a:rPr lang="en-US" dirty="0" err="1"/>
              <a:t>mendapatkan</a:t>
            </a:r>
            <a:r>
              <a:rPr lang="en-US" dirty="0"/>
              <a:t> </a:t>
            </a:r>
            <a:r>
              <a:rPr lang="en-US" dirty="0" err="1"/>
              <a:t>pemahaman</a:t>
            </a:r>
            <a:r>
              <a:rPr lang="en-US" dirty="0"/>
              <a:t> </a:t>
            </a:r>
            <a:r>
              <a:rPr lang="en-US" dirty="0" err="1"/>
              <a:t>bersama</a:t>
            </a:r>
            <a:r>
              <a:rPr lang="en-US" dirty="0"/>
              <a:t> </a:t>
            </a:r>
            <a:r>
              <a:rPr lang="en-US" dirty="0" err="1"/>
              <a:t>tentang</a:t>
            </a:r>
            <a:r>
              <a:rPr lang="en-US" dirty="0"/>
              <a:t> proses dan </a:t>
            </a:r>
            <a:r>
              <a:rPr lang="en-US" dirty="0" err="1"/>
              <a:t>menggunakan</a:t>
            </a:r>
            <a:r>
              <a:rPr lang="en-US" dirty="0"/>
              <a:t> </a:t>
            </a:r>
            <a:r>
              <a:rPr lang="en-US" dirty="0" err="1"/>
              <a:t>pengetahuan</a:t>
            </a:r>
            <a:r>
              <a:rPr lang="en-US" dirty="0"/>
              <a:t> </a:t>
            </a:r>
            <a:r>
              <a:rPr lang="en-US" dirty="0" err="1"/>
              <a:t>ini</a:t>
            </a:r>
            <a:r>
              <a:rPr lang="en-US" dirty="0"/>
              <a:t> </a:t>
            </a:r>
            <a:r>
              <a:rPr lang="en-US" dirty="0" err="1"/>
              <a:t>untuk</a:t>
            </a:r>
            <a:r>
              <a:rPr lang="en-US" dirty="0"/>
              <a:t> </a:t>
            </a:r>
            <a:r>
              <a:rPr lang="en-US" dirty="0" err="1"/>
              <a:t>mengumpulkan</a:t>
            </a:r>
            <a:r>
              <a:rPr lang="en-US" dirty="0"/>
              <a:t> data, </a:t>
            </a:r>
            <a:r>
              <a:rPr lang="en-US" dirty="0" err="1"/>
              <a:t>mengidentifikasi</a:t>
            </a:r>
            <a:r>
              <a:rPr lang="en-US" dirty="0"/>
              <a:t> </a:t>
            </a:r>
            <a:r>
              <a:rPr lang="en-US" dirty="0" err="1"/>
              <a:t>masalah</a:t>
            </a:r>
            <a:r>
              <a:rPr lang="en-US" dirty="0"/>
              <a:t>, </a:t>
            </a:r>
            <a:r>
              <a:rPr lang="en-US" dirty="0" err="1"/>
              <a:t>memfokuskan</a:t>
            </a:r>
            <a:r>
              <a:rPr lang="en-US" dirty="0"/>
              <a:t> </a:t>
            </a:r>
            <a:r>
              <a:rPr lang="en-US" dirty="0" err="1"/>
              <a:t>diskusi</a:t>
            </a:r>
            <a:r>
              <a:rPr lang="en-US" dirty="0"/>
              <a:t>, dan </a:t>
            </a:r>
            <a:r>
              <a:rPr lang="en-US" dirty="0" err="1"/>
              <a:t>mengidentifikasi</a:t>
            </a:r>
            <a:r>
              <a:rPr lang="en-US" dirty="0"/>
              <a:t> </a:t>
            </a:r>
            <a:r>
              <a:rPr lang="en-US" dirty="0" err="1"/>
              <a:t>sumber</a:t>
            </a:r>
            <a:r>
              <a:rPr lang="en-US" dirty="0"/>
              <a:t> </a:t>
            </a:r>
            <a:r>
              <a:rPr lang="en-US" dirty="0" err="1"/>
              <a:t>daya</a:t>
            </a:r>
            <a:r>
              <a:rPr lang="en-US" dirty="0"/>
              <a:t>.</a:t>
            </a:r>
          </a:p>
          <a:p>
            <a:r>
              <a:rPr lang="en-US" dirty="0" err="1"/>
              <a:t>Ini</a:t>
            </a:r>
            <a:r>
              <a:rPr lang="en-US" dirty="0"/>
              <a:t> </a:t>
            </a:r>
            <a:r>
              <a:rPr lang="en-US" dirty="0" err="1"/>
              <a:t>berfungsi</a:t>
            </a:r>
            <a:r>
              <a:rPr lang="en-US" dirty="0"/>
              <a:t> </a:t>
            </a:r>
            <a:r>
              <a:rPr lang="en-US" dirty="0" err="1"/>
              <a:t>sebagai</a:t>
            </a:r>
            <a:r>
              <a:rPr lang="en-US" dirty="0"/>
              <a:t> </a:t>
            </a:r>
            <a:r>
              <a:rPr lang="en-US" dirty="0" err="1"/>
              <a:t>dasar</a:t>
            </a:r>
            <a:r>
              <a:rPr lang="en-US" dirty="0"/>
              <a:t> </a:t>
            </a:r>
            <a:r>
              <a:rPr lang="en-US" dirty="0" err="1"/>
              <a:t>untuk</a:t>
            </a:r>
            <a:r>
              <a:rPr lang="en-US" dirty="0"/>
              <a:t> </a:t>
            </a:r>
            <a:r>
              <a:rPr lang="en-US" dirty="0" err="1"/>
              <a:t>merancang</a:t>
            </a:r>
            <a:r>
              <a:rPr lang="en-US" dirty="0"/>
              <a:t> proses </a:t>
            </a:r>
            <a:r>
              <a:rPr lang="en-US" dirty="0" err="1"/>
              <a:t>baru</a:t>
            </a:r>
            <a:r>
              <a:rPr lang="en-US" dirty="0"/>
              <a:t>.</a:t>
            </a:r>
          </a:p>
        </p:txBody>
      </p:sp>
      <p:sp>
        <p:nvSpPr>
          <p:cNvPr id="4" name="Slide Number Placeholder 3"/>
          <p:cNvSpPr>
            <a:spLocks noGrp="1"/>
          </p:cNvSpPr>
          <p:nvPr>
            <p:ph type="sldNum" sz="quarter" idx="5"/>
          </p:nvPr>
        </p:nvSpPr>
        <p:spPr/>
        <p:txBody>
          <a:bodyPr/>
          <a:lstStyle/>
          <a:p>
            <a:fld id="{9946CEE3-4835-4F73-BA0B-02C09C038718}" type="slidenum">
              <a:rPr lang="en-US" smtClean="0"/>
              <a:t>8</a:t>
            </a:fld>
            <a:endParaRPr lang="en-US" dirty="0"/>
          </a:p>
        </p:txBody>
      </p:sp>
    </p:spTree>
    <p:extLst>
      <p:ext uri="{BB962C8B-B14F-4D97-AF65-F5344CB8AC3E}">
        <p14:creationId xmlns:p14="http://schemas.microsoft.com/office/powerpoint/2010/main" val="1565579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874152-028B-486A-9CCC-467A5536A7DC}" type="datetime1">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3363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E59DB-4C5A-44A3-897C-FF6803F94296}" type="datetime1">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279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6B6E0-E0F8-4800-BD74-7D33DFE5ED7E}" type="datetime1">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15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DC824-D0E7-4046-8B44-4AAD1C4DE2CF}" type="datetime1">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01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332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D7CBA-5256-42F3-BAB5-33F095514AE3}" type="datetime1">
              <a:rPr lang="en-US" smtClean="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383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80C04-2E33-403B-B014-7E203A57326C}" type="datetime1">
              <a:rPr lang="en-US" smtClean="0"/>
              <a:t>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515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2A49D-7D7F-4D69-A8AA-65D6B58C15F2}" type="datetime1">
              <a:rPr lang="en-US" smtClean="0"/>
              <a:t>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004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02903-36C1-4F6B-9F27-EA2305255204}" type="datetime1">
              <a:rPr lang="en-US" smtClean="0"/>
              <a:t>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334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4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706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3DE74-4CAD-4852-95E7-A055FD779420}" type="datetime1">
              <a:rPr lang="en-US" smtClean="0"/>
              <a:t>11/1/2019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959966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drive/folders/1VcOpxKb-GjmGo8_5sMA3cGFBEYWhBaU-?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US" sz="6000" dirty="0"/>
              <a:t>FLOWCHART</a:t>
            </a:r>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9"/>
            <a:ext cx="7197726" cy="1240970"/>
          </a:xfrm>
        </p:spPr>
        <p:txBody>
          <a:bodyPr>
            <a:normAutofit/>
          </a:bodyPr>
          <a:lstStyle/>
          <a:p>
            <a:pPr algn="ctr"/>
            <a:r>
              <a:rPr lang="en-US" sz="2000" cap="none" dirty="0">
                <a:latin typeface="+mj-lt"/>
              </a:rPr>
              <a:t>Qonitatul Hasanah, S.S.T., </a:t>
            </a:r>
            <a:r>
              <a:rPr lang="en-US" sz="2000" cap="none" dirty="0" err="1">
                <a:latin typeface="+mj-lt"/>
              </a:rPr>
              <a:t>M.Tr.T</a:t>
            </a:r>
            <a:r>
              <a:rPr lang="en-US" sz="2000" cap="none" dirty="0">
                <a:latin typeface="+mj-lt"/>
              </a:rPr>
              <a:t>.</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3546-186B-45C2-ACC7-4A11EFF6F180}"/>
              </a:ext>
            </a:extLst>
          </p:cNvPr>
          <p:cNvSpPr>
            <a:spLocks noGrp="1"/>
          </p:cNvSpPr>
          <p:nvPr>
            <p:ph type="title"/>
          </p:nvPr>
        </p:nvSpPr>
        <p:spPr>
          <a:xfrm>
            <a:off x="1174103" y="2766218"/>
            <a:ext cx="3267269" cy="1325563"/>
          </a:xfrm>
        </p:spPr>
        <p:txBody>
          <a:bodyPr>
            <a:normAutofit fontScale="90000"/>
          </a:bodyPr>
          <a:lstStyle/>
          <a:p>
            <a:r>
              <a:rPr lang="en-US" dirty="0"/>
              <a:t>Flowchart Example – Simple Algorithms</a:t>
            </a:r>
            <a:br>
              <a:rPr lang="en-US" dirty="0"/>
            </a:br>
            <a:r>
              <a:rPr lang="en-US" sz="2700" cap="none" dirty="0"/>
              <a:t>A flowchart can also be used in visualizing algorithms, regardless of its complexity. Here is an example that shows how flowchart can be used in showing a simple summation process.</a:t>
            </a:r>
            <a:br>
              <a:rPr lang="en-US" dirty="0"/>
            </a:br>
            <a:endParaRPr lang="en-US" dirty="0"/>
          </a:p>
        </p:txBody>
      </p:sp>
      <p:pic>
        <p:nvPicPr>
          <p:cNvPr id="4" name="Content Placeholder 3">
            <a:extLst>
              <a:ext uri="{FF2B5EF4-FFF2-40B4-BE49-F238E27FC236}">
                <a16:creationId xmlns:a16="http://schemas.microsoft.com/office/drawing/2014/main" id="{815067DA-A57E-40A0-A1AB-09C37AF4210C}"/>
              </a:ext>
            </a:extLst>
          </p:cNvPr>
          <p:cNvPicPr>
            <a:picLocks noGrp="1" noChangeAspect="1"/>
          </p:cNvPicPr>
          <p:nvPr>
            <p:ph idx="1"/>
          </p:nvPr>
        </p:nvPicPr>
        <p:blipFill>
          <a:blip r:embed="rId2"/>
          <a:stretch>
            <a:fillRect/>
          </a:stretch>
        </p:blipFill>
        <p:spPr>
          <a:xfrm>
            <a:off x="5710335" y="191648"/>
            <a:ext cx="4168963" cy="6474704"/>
          </a:xfrm>
          <a:prstGeom prst="rect">
            <a:avLst/>
          </a:prstGeom>
        </p:spPr>
      </p:pic>
    </p:spTree>
    <p:extLst>
      <p:ext uri="{BB962C8B-B14F-4D97-AF65-F5344CB8AC3E}">
        <p14:creationId xmlns:p14="http://schemas.microsoft.com/office/powerpoint/2010/main" val="205794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F926-F950-4B86-9CEB-3B19E95DE228}"/>
              </a:ext>
            </a:extLst>
          </p:cNvPr>
          <p:cNvSpPr>
            <a:spLocks noGrp="1"/>
          </p:cNvSpPr>
          <p:nvPr>
            <p:ph type="title"/>
          </p:nvPr>
        </p:nvSpPr>
        <p:spPr>
          <a:xfrm>
            <a:off x="670249" y="1918931"/>
            <a:ext cx="4218992" cy="1325563"/>
          </a:xfrm>
        </p:spPr>
        <p:txBody>
          <a:bodyPr>
            <a:normAutofit fontScale="90000"/>
          </a:bodyPr>
          <a:lstStyle/>
          <a:p>
            <a:r>
              <a:rPr lang="en-US" dirty="0"/>
              <a:t>Flowchart Example – Calculate Profit and Loss</a:t>
            </a:r>
            <a:br>
              <a:rPr lang="en-US" dirty="0"/>
            </a:br>
            <a:r>
              <a:rPr lang="en-US" sz="3600" dirty="0"/>
              <a:t>The flowchart example below shows how profit and loss can be calculated.</a:t>
            </a:r>
            <a:endParaRPr lang="en-US" dirty="0"/>
          </a:p>
        </p:txBody>
      </p:sp>
      <p:pic>
        <p:nvPicPr>
          <p:cNvPr id="3074" name="Picture 2">
            <a:extLst>
              <a:ext uri="{FF2B5EF4-FFF2-40B4-BE49-F238E27FC236}">
                <a16:creationId xmlns:a16="http://schemas.microsoft.com/office/drawing/2014/main" id="{BFCC52B1-175C-463C-9C9F-8ED94F6E10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241" y="306916"/>
            <a:ext cx="6632510" cy="62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814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C721-1936-419B-A92C-24FB75F33A1C}"/>
              </a:ext>
            </a:extLst>
          </p:cNvPr>
          <p:cNvSpPr>
            <a:spLocks noGrp="1"/>
          </p:cNvSpPr>
          <p:nvPr>
            <p:ph type="title"/>
          </p:nvPr>
        </p:nvSpPr>
        <p:spPr/>
        <p:txBody>
          <a:bodyPr/>
          <a:lstStyle/>
          <a:p>
            <a:r>
              <a:rPr lang="en-US" dirty="0"/>
              <a:t>TASK 1</a:t>
            </a:r>
          </a:p>
        </p:txBody>
      </p:sp>
      <p:sp>
        <p:nvSpPr>
          <p:cNvPr id="3" name="Content Placeholder 2">
            <a:extLst>
              <a:ext uri="{FF2B5EF4-FFF2-40B4-BE49-F238E27FC236}">
                <a16:creationId xmlns:a16="http://schemas.microsoft.com/office/drawing/2014/main" id="{5ED0F57D-C81E-405B-BFB4-D37593573EE4}"/>
              </a:ext>
            </a:extLst>
          </p:cNvPr>
          <p:cNvSpPr>
            <a:spLocks noGrp="1"/>
          </p:cNvSpPr>
          <p:nvPr>
            <p:ph idx="1"/>
          </p:nvPr>
        </p:nvSpPr>
        <p:spPr/>
        <p:txBody>
          <a:bodyPr/>
          <a:lstStyle/>
          <a:p>
            <a:pPr algn="just">
              <a:lnSpc>
                <a:spcPct val="150000"/>
              </a:lnSpc>
            </a:pPr>
            <a:r>
              <a:rPr lang="en-US" i="1" dirty="0"/>
              <a:t>Auditor Forum has launched a promotion for its credit card customers. According to the promotion, the customers will receive a gift voucher worth $500 with their monthly bill if they spend $15,000 more than their last month spending and their last month bill is not less than $10,000.</a:t>
            </a:r>
            <a:endParaRPr lang="en-US" dirty="0"/>
          </a:p>
        </p:txBody>
      </p:sp>
    </p:spTree>
    <p:extLst>
      <p:ext uri="{BB962C8B-B14F-4D97-AF65-F5344CB8AC3E}">
        <p14:creationId xmlns:p14="http://schemas.microsoft.com/office/powerpoint/2010/main" val="1667145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F939-B450-47A4-B474-3E0DB8FBF99D}"/>
              </a:ext>
            </a:extLst>
          </p:cNvPr>
          <p:cNvSpPr>
            <a:spLocks noGrp="1"/>
          </p:cNvSpPr>
          <p:nvPr>
            <p:ph type="title"/>
          </p:nvPr>
        </p:nvSpPr>
        <p:spPr/>
        <p:txBody>
          <a:bodyPr/>
          <a:lstStyle/>
          <a:p>
            <a:r>
              <a:rPr lang="en-US" dirty="0"/>
              <a:t>TASK 2</a:t>
            </a:r>
          </a:p>
        </p:txBody>
      </p:sp>
      <p:sp>
        <p:nvSpPr>
          <p:cNvPr id="3" name="Content Placeholder 2">
            <a:extLst>
              <a:ext uri="{FF2B5EF4-FFF2-40B4-BE49-F238E27FC236}">
                <a16:creationId xmlns:a16="http://schemas.microsoft.com/office/drawing/2014/main" id="{C1B6A84C-4F4B-4789-AA64-169680AAE104}"/>
              </a:ext>
            </a:extLst>
          </p:cNvPr>
          <p:cNvSpPr>
            <a:spLocks noGrp="1"/>
          </p:cNvSpPr>
          <p:nvPr>
            <p:ph idx="1"/>
          </p:nvPr>
        </p:nvSpPr>
        <p:spPr/>
        <p:txBody>
          <a:bodyPr>
            <a:normAutofit lnSpcReduction="10000"/>
          </a:bodyPr>
          <a:lstStyle/>
          <a:p>
            <a:pPr algn="just">
              <a:lnSpc>
                <a:spcPct val="150000"/>
              </a:lnSpc>
            </a:pPr>
            <a:r>
              <a:rPr lang="en-US" i="1" dirty="0"/>
              <a:t>The ATM machines of Auditor Forum Bank contain biometric security features besides conventional PIN control. The customers of Auditor Forum Bank have a choice either to use Card + PIN or Card + Biometric option. Customers of other banks can also withdraw cash from AFB’s ATM; however, they can only use Card + PIN option. A customer’s card is captured by the machine after three consecutive unsuccessful attempts.</a:t>
            </a:r>
            <a:endParaRPr lang="en-US" dirty="0"/>
          </a:p>
        </p:txBody>
      </p:sp>
    </p:spTree>
    <p:extLst>
      <p:ext uri="{BB962C8B-B14F-4D97-AF65-F5344CB8AC3E}">
        <p14:creationId xmlns:p14="http://schemas.microsoft.com/office/powerpoint/2010/main" val="178352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5A9D-3923-40CC-B865-C6653AC5938A}"/>
              </a:ext>
            </a:extLst>
          </p:cNvPr>
          <p:cNvSpPr>
            <a:spLocks noGrp="1"/>
          </p:cNvSpPr>
          <p:nvPr>
            <p:ph type="title"/>
          </p:nvPr>
        </p:nvSpPr>
        <p:spPr/>
        <p:txBody>
          <a:bodyPr/>
          <a:lstStyle/>
          <a:p>
            <a:r>
              <a:rPr lang="en-US" dirty="0"/>
              <a:t>TASK 3</a:t>
            </a:r>
          </a:p>
        </p:txBody>
      </p:sp>
      <p:sp>
        <p:nvSpPr>
          <p:cNvPr id="3" name="Content Placeholder 2">
            <a:extLst>
              <a:ext uri="{FF2B5EF4-FFF2-40B4-BE49-F238E27FC236}">
                <a16:creationId xmlns:a16="http://schemas.microsoft.com/office/drawing/2014/main" id="{1A5326D2-5E2B-417E-8F89-CAA6D4E2CA45}"/>
              </a:ext>
            </a:extLst>
          </p:cNvPr>
          <p:cNvSpPr>
            <a:spLocks noGrp="1"/>
          </p:cNvSpPr>
          <p:nvPr>
            <p:ph idx="1"/>
          </p:nvPr>
        </p:nvSpPr>
        <p:spPr/>
        <p:txBody>
          <a:bodyPr>
            <a:normAutofit fontScale="70000" lnSpcReduction="20000"/>
          </a:bodyPr>
          <a:lstStyle/>
          <a:p>
            <a:pPr algn="just">
              <a:lnSpc>
                <a:spcPct val="160000"/>
              </a:lnSpc>
            </a:pPr>
            <a:r>
              <a:rPr lang="en-US" i="1" dirty="0"/>
              <a:t>Auditor Forum allows its customers to access their blood test reports through Internet. At the time of payment the system creates a unique user ID and password which is printed on the payment receipt. The customer is allowed to log on to Auditor Forum’s website on or after the specified date, to access the report. After logging on to the website the customer is required to input his email address after which the system automatically sends the test report to that email address.</a:t>
            </a:r>
          </a:p>
          <a:p>
            <a:pPr algn="just">
              <a:lnSpc>
                <a:spcPct val="160000"/>
              </a:lnSpc>
            </a:pPr>
            <a:r>
              <a:rPr lang="en-US" i="1" dirty="0"/>
              <a:t>After sending the email, the system automatically signs off the customer and displays the message: “Your report has been sent to your email address.”</a:t>
            </a:r>
          </a:p>
          <a:p>
            <a:pPr algn="just">
              <a:lnSpc>
                <a:spcPct val="160000"/>
              </a:lnSpc>
            </a:pPr>
            <a:r>
              <a:rPr lang="en-US" i="1" dirty="0"/>
              <a:t>If the customer tries to log on before the report receiving date, the system displays the message:</a:t>
            </a:r>
          </a:p>
          <a:p>
            <a:pPr algn="just">
              <a:lnSpc>
                <a:spcPct val="160000"/>
              </a:lnSpc>
            </a:pPr>
            <a:r>
              <a:rPr lang="en-US" i="1" dirty="0"/>
              <a:t>“Your report would be available on the date specified on your payment receipt.”</a:t>
            </a:r>
          </a:p>
        </p:txBody>
      </p:sp>
    </p:spTree>
    <p:extLst>
      <p:ext uri="{BB962C8B-B14F-4D97-AF65-F5344CB8AC3E}">
        <p14:creationId xmlns:p14="http://schemas.microsoft.com/office/powerpoint/2010/main" val="17243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B71B-86E5-4151-959F-777ADDF962D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95A7004-3143-4823-8F97-BDCEC860CD04}"/>
              </a:ext>
            </a:extLst>
          </p:cNvPr>
          <p:cNvSpPr>
            <a:spLocks noGrp="1"/>
          </p:cNvSpPr>
          <p:nvPr>
            <p:ph idx="1"/>
          </p:nvPr>
        </p:nvSpPr>
        <p:spPr/>
        <p:txBody>
          <a:bodyPr/>
          <a:lstStyle/>
          <a:p>
            <a:r>
              <a:rPr lang="en-US" dirty="0"/>
              <a:t>Assignment collected at :</a:t>
            </a:r>
          </a:p>
          <a:p>
            <a:r>
              <a:rPr lang="en-US" dirty="0">
                <a:hlinkClick r:id="rId2"/>
              </a:rPr>
              <a:t>https://drive.google.com/drive/folders/1VcOpxKb-GjmGo8_5sMA3cGFBEYWhBaU-?usp=sharing</a:t>
            </a:r>
            <a:endParaRPr lang="en-US" dirty="0"/>
          </a:p>
          <a:p>
            <a:r>
              <a:rPr lang="en-US" dirty="0"/>
              <a:t>Maximum:</a:t>
            </a:r>
          </a:p>
          <a:p>
            <a:r>
              <a:rPr lang="en-US" dirty="0"/>
              <a:t>Friday, November, 1</a:t>
            </a:r>
            <a:r>
              <a:rPr lang="en-US" baseline="30000" dirty="0"/>
              <a:t>st</a:t>
            </a:r>
            <a:r>
              <a:rPr lang="en-US" dirty="0"/>
              <a:t> 2019 – 23.00 PM</a:t>
            </a:r>
          </a:p>
          <a:p>
            <a:r>
              <a:rPr lang="en-US" dirty="0"/>
              <a:t>File .pdf</a:t>
            </a:r>
          </a:p>
          <a:p>
            <a:r>
              <a:rPr lang="en-US" dirty="0"/>
              <a:t>Format : name_nim_taskWeek10</a:t>
            </a:r>
          </a:p>
        </p:txBody>
      </p:sp>
    </p:spTree>
    <p:extLst>
      <p:ext uri="{BB962C8B-B14F-4D97-AF65-F5344CB8AC3E}">
        <p14:creationId xmlns:p14="http://schemas.microsoft.com/office/powerpoint/2010/main" val="112114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2915-94D8-4A40-83E8-DFDE93D8E9CF}"/>
              </a:ext>
            </a:extLst>
          </p:cNvPr>
          <p:cNvSpPr>
            <a:spLocks noGrp="1"/>
          </p:cNvSpPr>
          <p:nvPr>
            <p:ph type="title"/>
          </p:nvPr>
        </p:nvSpPr>
        <p:spPr/>
        <p:txBody>
          <a:bodyPr/>
          <a:lstStyle/>
          <a:p>
            <a:r>
              <a:rPr lang="en-US" dirty="0"/>
              <a:t>Flowchart</a:t>
            </a:r>
          </a:p>
        </p:txBody>
      </p:sp>
      <p:sp>
        <p:nvSpPr>
          <p:cNvPr id="3" name="Content Placeholder 2">
            <a:extLst>
              <a:ext uri="{FF2B5EF4-FFF2-40B4-BE49-F238E27FC236}">
                <a16:creationId xmlns:a16="http://schemas.microsoft.com/office/drawing/2014/main" id="{D93D4B0C-2A5C-43C1-86ED-E250E20C236A}"/>
              </a:ext>
            </a:extLst>
          </p:cNvPr>
          <p:cNvSpPr>
            <a:spLocks noGrp="1"/>
          </p:cNvSpPr>
          <p:nvPr>
            <p:ph idx="1"/>
          </p:nvPr>
        </p:nvSpPr>
        <p:spPr/>
        <p:txBody>
          <a:bodyPr>
            <a:normAutofit/>
          </a:bodyPr>
          <a:lstStyle/>
          <a:p>
            <a:pPr algn="just">
              <a:lnSpc>
                <a:spcPct val="150000"/>
              </a:lnSpc>
            </a:pPr>
            <a:r>
              <a:rPr lang="en-US" sz="2800" dirty="0"/>
              <a:t>A flowchart is simply a graphical representation of steps. It shows steps in sequential order and is widely used in presenting the flow of algorithms, workflow or processes. Typically, a flowchart shows the steps as boxes of various kinds, and their order by connecting them with arrows.</a:t>
            </a:r>
          </a:p>
        </p:txBody>
      </p:sp>
    </p:spTree>
    <p:extLst>
      <p:ext uri="{BB962C8B-B14F-4D97-AF65-F5344CB8AC3E}">
        <p14:creationId xmlns:p14="http://schemas.microsoft.com/office/powerpoint/2010/main" val="348400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265B-CC35-4735-B3E0-3EEF41933DCF}"/>
              </a:ext>
            </a:extLst>
          </p:cNvPr>
          <p:cNvSpPr>
            <a:spLocks noGrp="1"/>
          </p:cNvSpPr>
          <p:nvPr>
            <p:ph type="title"/>
          </p:nvPr>
        </p:nvSpPr>
        <p:spPr/>
        <p:txBody>
          <a:bodyPr/>
          <a:lstStyle/>
          <a:p>
            <a:r>
              <a:rPr lang="en-US" dirty="0"/>
              <a:t>What is a Flowchart?</a:t>
            </a:r>
          </a:p>
        </p:txBody>
      </p:sp>
      <p:sp>
        <p:nvSpPr>
          <p:cNvPr id="3" name="Content Placeholder 2">
            <a:extLst>
              <a:ext uri="{FF2B5EF4-FFF2-40B4-BE49-F238E27FC236}">
                <a16:creationId xmlns:a16="http://schemas.microsoft.com/office/drawing/2014/main" id="{D4FD728A-240F-46D1-9546-D4CAE2A89FBE}"/>
              </a:ext>
            </a:extLst>
          </p:cNvPr>
          <p:cNvSpPr>
            <a:spLocks noGrp="1"/>
          </p:cNvSpPr>
          <p:nvPr>
            <p:ph idx="1"/>
          </p:nvPr>
        </p:nvSpPr>
        <p:spPr/>
        <p:txBody>
          <a:bodyPr>
            <a:normAutofit/>
          </a:bodyPr>
          <a:lstStyle/>
          <a:p>
            <a:pPr algn="just">
              <a:lnSpc>
                <a:spcPct val="150000"/>
              </a:lnSpc>
            </a:pPr>
            <a:r>
              <a:rPr lang="en-US" sz="2400" dirty="0"/>
              <a:t>A flowchart is a graphical representations of steps. It was originated from computer science as a tool for representing algorithms and programming logic but had extended to use in all other kinds of processes. Nowadays, flowcharts play an extremely important role in displaying information and assisting reasoning. They help us visualize complex processes, or make explicit the structure of problems and tasks. A flowchart can also be used to define a process or project to be implemented.</a:t>
            </a:r>
          </a:p>
        </p:txBody>
      </p:sp>
    </p:spTree>
    <p:extLst>
      <p:ext uri="{BB962C8B-B14F-4D97-AF65-F5344CB8AC3E}">
        <p14:creationId xmlns:p14="http://schemas.microsoft.com/office/powerpoint/2010/main" val="304183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B96B-0FE7-4892-A83B-AFFE6D0C4A79}"/>
              </a:ext>
            </a:extLst>
          </p:cNvPr>
          <p:cNvSpPr>
            <a:spLocks noGrp="1"/>
          </p:cNvSpPr>
          <p:nvPr>
            <p:ph type="title"/>
          </p:nvPr>
        </p:nvSpPr>
        <p:spPr/>
        <p:txBody>
          <a:bodyPr>
            <a:normAutofit fontScale="90000"/>
          </a:bodyPr>
          <a:lstStyle/>
          <a:p>
            <a:r>
              <a:rPr lang="en-US" dirty="0"/>
              <a:t>Flowchart Symbols</a:t>
            </a:r>
            <a:br>
              <a:rPr lang="en-US" dirty="0"/>
            </a:br>
            <a:r>
              <a:rPr lang="en-US" sz="2700" cap="none" dirty="0"/>
              <a:t>Different meanings. The meanings of some of the more common shapes are as </a:t>
            </a:r>
            <a:r>
              <a:rPr lang="en-US" sz="2700" cap="none" dirty="0" err="1"/>
              <a:t>follows:flowchart</a:t>
            </a:r>
            <a:r>
              <a:rPr lang="en-US" sz="2700" cap="none" dirty="0"/>
              <a:t> shapes have different conventional</a:t>
            </a:r>
            <a:br>
              <a:rPr lang="en-US" dirty="0"/>
            </a:br>
            <a:endParaRPr lang="en-US" dirty="0"/>
          </a:p>
        </p:txBody>
      </p:sp>
      <p:pic>
        <p:nvPicPr>
          <p:cNvPr id="6" name="Content Placeholder 5">
            <a:extLst>
              <a:ext uri="{FF2B5EF4-FFF2-40B4-BE49-F238E27FC236}">
                <a16:creationId xmlns:a16="http://schemas.microsoft.com/office/drawing/2014/main" id="{B1B1AE9C-1276-499A-A7ED-8525D84805B4}"/>
              </a:ext>
            </a:extLst>
          </p:cNvPr>
          <p:cNvPicPr>
            <a:picLocks noGrp="1" noChangeAspect="1"/>
          </p:cNvPicPr>
          <p:nvPr>
            <p:ph idx="1"/>
          </p:nvPr>
        </p:nvPicPr>
        <p:blipFill>
          <a:blip r:embed="rId2"/>
          <a:stretch>
            <a:fillRect/>
          </a:stretch>
        </p:blipFill>
        <p:spPr>
          <a:xfrm>
            <a:off x="3152364" y="2215107"/>
            <a:ext cx="5887272" cy="3572374"/>
          </a:xfrm>
        </p:spPr>
      </p:pic>
    </p:spTree>
    <p:extLst>
      <p:ext uri="{BB962C8B-B14F-4D97-AF65-F5344CB8AC3E}">
        <p14:creationId xmlns:p14="http://schemas.microsoft.com/office/powerpoint/2010/main" val="239437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040AA9-BF59-477C-8D6D-260BFCE3CD7A}"/>
              </a:ext>
            </a:extLst>
          </p:cNvPr>
          <p:cNvPicPr>
            <a:picLocks noChangeAspect="1"/>
          </p:cNvPicPr>
          <p:nvPr/>
        </p:nvPicPr>
        <p:blipFill rotWithShape="1">
          <a:blip r:embed="rId2"/>
          <a:srcRect l="1440" b="23271"/>
          <a:stretch/>
        </p:blipFill>
        <p:spPr>
          <a:xfrm>
            <a:off x="491648" y="781103"/>
            <a:ext cx="11208703" cy="5295794"/>
          </a:xfrm>
          <a:prstGeom prst="rect">
            <a:avLst/>
          </a:prstGeom>
        </p:spPr>
      </p:pic>
    </p:spTree>
    <p:extLst>
      <p:ext uri="{BB962C8B-B14F-4D97-AF65-F5344CB8AC3E}">
        <p14:creationId xmlns:p14="http://schemas.microsoft.com/office/powerpoint/2010/main" val="154042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1BE67F-6F1C-4FA1-9194-F1A457B39E30}"/>
              </a:ext>
            </a:extLst>
          </p:cNvPr>
          <p:cNvPicPr>
            <a:picLocks noChangeAspect="1"/>
          </p:cNvPicPr>
          <p:nvPr/>
        </p:nvPicPr>
        <p:blipFill>
          <a:blip r:embed="rId2"/>
          <a:stretch>
            <a:fillRect/>
          </a:stretch>
        </p:blipFill>
        <p:spPr>
          <a:xfrm>
            <a:off x="408731" y="763295"/>
            <a:ext cx="11374538" cy="5331410"/>
          </a:xfrm>
          <a:prstGeom prst="rect">
            <a:avLst/>
          </a:prstGeom>
        </p:spPr>
      </p:pic>
    </p:spTree>
    <p:extLst>
      <p:ext uri="{BB962C8B-B14F-4D97-AF65-F5344CB8AC3E}">
        <p14:creationId xmlns:p14="http://schemas.microsoft.com/office/powerpoint/2010/main" val="1415523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A45594-466F-4D9C-9B57-9E3D5E961521}"/>
              </a:ext>
            </a:extLst>
          </p:cNvPr>
          <p:cNvPicPr>
            <a:picLocks noChangeAspect="1"/>
          </p:cNvPicPr>
          <p:nvPr/>
        </p:nvPicPr>
        <p:blipFill>
          <a:blip r:embed="rId2"/>
          <a:stretch>
            <a:fillRect/>
          </a:stretch>
        </p:blipFill>
        <p:spPr>
          <a:xfrm>
            <a:off x="272976" y="609215"/>
            <a:ext cx="11646048" cy="5639569"/>
          </a:xfrm>
          <a:prstGeom prst="rect">
            <a:avLst/>
          </a:prstGeom>
        </p:spPr>
      </p:pic>
    </p:spTree>
    <p:extLst>
      <p:ext uri="{BB962C8B-B14F-4D97-AF65-F5344CB8AC3E}">
        <p14:creationId xmlns:p14="http://schemas.microsoft.com/office/powerpoint/2010/main" val="183110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A9CE-84AE-4787-832D-C9BCFBC9CFA8}"/>
              </a:ext>
            </a:extLst>
          </p:cNvPr>
          <p:cNvSpPr>
            <a:spLocks noGrp="1"/>
          </p:cNvSpPr>
          <p:nvPr>
            <p:ph type="title"/>
          </p:nvPr>
        </p:nvSpPr>
        <p:spPr/>
        <p:txBody>
          <a:bodyPr/>
          <a:lstStyle/>
          <a:p>
            <a:r>
              <a:rPr lang="en-US" dirty="0"/>
              <a:t>When to Draw Flowchart?</a:t>
            </a:r>
          </a:p>
        </p:txBody>
      </p:sp>
      <p:sp>
        <p:nvSpPr>
          <p:cNvPr id="3" name="Content Placeholder 2">
            <a:extLst>
              <a:ext uri="{FF2B5EF4-FFF2-40B4-BE49-F238E27FC236}">
                <a16:creationId xmlns:a16="http://schemas.microsoft.com/office/drawing/2014/main" id="{AB28FB8F-802E-4870-A23A-A3EFBA673DF4}"/>
              </a:ext>
            </a:extLst>
          </p:cNvPr>
          <p:cNvSpPr>
            <a:spLocks noGrp="1"/>
          </p:cNvSpPr>
          <p:nvPr>
            <p:ph idx="1"/>
          </p:nvPr>
        </p:nvSpPr>
        <p:spPr>
          <a:xfrm>
            <a:off x="685801" y="1985693"/>
            <a:ext cx="10131425" cy="4575974"/>
          </a:xfrm>
        </p:spPr>
        <p:txBody>
          <a:bodyPr>
            <a:normAutofit/>
          </a:bodyPr>
          <a:lstStyle/>
          <a:p>
            <a:pPr marL="0" indent="0" algn="just">
              <a:lnSpc>
                <a:spcPct val="150000"/>
              </a:lnSpc>
              <a:buNone/>
            </a:pPr>
            <a:r>
              <a:rPr lang="en-US" sz="2000" dirty="0"/>
              <a:t>Using a flowchart has a variety of benefits:</a:t>
            </a:r>
          </a:p>
          <a:p>
            <a:pPr algn="just">
              <a:lnSpc>
                <a:spcPct val="150000"/>
              </a:lnSpc>
            </a:pPr>
            <a:r>
              <a:rPr lang="en-US" sz="2000" dirty="0"/>
              <a:t>It helps to clarify complex processes.</a:t>
            </a:r>
          </a:p>
          <a:p>
            <a:pPr algn="just">
              <a:lnSpc>
                <a:spcPct val="150000"/>
              </a:lnSpc>
            </a:pPr>
            <a:r>
              <a:rPr lang="en-US" sz="2000" dirty="0"/>
              <a:t>It identifies steps that do not add value to the internal or external customer, including delays; needless storage and transportation; unnecessary work, duplication, and added expense; breakdowns in communication.</a:t>
            </a:r>
          </a:p>
          <a:p>
            <a:pPr algn="just">
              <a:lnSpc>
                <a:spcPct val="150000"/>
              </a:lnSpc>
            </a:pPr>
            <a:r>
              <a:rPr lang="en-US" sz="2000" dirty="0"/>
              <a:t>It helps team members gain a shared understanding of the process and use this knowledge to collect data, identify problems, focus discussions, and identify resources.</a:t>
            </a:r>
          </a:p>
          <a:p>
            <a:pPr algn="just">
              <a:lnSpc>
                <a:spcPct val="150000"/>
              </a:lnSpc>
            </a:pPr>
            <a:r>
              <a:rPr lang="en-US" sz="2000" dirty="0"/>
              <a:t>It serves as a basis for designing new processes.</a:t>
            </a:r>
          </a:p>
        </p:txBody>
      </p:sp>
    </p:spTree>
    <p:extLst>
      <p:ext uri="{BB962C8B-B14F-4D97-AF65-F5344CB8AC3E}">
        <p14:creationId xmlns:p14="http://schemas.microsoft.com/office/powerpoint/2010/main" val="108893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28AC-82C2-48CB-A8EA-45AF13ACC824}"/>
              </a:ext>
            </a:extLst>
          </p:cNvPr>
          <p:cNvSpPr>
            <a:spLocks noGrp="1"/>
          </p:cNvSpPr>
          <p:nvPr>
            <p:ph type="title"/>
          </p:nvPr>
        </p:nvSpPr>
        <p:spPr>
          <a:xfrm>
            <a:off x="685801" y="609600"/>
            <a:ext cx="3606281" cy="1456267"/>
          </a:xfrm>
        </p:spPr>
        <p:txBody>
          <a:bodyPr>
            <a:normAutofit fontScale="90000"/>
          </a:bodyPr>
          <a:lstStyle/>
          <a:p>
            <a:r>
              <a:rPr lang="en-US" dirty="0"/>
              <a:t>Flowchart Example – Medical Service</a:t>
            </a:r>
          </a:p>
        </p:txBody>
      </p:sp>
      <p:pic>
        <p:nvPicPr>
          <p:cNvPr id="2050" name="Picture 2">
            <a:extLst>
              <a:ext uri="{FF2B5EF4-FFF2-40B4-BE49-F238E27FC236}">
                <a16:creationId xmlns:a16="http://schemas.microsoft.com/office/drawing/2014/main" id="{A24210C0-023A-4A66-A150-5573970155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6191" y="91062"/>
            <a:ext cx="6830008" cy="667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6880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887</Words>
  <Application>Microsoft Office PowerPoint</Application>
  <PresentationFormat>Widescreen</PresentationFormat>
  <Paragraphs>41</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FLOWCHART</vt:lpstr>
      <vt:lpstr>Flowchart</vt:lpstr>
      <vt:lpstr>What is a Flowchart?</vt:lpstr>
      <vt:lpstr>Flowchart Symbols Different meanings. The meanings of some of the more common shapes are as follows:flowchart shapes have different conventional </vt:lpstr>
      <vt:lpstr>PowerPoint Presentation</vt:lpstr>
      <vt:lpstr>PowerPoint Presentation</vt:lpstr>
      <vt:lpstr>PowerPoint Presentation</vt:lpstr>
      <vt:lpstr>When to Draw Flowchart?</vt:lpstr>
      <vt:lpstr>Flowchart Example – Medical Service</vt:lpstr>
      <vt:lpstr>Flowchart Example – Simple Algorithms A flowchart can also be used in visualizing algorithms, regardless of its complexity. Here is an example that shows how flowchart can be used in showing a simple summation process. </vt:lpstr>
      <vt:lpstr>Flowchart Example – Calculate Profit and Loss The flowchart example below shows how profit and loss can be calculated.</vt:lpstr>
      <vt:lpstr>TASK 1</vt:lpstr>
      <vt:lpstr>TASK 2</vt:lpstr>
      <vt:lpstr>TASK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2019-11-01T03:30:26Z</dcterms:created>
  <dcterms:modified xsi:type="dcterms:W3CDTF">2019-11-01T08:07:11Z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