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71" r:id="rId15"/>
    <p:sldId id="269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44"/>
    <p:restoredTop sz="94663"/>
  </p:normalViewPr>
  <p:slideViewPr>
    <p:cSldViewPr snapToGrid="0" snapToObjects="1">
      <p:cViewPr varScale="1">
        <p:scale>
          <a:sx n="124" d="100"/>
          <a:sy n="124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svg"/><Relationship Id="rId1" Type="http://schemas.openxmlformats.org/officeDocument/2006/relationships/image" Target="../media/image13.png"/><Relationship Id="rId6" Type="http://schemas.openxmlformats.org/officeDocument/2006/relationships/image" Target="../media/image12.svg"/><Relationship Id="rId5" Type="http://schemas.openxmlformats.org/officeDocument/2006/relationships/image" Target="../media/image15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52EC95-66B6-4626-B7D3-FF2C91EEE63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39A6037-8CAD-4222-BCDF-0156A0BF4445}">
      <dgm:prSet/>
      <dgm:spPr/>
      <dgm:t>
        <a:bodyPr/>
        <a:lstStyle/>
        <a:p>
          <a:r>
            <a:rPr lang="en-US"/>
            <a:t>Perulangan Bersarang</a:t>
          </a:r>
        </a:p>
      </dgm:t>
    </dgm:pt>
    <dgm:pt modelId="{C33FABA4-1F8F-4BF6-9936-EA454A6040BA}" type="parTrans" cxnId="{0CFBAF94-413E-451C-89B8-24703B527E80}">
      <dgm:prSet/>
      <dgm:spPr/>
      <dgm:t>
        <a:bodyPr/>
        <a:lstStyle/>
        <a:p>
          <a:endParaRPr lang="en-US"/>
        </a:p>
      </dgm:t>
    </dgm:pt>
    <dgm:pt modelId="{74FF4BF4-C771-47AD-B5F9-7638A6D81021}" type="sibTrans" cxnId="{0CFBAF94-413E-451C-89B8-24703B527E80}">
      <dgm:prSet/>
      <dgm:spPr/>
      <dgm:t>
        <a:bodyPr/>
        <a:lstStyle/>
        <a:p>
          <a:endParaRPr lang="en-US"/>
        </a:p>
      </dgm:t>
    </dgm:pt>
    <dgm:pt modelId="{2B385D02-8845-4F24-8083-2C844D57DE30}">
      <dgm:prSet/>
      <dgm:spPr/>
      <dgm:t>
        <a:bodyPr/>
        <a:lstStyle/>
        <a:p>
          <a:r>
            <a:rPr lang="en-US"/>
            <a:t>Studi Kasus</a:t>
          </a:r>
        </a:p>
      </dgm:t>
    </dgm:pt>
    <dgm:pt modelId="{C65C6056-DEE4-49AE-A83B-E4B8EA8674AE}" type="parTrans" cxnId="{CB21310A-11A7-4B8D-B0F9-A5E3213DEE59}">
      <dgm:prSet/>
      <dgm:spPr/>
      <dgm:t>
        <a:bodyPr/>
        <a:lstStyle/>
        <a:p>
          <a:endParaRPr lang="en-US"/>
        </a:p>
      </dgm:t>
    </dgm:pt>
    <dgm:pt modelId="{F4BCF585-7FB7-40E8-A720-DDD74B4D3A62}" type="sibTrans" cxnId="{CB21310A-11A7-4B8D-B0F9-A5E3213DEE59}">
      <dgm:prSet/>
      <dgm:spPr/>
      <dgm:t>
        <a:bodyPr/>
        <a:lstStyle/>
        <a:p>
          <a:endParaRPr lang="en-US"/>
        </a:p>
      </dgm:t>
    </dgm:pt>
    <dgm:pt modelId="{3E9E242D-99AF-4885-A00F-1958EC3B0C81}" type="pres">
      <dgm:prSet presAssocID="{BD52EC95-66B6-4626-B7D3-FF2C91EEE636}" presName="root" presStyleCnt="0">
        <dgm:presLayoutVars>
          <dgm:dir/>
          <dgm:resizeHandles val="exact"/>
        </dgm:presLayoutVars>
      </dgm:prSet>
      <dgm:spPr/>
    </dgm:pt>
    <dgm:pt modelId="{2CE15712-E067-4AB2-BCA5-EE3B5418B5ED}" type="pres">
      <dgm:prSet presAssocID="{D39A6037-8CAD-4222-BCDF-0156A0BF4445}" presName="compNode" presStyleCnt="0"/>
      <dgm:spPr/>
    </dgm:pt>
    <dgm:pt modelId="{FEF04265-A6E3-418C-B1E9-A2B7A9C196E0}" type="pres">
      <dgm:prSet presAssocID="{D39A6037-8CAD-4222-BCDF-0156A0BF4445}" presName="bgRect" presStyleLbl="bgShp" presStyleIdx="0" presStyleCnt="2"/>
      <dgm:spPr/>
    </dgm:pt>
    <dgm:pt modelId="{05B26755-1CC9-4EC1-88E2-723A2B31E914}" type="pres">
      <dgm:prSet presAssocID="{D39A6037-8CAD-4222-BCDF-0156A0BF444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05FAD95E-A55F-4E4B-A286-DE06DC51381F}" type="pres">
      <dgm:prSet presAssocID="{D39A6037-8CAD-4222-BCDF-0156A0BF4445}" presName="spaceRect" presStyleCnt="0"/>
      <dgm:spPr/>
    </dgm:pt>
    <dgm:pt modelId="{BA468E4F-D7A0-4C95-A454-7F773EF1141D}" type="pres">
      <dgm:prSet presAssocID="{D39A6037-8CAD-4222-BCDF-0156A0BF4445}" presName="parTx" presStyleLbl="revTx" presStyleIdx="0" presStyleCnt="2">
        <dgm:presLayoutVars>
          <dgm:chMax val="0"/>
          <dgm:chPref val="0"/>
        </dgm:presLayoutVars>
      </dgm:prSet>
      <dgm:spPr/>
    </dgm:pt>
    <dgm:pt modelId="{52B27233-14F9-44DF-BD14-4D734750D064}" type="pres">
      <dgm:prSet presAssocID="{74FF4BF4-C771-47AD-B5F9-7638A6D81021}" presName="sibTrans" presStyleCnt="0"/>
      <dgm:spPr/>
    </dgm:pt>
    <dgm:pt modelId="{2602F9CD-4E24-4BEB-969F-2F15CDC2C1CF}" type="pres">
      <dgm:prSet presAssocID="{2B385D02-8845-4F24-8083-2C844D57DE30}" presName="compNode" presStyleCnt="0"/>
      <dgm:spPr/>
    </dgm:pt>
    <dgm:pt modelId="{6E25D75E-A069-42C6-8971-1C54FA4440ED}" type="pres">
      <dgm:prSet presAssocID="{2B385D02-8845-4F24-8083-2C844D57DE30}" presName="bgRect" presStyleLbl="bgShp" presStyleIdx="1" presStyleCnt="2"/>
      <dgm:spPr/>
    </dgm:pt>
    <dgm:pt modelId="{8DFABD88-A86A-4EA7-A12F-324BC4404B0E}" type="pres">
      <dgm:prSet presAssocID="{2B385D02-8845-4F24-8083-2C844D57DE3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BC181E9E-0D1B-457C-A2A4-7C35B070B341}" type="pres">
      <dgm:prSet presAssocID="{2B385D02-8845-4F24-8083-2C844D57DE30}" presName="spaceRect" presStyleCnt="0"/>
      <dgm:spPr/>
    </dgm:pt>
    <dgm:pt modelId="{EA1EEF86-E503-4FD1-B024-14FC127FED98}" type="pres">
      <dgm:prSet presAssocID="{2B385D02-8845-4F24-8083-2C844D57DE3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B21310A-11A7-4B8D-B0F9-A5E3213DEE59}" srcId="{BD52EC95-66B6-4626-B7D3-FF2C91EEE636}" destId="{2B385D02-8845-4F24-8083-2C844D57DE30}" srcOrd="1" destOrd="0" parTransId="{C65C6056-DEE4-49AE-A83B-E4B8EA8674AE}" sibTransId="{F4BCF585-7FB7-40E8-A720-DDD74B4D3A62}"/>
    <dgm:cxn modelId="{32D90115-B0D7-4058-BBF2-034BA4F28130}" type="presOf" srcId="{2B385D02-8845-4F24-8083-2C844D57DE30}" destId="{EA1EEF86-E503-4FD1-B024-14FC127FED98}" srcOrd="0" destOrd="0" presId="urn:microsoft.com/office/officeart/2018/2/layout/IconVerticalSolidList"/>
    <dgm:cxn modelId="{0CFBAF94-413E-451C-89B8-24703B527E80}" srcId="{BD52EC95-66B6-4626-B7D3-FF2C91EEE636}" destId="{D39A6037-8CAD-4222-BCDF-0156A0BF4445}" srcOrd="0" destOrd="0" parTransId="{C33FABA4-1F8F-4BF6-9936-EA454A6040BA}" sibTransId="{74FF4BF4-C771-47AD-B5F9-7638A6D81021}"/>
    <dgm:cxn modelId="{1C55C2EA-352C-4ACE-BD52-87F86A8E8063}" type="presOf" srcId="{BD52EC95-66B6-4626-B7D3-FF2C91EEE636}" destId="{3E9E242D-99AF-4885-A00F-1958EC3B0C81}" srcOrd="0" destOrd="0" presId="urn:microsoft.com/office/officeart/2018/2/layout/IconVerticalSolidList"/>
    <dgm:cxn modelId="{424137F3-8960-4C1F-9D80-027741600CFD}" type="presOf" srcId="{D39A6037-8CAD-4222-BCDF-0156A0BF4445}" destId="{BA468E4F-D7A0-4C95-A454-7F773EF1141D}" srcOrd="0" destOrd="0" presId="urn:microsoft.com/office/officeart/2018/2/layout/IconVerticalSolidList"/>
    <dgm:cxn modelId="{2838B44E-8F8C-4642-A98F-C6EDE87319BF}" type="presParOf" srcId="{3E9E242D-99AF-4885-A00F-1958EC3B0C81}" destId="{2CE15712-E067-4AB2-BCA5-EE3B5418B5ED}" srcOrd="0" destOrd="0" presId="urn:microsoft.com/office/officeart/2018/2/layout/IconVerticalSolidList"/>
    <dgm:cxn modelId="{69B4AE34-453F-4AD8-A164-35AAECAC3689}" type="presParOf" srcId="{2CE15712-E067-4AB2-BCA5-EE3B5418B5ED}" destId="{FEF04265-A6E3-418C-B1E9-A2B7A9C196E0}" srcOrd="0" destOrd="0" presId="urn:microsoft.com/office/officeart/2018/2/layout/IconVerticalSolidList"/>
    <dgm:cxn modelId="{D73D9EBA-233C-4B47-9D6E-F026CEE8796D}" type="presParOf" srcId="{2CE15712-E067-4AB2-BCA5-EE3B5418B5ED}" destId="{05B26755-1CC9-4EC1-88E2-723A2B31E914}" srcOrd="1" destOrd="0" presId="urn:microsoft.com/office/officeart/2018/2/layout/IconVerticalSolidList"/>
    <dgm:cxn modelId="{7FDF230F-7B50-491A-B378-E2D822489B99}" type="presParOf" srcId="{2CE15712-E067-4AB2-BCA5-EE3B5418B5ED}" destId="{05FAD95E-A55F-4E4B-A286-DE06DC51381F}" srcOrd="2" destOrd="0" presId="urn:microsoft.com/office/officeart/2018/2/layout/IconVerticalSolidList"/>
    <dgm:cxn modelId="{EEA9D24F-EB07-4B37-B04C-3BC7606FF3F1}" type="presParOf" srcId="{2CE15712-E067-4AB2-BCA5-EE3B5418B5ED}" destId="{BA468E4F-D7A0-4C95-A454-7F773EF1141D}" srcOrd="3" destOrd="0" presId="urn:microsoft.com/office/officeart/2018/2/layout/IconVerticalSolidList"/>
    <dgm:cxn modelId="{CDFB0F10-1558-4574-810D-116403B639DE}" type="presParOf" srcId="{3E9E242D-99AF-4885-A00F-1958EC3B0C81}" destId="{52B27233-14F9-44DF-BD14-4D734750D064}" srcOrd="1" destOrd="0" presId="urn:microsoft.com/office/officeart/2018/2/layout/IconVerticalSolidList"/>
    <dgm:cxn modelId="{785975D3-883A-41A9-858B-15020209DDC0}" type="presParOf" srcId="{3E9E242D-99AF-4885-A00F-1958EC3B0C81}" destId="{2602F9CD-4E24-4BEB-969F-2F15CDC2C1CF}" srcOrd="2" destOrd="0" presId="urn:microsoft.com/office/officeart/2018/2/layout/IconVerticalSolidList"/>
    <dgm:cxn modelId="{65587588-C875-4D98-B222-028E74ED381D}" type="presParOf" srcId="{2602F9CD-4E24-4BEB-969F-2F15CDC2C1CF}" destId="{6E25D75E-A069-42C6-8971-1C54FA4440ED}" srcOrd="0" destOrd="0" presId="urn:microsoft.com/office/officeart/2018/2/layout/IconVerticalSolidList"/>
    <dgm:cxn modelId="{DFBFF88A-DA15-429D-BBEB-2538D1A67CC2}" type="presParOf" srcId="{2602F9CD-4E24-4BEB-969F-2F15CDC2C1CF}" destId="{8DFABD88-A86A-4EA7-A12F-324BC4404B0E}" srcOrd="1" destOrd="0" presId="urn:microsoft.com/office/officeart/2018/2/layout/IconVerticalSolidList"/>
    <dgm:cxn modelId="{A261CA6E-49C6-4A9A-87C9-63E0190B70DB}" type="presParOf" srcId="{2602F9CD-4E24-4BEB-969F-2F15CDC2C1CF}" destId="{BC181E9E-0D1B-457C-A2A4-7C35B070B341}" srcOrd="2" destOrd="0" presId="urn:microsoft.com/office/officeart/2018/2/layout/IconVerticalSolidList"/>
    <dgm:cxn modelId="{C44AE9D9-9F48-4567-8235-1B4EA4C14770}" type="presParOf" srcId="{2602F9CD-4E24-4BEB-969F-2F15CDC2C1CF}" destId="{EA1EEF86-E503-4FD1-B024-14FC127FED9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50E399-4D32-4528-85A6-8AAA7E4C9A4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E466EBB-2923-4642-BB51-6FEF462D5BA9}">
      <dgm:prSet/>
      <dgm:spPr/>
      <dgm:t>
        <a:bodyPr/>
        <a:lstStyle/>
        <a:p>
          <a:r>
            <a:rPr lang="en-US"/>
            <a:t>Perulangan Bersarang (</a:t>
          </a:r>
          <a:r>
            <a:rPr lang="en-US" b="1"/>
            <a:t>nested loop</a:t>
          </a:r>
          <a:r>
            <a:rPr lang="en-US"/>
            <a:t>) adalah perulangan yang di dalamnya terdapat perulangan lagi.</a:t>
          </a:r>
        </a:p>
      </dgm:t>
    </dgm:pt>
    <dgm:pt modelId="{15A3B07E-EDF7-4C29-9AD5-7C80929379AE}" type="parTrans" cxnId="{AB04ADB9-6081-4E74-8ACC-5963DD08F2B5}">
      <dgm:prSet/>
      <dgm:spPr/>
      <dgm:t>
        <a:bodyPr/>
        <a:lstStyle/>
        <a:p>
          <a:endParaRPr lang="en-US"/>
        </a:p>
      </dgm:t>
    </dgm:pt>
    <dgm:pt modelId="{7968A9E4-D9B6-4F7E-9004-B397EF3F1048}" type="sibTrans" cxnId="{AB04ADB9-6081-4E74-8ACC-5963DD08F2B5}">
      <dgm:prSet/>
      <dgm:spPr/>
      <dgm:t>
        <a:bodyPr/>
        <a:lstStyle/>
        <a:p>
          <a:endParaRPr lang="en-US"/>
        </a:p>
      </dgm:t>
    </dgm:pt>
    <dgm:pt modelId="{25E7F2E3-3F29-4D6E-8EA3-844B6DF7D79B}">
      <dgm:prSet/>
      <dgm:spPr/>
      <dgm:t>
        <a:bodyPr/>
        <a:lstStyle/>
        <a:p>
          <a:r>
            <a:rPr lang="en-US"/>
            <a:t>Loop terluar dikenal dengan istilah </a:t>
          </a:r>
          <a:r>
            <a:rPr lang="en-US" b="1"/>
            <a:t>outer loop</a:t>
          </a:r>
          <a:r>
            <a:rPr lang="en-US"/>
            <a:t>, sedangkan yang di dalam dikenal dengan </a:t>
          </a:r>
          <a:r>
            <a:rPr lang="en-US" b="1"/>
            <a:t>inner loop</a:t>
          </a:r>
          <a:endParaRPr lang="en-US"/>
        </a:p>
      </dgm:t>
    </dgm:pt>
    <dgm:pt modelId="{80402453-B1F6-4DF5-A227-ECE1FF204D3D}" type="parTrans" cxnId="{51BEBD6B-EA82-4667-9AA3-0A9131F68CE5}">
      <dgm:prSet/>
      <dgm:spPr/>
      <dgm:t>
        <a:bodyPr/>
        <a:lstStyle/>
        <a:p>
          <a:endParaRPr lang="en-US"/>
        </a:p>
      </dgm:t>
    </dgm:pt>
    <dgm:pt modelId="{3E5E95C4-5E4F-4636-ACAC-1104DE833F33}" type="sibTrans" cxnId="{51BEBD6B-EA82-4667-9AA3-0A9131F68CE5}">
      <dgm:prSet/>
      <dgm:spPr/>
      <dgm:t>
        <a:bodyPr/>
        <a:lstStyle/>
        <a:p>
          <a:endParaRPr lang="en-US"/>
        </a:p>
      </dgm:t>
    </dgm:pt>
    <dgm:pt modelId="{72912A9E-6EFA-4E5D-A6ED-5AED968F8706}">
      <dgm:prSet/>
      <dgm:spPr/>
      <dgm:t>
        <a:bodyPr/>
        <a:lstStyle/>
        <a:p>
          <a:r>
            <a:rPr lang="en-US"/>
            <a:t>Nested loop, bisa lebih dari 2 tingkat</a:t>
          </a:r>
        </a:p>
      </dgm:t>
    </dgm:pt>
    <dgm:pt modelId="{8E35C5B0-1A35-49C4-B524-63520B2E1063}" type="parTrans" cxnId="{8C320113-CB5C-49DD-BBF2-8F6173E7895D}">
      <dgm:prSet/>
      <dgm:spPr/>
      <dgm:t>
        <a:bodyPr/>
        <a:lstStyle/>
        <a:p>
          <a:endParaRPr lang="en-US"/>
        </a:p>
      </dgm:t>
    </dgm:pt>
    <dgm:pt modelId="{12B7E640-4589-4EE1-B8B1-6D7FAC83F0C7}" type="sibTrans" cxnId="{8C320113-CB5C-49DD-BBF2-8F6173E7895D}">
      <dgm:prSet/>
      <dgm:spPr/>
      <dgm:t>
        <a:bodyPr/>
        <a:lstStyle/>
        <a:p>
          <a:endParaRPr lang="en-US"/>
        </a:p>
      </dgm:t>
    </dgm:pt>
    <dgm:pt modelId="{AFA4E063-C856-427F-B30C-456D3F26F8CE}" type="pres">
      <dgm:prSet presAssocID="{F950E399-4D32-4528-85A6-8AAA7E4C9A4D}" presName="root" presStyleCnt="0">
        <dgm:presLayoutVars>
          <dgm:dir/>
          <dgm:resizeHandles val="exact"/>
        </dgm:presLayoutVars>
      </dgm:prSet>
      <dgm:spPr/>
    </dgm:pt>
    <dgm:pt modelId="{0AE7A1EA-1A3C-4D18-A66A-C928FA0B3EC4}" type="pres">
      <dgm:prSet presAssocID="{5E466EBB-2923-4642-BB51-6FEF462D5BA9}" presName="compNode" presStyleCnt="0"/>
      <dgm:spPr/>
    </dgm:pt>
    <dgm:pt modelId="{F85E4295-99D4-45CF-946E-446523076F82}" type="pres">
      <dgm:prSet presAssocID="{5E466EBB-2923-4642-BB51-6FEF462D5BA9}" presName="bgRect" presStyleLbl="bgShp" presStyleIdx="0" presStyleCnt="3"/>
      <dgm:spPr/>
    </dgm:pt>
    <dgm:pt modelId="{AEC55FC3-99BB-43F4-A6D0-EF122898EA00}" type="pres">
      <dgm:prSet presAssocID="{5E466EBB-2923-4642-BB51-6FEF462D5BA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99C37B30-1B14-42CC-BEF1-8B8583B74908}" type="pres">
      <dgm:prSet presAssocID="{5E466EBB-2923-4642-BB51-6FEF462D5BA9}" presName="spaceRect" presStyleCnt="0"/>
      <dgm:spPr/>
    </dgm:pt>
    <dgm:pt modelId="{F270BC4C-378E-4A6E-91A0-3C04D4C98F86}" type="pres">
      <dgm:prSet presAssocID="{5E466EBB-2923-4642-BB51-6FEF462D5BA9}" presName="parTx" presStyleLbl="revTx" presStyleIdx="0" presStyleCnt="3">
        <dgm:presLayoutVars>
          <dgm:chMax val="0"/>
          <dgm:chPref val="0"/>
        </dgm:presLayoutVars>
      </dgm:prSet>
      <dgm:spPr/>
    </dgm:pt>
    <dgm:pt modelId="{79AF285F-38A8-4051-8CE3-26B06D595495}" type="pres">
      <dgm:prSet presAssocID="{7968A9E4-D9B6-4F7E-9004-B397EF3F1048}" presName="sibTrans" presStyleCnt="0"/>
      <dgm:spPr/>
    </dgm:pt>
    <dgm:pt modelId="{A54A55F6-C96D-4E11-AFE5-DE3CFD071B71}" type="pres">
      <dgm:prSet presAssocID="{25E7F2E3-3F29-4D6E-8EA3-844B6DF7D79B}" presName="compNode" presStyleCnt="0"/>
      <dgm:spPr/>
    </dgm:pt>
    <dgm:pt modelId="{87AD2130-425C-45B7-A138-71F7CD0B4221}" type="pres">
      <dgm:prSet presAssocID="{25E7F2E3-3F29-4D6E-8EA3-844B6DF7D79B}" presName="bgRect" presStyleLbl="bgShp" presStyleIdx="1" presStyleCnt="3"/>
      <dgm:spPr/>
    </dgm:pt>
    <dgm:pt modelId="{495F0B8C-4A62-4ECA-8DD0-72F3839B9329}" type="pres">
      <dgm:prSet presAssocID="{25E7F2E3-3F29-4D6E-8EA3-844B6DF7D79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8CF580DD-BAA2-4BA8-8DC4-2F1F6FF4E5C9}" type="pres">
      <dgm:prSet presAssocID="{25E7F2E3-3F29-4D6E-8EA3-844B6DF7D79B}" presName="spaceRect" presStyleCnt="0"/>
      <dgm:spPr/>
    </dgm:pt>
    <dgm:pt modelId="{41D3563A-579D-4F47-9DEE-CDCA5FFF88B2}" type="pres">
      <dgm:prSet presAssocID="{25E7F2E3-3F29-4D6E-8EA3-844B6DF7D79B}" presName="parTx" presStyleLbl="revTx" presStyleIdx="1" presStyleCnt="3">
        <dgm:presLayoutVars>
          <dgm:chMax val="0"/>
          <dgm:chPref val="0"/>
        </dgm:presLayoutVars>
      </dgm:prSet>
      <dgm:spPr/>
    </dgm:pt>
    <dgm:pt modelId="{7B5BC316-AA8F-464A-B37D-78B24B14E2F4}" type="pres">
      <dgm:prSet presAssocID="{3E5E95C4-5E4F-4636-ACAC-1104DE833F33}" presName="sibTrans" presStyleCnt="0"/>
      <dgm:spPr/>
    </dgm:pt>
    <dgm:pt modelId="{D145735D-9CCB-40ED-A85B-D552C873D4B7}" type="pres">
      <dgm:prSet presAssocID="{72912A9E-6EFA-4E5D-A6ED-5AED968F8706}" presName="compNode" presStyleCnt="0"/>
      <dgm:spPr/>
    </dgm:pt>
    <dgm:pt modelId="{13615E7E-7D13-4AA6-AD41-F763A4F25C39}" type="pres">
      <dgm:prSet presAssocID="{72912A9E-6EFA-4E5D-A6ED-5AED968F8706}" presName="bgRect" presStyleLbl="bgShp" presStyleIdx="2" presStyleCnt="3"/>
      <dgm:spPr/>
    </dgm:pt>
    <dgm:pt modelId="{671F7BF0-3367-4FB0-A3A0-8FF18A1E7921}" type="pres">
      <dgm:prSet presAssocID="{72912A9E-6EFA-4E5D-A6ED-5AED968F870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DC8A48FF-0273-457F-812B-2997577223C8}" type="pres">
      <dgm:prSet presAssocID="{72912A9E-6EFA-4E5D-A6ED-5AED968F8706}" presName="spaceRect" presStyleCnt="0"/>
      <dgm:spPr/>
    </dgm:pt>
    <dgm:pt modelId="{A0A1919A-321D-42AC-8980-0250EA410589}" type="pres">
      <dgm:prSet presAssocID="{72912A9E-6EFA-4E5D-A6ED-5AED968F870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C320113-CB5C-49DD-BBF2-8F6173E7895D}" srcId="{F950E399-4D32-4528-85A6-8AAA7E4C9A4D}" destId="{72912A9E-6EFA-4E5D-A6ED-5AED968F8706}" srcOrd="2" destOrd="0" parTransId="{8E35C5B0-1A35-49C4-B524-63520B2E1063}" sibTransId="{12B7E640-4589-4EE1-B8B1-6D7FAC83F0C7}"/>
    <dgm:cxn modelId="{F710D42A-39AC-4F1C-8D82-8362D23832EC}" type="presOf" srcId="{5E466EBB-2923-4642-BB51-6FEF462D5BA9}" destId="{F270BC4C-378E-4A6E-91A0-3C04D4C98F86}" srcOrd="0" destOrd="0" presId="urn:microsoft.com/office/officeart/2018/2/layout/IconVerticalSolidList"/>
    <dgm:cxn modelId="{51BEBD6B-EA82-4667-9AA3-0A9131F68CE5}" srcId="{F950E399-4D32-4528-85A6-8AAA7E4C9A4D}" destId="{25E7F2E3-3F29-4D6E-8EA3-844B6DF7D79B}" srcOrd="1" destOrd="0" parTransId="{80402453-B1F6-4DF5-A227-ECE1FF204D3D}" sibTransId="{3E5E95C4-5E4F-4636-ACAC-1104DE833F33}"/>
    <dgm:cxn modelId="{AB04ADB9-6081-4E74-8ACC-5963DD08F2B5}" srcId="{F950E399-4D32-4528-85A6-8AAA7E4C9A4D}" destId="{5E466EBB-2923-4642-BB51-6FEF462D5BA9}" srcOrd="0" destOrd="0" parTransId="{15A3B07E-EDF7-4C29-9AD5-7C80929379AE}" sibTransId="{7968A9E4-D9B6-4F7E-9004-B397EF3F1048}"/>
    <dgm:cxn modelId="{C4C5D9D2-1006-4640-BC41-13742941F604}" type="presOf" srcId="{25E7F2E3-3F29-4D6E-8EA3-844B6DF7D79B}" destId="{41D3563A-579D-4F47-9DEE-CDCA5FFF88B2}" srcOrd="0" destOrd="0" presId="urn:microsoft.com/office/officeart/2018/2/layout/IconVerticalSolidList"/>
    <dgm:cxn modelId="{B76F5EDA-4228-4A6C-AE35-89274EDEBB45}" type="presOf" srcId="{F950E399-4D32-4528-85A6-8AAA7E4C9A4D}" destId="{AFA4E063-C856-427F-B30C-456D3F26F8CE}" srcOrd="0" destOrd="0" presId="urn:microsoft.com/office/officeart/2018/2/layout/IconVerticalSolidList"/>
    <dgm:cxn modelId="{488240ED-FFA0-4CA8-925A-F8439F7BFBA0}" type="presOf" srcId="{72912A9E-6EFA-4E5D-A6ED-5AED968F8706}" destId="{A0A1919A-321D-42AC-8980-0250EA410589}" srcOrd="0" destOrd="0" presId="urn:microsoft.com/office/officeart/2018/2/layout/IconVerticalSolidList"/>
    <dgm:cxn modelId="{6DC2AD20-0BB8-4437-8515-ED411F27FDDB}" type="presParOf" srcId="{AFA4E063-C856-427F-B30C-456D3F26F8CE}" destId="{0AE7A1EA-1A3C-4D18-A66A-C928FA0B3EC4}" srcOrd="0" destOrd="0" presId="urn:microsoft.com/office/officeart/2018/2/layout/IconVerticalSolidList"/>
    <dgm:cxn modelId="{E6F9D621-8E97-43C0-80AE-67D756E5246F}" type="presParOf" srcId="{0AE7A1EA-1A3C-4D18-A66A-C928FA0B3EC4}" destId="{F85E4295-99D4-45CF-946E-446523076F82}" srcOrd="0" destOrd="0" presId="urn:microsoft.com/office/officeart/2018/2/layout/IconVerticalSolidList"/>
    <dgm:cxn modelId="{47AC0304-BC0A-4BD8-950B-4CCFF76553FC}" type="presParOf" srcId="{0AE7A1EA-1A3C-4D18-A66A-C928FA0B3EC4}" destId="{AEC55FC3-99BB-43F4-A6D0-EF122898EA00}" srcOrd="1" destOrd="0" presId="urn:microsoft.com/office/officeart/2018/2/layout/IconVerticalSolidList"/>
    <dgm:cxn modelId="{FDDE4095-AD83-419B-A062-70F5DA144D05}" type="presParOf" srcId="{0AE7A1EA-1A3C-4D18-A66A-C928FA0B3EC4}" destId="{99C37B30-1B14-42CC-BEF1-8B8583B74908}" srcOrd="2" destOrd="0" presId="urn:microsoft.com/office/officeart/2018/2/layout/IconVerticalSolidList"/>
    <dgm:cxn modelId="{C05B5773-3A6C-4A1C-8301-4177CC9597E6}" type="presParOf" srcId="{0AE7A1EA-1A3C-4D18-A66A-C928FA0B3EC4}" destId="{F270BC4C-378E-4A6E-91A0-3C04D4C98F86}" srcOrd="3" destOrd="0" presId="urn:microsoft.com/office/officeart/2018/2/layout/IconVerticalSolidList"/>
    <dgm:cxn modelId="{7C709F3F-EFD4-49AB-8438-C8FA2F16EA7E}" type="presParOf" srcId="{AFA4E063-C856-427F-B30C-456D3F26F8CE}" destId="{79AF285F-38A8-4051-8CE3-26B06D595495}" srcOrd="1" destOrd="0" presId="urn:microsoft.com/office/officeart/2018/2/layout/IconVerticalSolidList"/>
    <dgm:cxn modelId="{1EE23EA4-20D4-4FB7-8115-A8BF5BE10DFE}" type="presParOf" srcId="{AFA4E063-C856-427F-B30C-456D3F26F8CE}" destId="{A54A55F6-C96D-4E11-AFE5-DE3CFD071B71}" srcOrd="2" destOrd="0" presId="urn:microsoft.com/office/officeart/2018/2/layout/IconVerticalSolidList"/>
    <dgm:cxn modelId="{B1AF3705-80EE-4812-BB49-D31235593D87}" type="presParOf" srcId="{A54A55F6-C96D-4E11-AFE5-DE3CFD071B71}" destId="{87AD2130-425C-45B7-A138-71F7CD0B4221}" srcOrd="0" destOrd="0" presId="urn:microsoft.com/office/officeart/2018/2/layout/IconVerticalSolidList"/>
    <dgm:cxn modelId="{D535A3DA-19F8-48EC-A4E0-487C10F43BE6}" type="presParOf" srcId="{A54A55F6-C96D-4E11-AFE5-DE3CFD071B71}" destId="{495F0B8C-4A62-4ECA-8DD0-72F3839B9329}" srcOrd="1" destOrd="0" presId="urn:microsoft.com/office/officeart/2018/2/layout/IconVerticalSolidList"/>
    <dgm:cxn modelId="{8841A694-16E0-4AC6-80D8-E34860640275}" type="presParOf" srcId="{A54A55F6-C96D-4E11-AFE5-DE3CFD071B71}" destId="{8CF580DD-BAA2-4BA8-8DC4-2F1F6FF4E5C9}" srcOrd="2" destOrd="0" presId="urn:microsoft.com/office/officeart/2018/2/layout/IconVerticalSolidList"/>
    <dgm:cxn modelId="{5F09F886-75AC-4890-A3AD-E908F0C89EB1}" type="presParOf" srcId="{A54A55F6-C96D-4E11-AFE5-DE3CFD071B71}" destId="{41D3563A-579D-4F47-9DEE-CDCA5FFF88B2}" srcOrd="3" destOrd="0" presId="urn:microsoft.com/office/officeart/2018/2/layout/IconVerticalSolidList"/>
    <dgm:cxn modelId="{661B408B-3196-48AF-8844-35E4A426B0FD}" type="presParOf" srcId="{AFA4E063-C856-427F-B30C-456D3F26F8CE}" destId="{7B5BC316-AA8F-464A-B37D-78B24B14E2F4}" srcOrd="3" destOrd="0" presId="urn:microsoft.com/office/officeart/2018/2/layout/IconVerticalSolidList"/>
    <dgm:cxn modelId="{CAEC0D1E-D920-4121-ABA7-78010D6FFCBF}" type="presParOf" srcId="{AFA4E063-C856-427F-B30C-456D3F26F8CE}" destId="{D145735D-9CCB-40ED-A85B-D552C873D4B7}" srcOrd="4" destOrd="0" presId="urn:microsoft.com/office/officeart/2018/2/layout/IconVerticalSolidList"/>
    <dgm:cxn modelId="{E245C499-CAAC-4D91-81BD-489E02EDDA09}" type="presParOf" srcId="{D145735D-9CCB-40ED-A85B-D552C873D4B7}" destId="{13615E7E-7D13-4AA6-AD41-F763A4F25C39}" srcOrd="0" destOrd="0" presId="urn:microsoft.com/office/officeart/2018/2/layout/IconVerticalSolidList"/>
    <dgm:cxn modelId="{AF7BA327-1669-46AF-A094-D93A2A739415}" type="presParOf" srcId="{D145735D-9CCB-40ED-A85B-D552C873D4B7}" destId="{671F7BF0-3367-4FB0-A3A0-8FF18A1E7921}" srcOrd="1" destOrd="0" presId="urn:microsoft.com/office/officeart/2018/2/layout/IconVerticalSolidList"/>
    <dgm:cxn modelId="{17789790-AF9D-4EB1-BDE0-93DF799F3E7A}" type="presParOf" srcId="{D145735D-9CCB-40ED-A85B-D552C873D4B7}" destId="{DC8A48FF-0273-457F-812B-2997577223C8}" srcOrd="2" destOrd="0" presId="urn:microsoft.com/office/officeart/2018/2/layout/IconVerticalSolidList"/>
    <dgm:cxn modelId="{616A36ED-B919-46BF-9175-81E3B9A4DAC3}" type="presParOf" srcId="{D145735D-9CCB-40ED-A85B-D552C873D4B7}" destId="{A0A1919A-321D-42AC-8980-0250EA41058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F04265-A6E3-418C-B1E9-A2B7A9C196E0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B26755-1CC9-4EC1-88E2-723A2B31E914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468E4F-D7A0-4C95-A454-7F773EF1141D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Perulangan Bersarang</a:t>
          </a:r>
        </a:p>
      </dsp:txBody>
      <dsp:txXfrm>
        <a:off x="2039300" y="956381"/>
        <a:ext cx="4474303" cy="1765627"/>
      </dsp:txXfrm>
    </dsp:sp>
    <dsp:sp modelId="{6E25D75E-A069-42C6-8971-1C54FA4440ED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FABD88-A86A-4EA7-A12F-324BC4404B0E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1EEF86-E503-4FD1-B024-14FC127FED98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Studi Kasus</a:t>
          </a:r>
        </a:p>
      </dsp:txBody>
      <dsp:txXfrm>
        <a:off x="2039300" y="3163416"/>
        <a:ext cx="4474303" cy="1765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5E4295-99D4-45CF-946E-446523076F82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C55FC3-99BB-43F4-A6D0-EF122898EA00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70BC4C-378E-4A6E-91A0-3C04D4C98F86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Perulangan Bersarang (</a:t>
          </a:r>
          <a:r>
            <a:rPr lang="en-US" sz="2300" b="1" kern="1200"/>
            <a:t>nested loop</a:t>
          </a:r>
          <a:r>
            <a:rPr lang="en-US" sz="2300" kern="1200"/>
            <a:t>) adalah perulangan yang di dalamnya terdapat perulangan lagi.</a:t>
          </a:r>
        </a:p>
      </dsp:txBody>
      <dsp:txXfrm>
        <a:off x="1941716" y="718"/>
        <a:ext cx="4571887" cy="1681139"/>
      </dsp:txXfrm>
    </dsp:sp>
    <dsp:sp modelId="{87AD2130-425C-45B7-A138-71F7CD0B4221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5F0B8C-4A62-4ECA-8DD0-72F3839B9329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D3563A-579D-4F47-9DEE-CDCA5FFF88B2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Loop terluar dikenal dengan istilah </a:t>
          </a:r>
          <a:r>
            <a:rPr lang="en-US" sz="2300" b="1" kern="1200"/>
            <a:t>outer loop</a:t>
          </a:r>
          <a:r>
            <a:rPr lang="en-US" sz="2300" kern="1200"/>
            <a:t>, sedangkan yang di dalam dikenal dengan </a:t>
          </a:r>
          <a:r>
            <a:rPr lang="en-US" sz="2300" b="1" kern="1200"/>
            <a:t>inner loop</a:t>
          </a:r>
          <a:endParaRPr lang="en-US" sz="2300" kern="1200"/>
        </a:p>
      </dsp:txBody>
      <dsp:txXfrm>
        <a:off x="1941716" y="2102143"/>
        <a:ext cx="4571887" cy="1681139"/>
      </dsp:txXfrm>
    </dsp:sp>
    <dsp:sp modelId="{13615E7E-7D13-4AA6-AD41-F763A4F25C39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1F7BF0-3367-4FB0-A3A0-8FF18A1E7921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A1919A-321D-42AC-8980-0250EA410589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Nested loop, bisa lebih dari 2 tingkat</a:t>
          </a:r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AA843-B781-8C4E-A124-D01CAEBF7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1C007D-BB34-4D47-869A-5E7C16261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09A88-75CD-B642-B390-3C9A7A67D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5A2C-0C9B-3342-8C94-B61CE16D5068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9AA7A-C6E4-C54B-857D-A57D521DA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AEC31-615F-9A4E-A99B-729A99101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47DC-6FC0-384C-A50A-0DEB6B0A6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1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756B4-711B-A64D-ACE5-4F94648BB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7E5B5A-8B92-EC46-BC5A-286B03FE3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BF495-149B-494A-9397-E0A98390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5A2C-0C9B-3342-8C94-B61CE16D5068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A2D9A-9866-BD42-9B49-68092F46B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3B288-15A4-F34C-93FD-C9EC35DB6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47DC-6FC0-384C-A50A-0DEB6B0A6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91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1BE1ED-AE6B-D041-8FB8-A0A8DFFB78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93D1C7-1996-9E4B-AFFC-1D958A3D9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40B08-1274-D74B-B8B6-BCBE7BC7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5A2C-0C9B-3342-8C94-B61CE16D5068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B787D-7E94-6641-9984-9B1F1511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EE91A-541F-3A44-B820-108D328D6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47DC-6FC0-384C-A50A-0DEB6B0A6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4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5D041-ED01-7743-8A73-56D425D29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617CA-433C-1C43-A869-66056A16B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6DF64-6017-594C-AC11-CF2AB3DAF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5A2C-0C9B-3342-8C94-B61CE16D5068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28C08-7543-EF4B-98A3-E7D2EF241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1B807-456F-884D-8852-1D8052DF0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47DC-6FC0-384C-A50A-0DEB6B0A6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91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8F106-0E0A-2649-8B7E-F18E91F73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2661F-0850-BF45-A271-6DF7465DA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42469-E5EF-F948-B0BE-41998AE37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5A2C-0C9B-3342-8C94-B61CE16D5068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FB416-19AE-7445-9F23-69D81D7AE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488E6-953F-2B46-B798-3DD3FABD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47DC-6FC0-384C-A50A-0DEB6B0A6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09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C5C3B-BCCB-DB43-AF72-26DA41B0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0B4C4-BB65-F642-8D15-857E5C40A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747C9-F4F6-A549-BC3E-E35748C08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4E48A-26E7-C740-8A25-3EABF759A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5A2C-0C9B-3342-8C94-B61CE16D5068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C464F-BE9B-E646-B922-5C388D6C3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A4A10-5468-3C40-9FAE-E558953E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47DC-6FC0-384C-A50A-0DEB6B0A6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2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9DD23-3717-7D47-9B83-56A015D75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50613-1B4C-0B4A-B73C-63D4AD0B7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0BE31-0D6A-ED43-BA14-6EC5209BA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C93559-47C1-4D47-9B2D-E141FA0F5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67EB8-B00A-0843-997A-2B3801C55B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4746F6-5D27-434E-9397-0CFCCBBFF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5A2C-0C9B-3342-8C94-B61CE16D5068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AEEF1D-7B08-684D-9879-244028E0D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BB5DE8-1EA1-CF4E-AE12-57B0114D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47DC-6FC0-384C-A50A-0DEB6B0A6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28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DE8E-A27C-6E46-BC2C-56967ED34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5AF55E-5E6E-C743-9567-021416CE0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5A2C-0C9B-3342-8C94-B61CE16D5068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C28922-523F-BB43-B582-EB77FE163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13460B-71F7-7F4C-8B7E-3D52D26DF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47DC-6FC0-384C-A50A-0DEB6B0A6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46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1980AD-B71F-D64A-A276-FC98B553F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5A2C-0C9B-3342-8C94-B61CE16D5068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D99C7E-871A-9145-8B77-29F9C4905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F5F407-F3DB-9841-94F2-83904B038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47DC-6FC0-384C-A50A-0DEB6B0A6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04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EBD3B-D52C-FF44-AD2F-29FDE3350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E0F7E-C90B-9446-9577-96A12240B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904B1-98C1-9A45-B4D8-9D94C447D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C57D6-34CB-3347-9472-946CB085D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5A2C-0C9B-3342-8C94-B61CE16D5068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EDD02-0E9B-6F4A-8250-2A8D463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2F1EF-8592-6949-B1F3-16229A115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47DC-6FC0-384C-A50A-0DEB6B0A6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13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7DF09-E98D-5740-BEA0-B4F66A441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9732EB-540F-6741-A5DE-BF5D938E56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C2FE7-31C6-724D-B8DB-CCAF83393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01E5A-2670-0649-8A00-9A8B07F56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5A2C-0C9B-3342-8C94-B61CE16D5068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315E6-F0E7-5943-8F91-29CC4BB01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FDAA3-C75F-334C-A2F1-EB271D159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47DC-6FC0-384C-A50A-0DEB6B0A6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17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43D40F-CDC6-6A45-A154-7D0EF5C3B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192C9-AFD4-2E46-8F5C-E84724263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2B07A-BFA0-074B-A8B2-ECC85DC2DC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95A2C-0C9B-3342-8C94-B61CE16D5068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BD56D-5036-6F40-AF96-3F1C51AB38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74123-518D-A941-AD8C-55CEBB25AC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347DC-6FC0-384C-A50A-0DEB6B0A6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75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CEEF6-AA2E-6F42-9FA2-B5F60F4CC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sz="6000" err="1"/>
              <a:t>Perintah</a:t>
            </a:r>
            <a:r>
              <a:rPr lang="en-US" sz="6000"/>
              <a:t> </a:t>
            </a:r>
            <a:r>
              <a:rPr lang="en-US" sz="6000" err="1"/>
              <a:t>Perulangan</a:t>
            </a:r>
            <a:r>
              <a:rPr lang="en-US" sz="6000"/>
              <a:t>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1464D0-031E-4D44-9194-1B13D1181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sz="2400"/>
              <a:t>Team Teaching JTI</a:t>
            </a:r>
          </a:p>
          <a:p>
            <a:pPr algn="l"/>
            <a:r>
              <a:rPr lang="en-US" sz="2400" err="1"/>
              <a:t>Polinema</a:t>
            </a:r>
            <a:r>
              <a:rPr lang="en-US" sz="2400"/>
              <a:t> 2019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602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97ABAC-AC08-8949-9832-9CF33A294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Bintang Segitiga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807ADB-822C-E04E-AEFC-C3721CB82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4788" y="342899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18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Petunjuk</a:t>
            </a:r>
            <a:r>
              <a:rPr lang="en-US" sz="18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: jumlah bintang dalam satu baris, tergantung pada baris ke sekian.</a:t>
            </a:r>
          </a:p>
        </p:txBody>
      </p:sp>
      <p:sp>
        <p:nvSpPr>
          <p:cNvPr id="17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33328D0-1D54-E549-93D2-4F595D50203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/>
        </p:blipFill>
        <p:spPr>
          <a:xfrm>
            <a:off x="8553526" y="1697277"/>
            <a:ext cx="2454247" cy="437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727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2A0C78-57C2-CE42-A3FE-3367D10FB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chemeClr val="accent1"/>
                </a:solidFill>
              </a:rPr>
              <a:t>Bintang Segitiga (Code)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2BC21-5E97-1244-8AC1-6185B3C3C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>
                <a:latin typeface="Courier" pitchFamily="2" charset="0"/>
              </a:rPr>
              <a:t>public class Star {</a:t>
            </a:r>
          </a:p>
          <a:p>
            <a:pPr marL="0" indent="0">
              <a:buNone/>
            </a:pPr>
            <a:r>
              <a:rPr lang="en-US" sz="2200">
                <a:latin typeface="Courier" pitchFamily="2" charset="0"/>
              </a:rPr>
              <a:t>  public static void main(String[] args) {</a:t>
            </a:r>
          </a:p>
          <a:p>
            <a:pPr marL="0" indent="0">
              <a:buNone/>
            </a:pPr>
            <a:r>
              <a:rPr lang="en-US" sz="2200">
                <a:latin typeface="Courier" pitchFamily="2" charset="0"/>
              </a:rPr>
              <a:t>    for (int i = 0; i &lt; 10; i++) {</a:t>
            </a:r>
          </a:p>
          <a:p>
            <a:pPr marL="0" indent="0">
              <a:buNone/>
            </a:pPr>
            <a:r>
              <a:rPr lang="en-US" sz="2200">
                <a:latin typeface="Courier" pitchFamily="2" charset="0"/>
              </a:rPr>
              <a:t>      for (int j = 0; j &lt; i; j++) {</a:t>
            </a:r>
          </a:p>
          <a:p>
            <a:pPr marL="0" indent="0">
              <a:buNone/>
            </a:pPr>
            <a:r>
              <a:rPr lang="en-US" sz="2200">
                <a:latin typeface="Courier" pitchFamily="2" charset="0"/>
              </a:rPr>
              <a:t>        System.out.print("*");</a:t>
            </a:r>
          </a:p>
          <a:p>
            <a:pPr marL="0" indent="0">
              <a:buNone/>
            </a:pPr>
            <a:r>
              <a:rPr lang="en-US" sz="2200">
                <a:latin typeface="Courier" pitchFamily="2" charset="0"/>
              </a:rPr>
              <a:t>      }</a:t>
            </a:r>
          </a:p>
          <a:p>
            <a:pPr marL="0" indent="0">
              <a:buNone/>
            </a:pPr>
            <a:r>
              <a:rPr lang="en-US" sz="2200">
                <a:latin typeface="Courier" pitchFamily="2" charset="0"/>
              </a:rPr>
              <a:t>      System.out.println();</a:t>
            </a:r>
          </a:p>
          <a:p>
            <a:pPr marL="0" indent="0">
              <a:buNone/>
            </a:pPr>
            <a:r>
              <a:rPr lang="en-US" sz="2200">
                <a:latin typeface="Courier" pitchFamily="2" charset="0"/>
              </a:rPr>
              <a:t>    }</a:t>
            </a:r>
          </a:p>
          <a:p>
            <a:pPr marL="0" indent="0">
              <a:buNone/>
            </a:pPr>
            <a:r>
              <a:rPr lang="en-US" sz="2200">
                <a:latin typeface="Courier" pitchFamily="2" charset="0"/>
              </a:rPr>
              <a:t>  }</a:t>
            </a:r>
          </a:p>
          <a:p>
            <a:pPr marL="0" indent="0">
              <a:buNone/>
            </a:pPr>
            <a:r>
              <a:rPr lang="en-US" sz="2200"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endParaRPr lang="en-US" sz="220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268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E2E22D-8029-2047-97C1-5AAF3C685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Bintang Segitiga Terbalik</a:t>
            </a:r>
          </a:p>
        </p:txBody>
      </p:sp>
      <p:sp>
        <p:nvSpPr>
          <p:cNvPr id="16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E2D1F24-4EE2-EA4D-8803-5562715D7AE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307627" y="1629089"/>
            <a:ext cx="1905274" cy="3620021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C04D4B-B235-5347-8294-A044A5D38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indent="0">
              <a:buNone/>
            </a:pPr>
            <a:r>
              <a:rPr lang="en-US" sz="1700" kern="1200" dirty="0">
                <a:solidFill>
                  <a:srgbClr val="000000"/>
                </a:solidFill>
                <a:latin typeface="Courier" pitchFamily="2" charset="0"/>
              </a:rPr>
              <a:t>public class Star {</a:t>
            </a:r>
          </a:p>
          <a:p>
            <a:pPr marL="0" indent="0">
              <a:buNone/>
            </a:pPr>
            <a:r>
              <a:rPr lang="en-US" sz="1700" kern="1200" dirty="0">
                <a:solidFill>
                  <a:srgbClr val="000000"/>
                </a:solidFill>
                <a:latin typeface="Courier" pitchFamily="2" charset="0"/>
              </a:rPr>
              <a:t>  public static void main(String[] </a:t>
            </a:r>
            <a:r>
              <a:rPr lang="en-US" sz="1700" kern="1200" dirty="0" err="1">
                <a:solidFill>
                  <a:srgbClr val="000000"/>
                </a:solidFill>
                <a:latin typeface="Courier" pitchFamily="2" charset="0"/>
              </a:rPr>
              <a:t>args</a:t>
            </a:r>
            <a:r>
              <a:rPr lang="en-US" sz="1700" kern="1200" dirty="0">
                <a:solidFill>
                  <a:srgbClr val="000000"/>
                </a:solidFill>
                <a:latin typeface="Courier" pitchFamily="2" charset="0"/>
              </a:rPr>
              <a:t>) {</a:t>
            </a:r>
          </a:p>
          <a:p>
            <a:pPr marL="0" indent="0">
              <a:buNone/>
            </a:pPr>
            <a:r>
              <a:rPr lang="en-US" sz="1700" kern="1200" dirty="0">
                <a:solidFill>
                  <a:srgbClr val="000000"/>
                </a:solidFill>
                <a:latin typeface="Courier" pitchFamily="2" charset="0"/>
              </a:rPr>
              <a:t>    for (int </a:t>
            </a:r>
            <a:r>
              <a:rPr lang="en-US" sz="1700" kern="12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700" kern="1200" dirty="0">
                <a:solidFill>
                  <a:srgbClr val="000000"/>
                </a:solidFill>
                <a:latin typeface="Courier" pitchFamily="2" charset="0"/>
              </a:rPr>
              <a:t> = 10; </a:t>
            </a:r>
            <a:r>
              <a:rPr lang="en-US" sz="1700" kern="12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700" kern="1200" dirty="0">
                <a:solidFill>
                  <a:srgbClr val="000000"/>
                </a:solidFill>
                <a:latin typeface="Courier" pitchFamily="2" charset="0"/>
              </a:rPr>
              <a:t> &gt; 0; </a:t>
            </a:r>
            <a:r>
              <a:rPr lang="en-US" sz="1700" kern="12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700" kern="1200" dirty="0">
                <a:solidFill>
                  <a:srgbClr val="000000"/>
                </a:solidFill>
                <a:latin typeface="Courier" pitchFamily="2" charset="0"/>
              </a:rPr>
              <a:t>--) {</a:t>
            </a:r>
          </a:p>
          <a:p>
            <a:pPr marL="0" indent="0">
              <a:buNone/>
            </a:pPr>
            <a:r>
              <a:rPr lang="en-US" sz="1700" kern="1200" dirty="0">
                <a:solidFill>
                  <a:srgbClr val="000000"/>
                </a:solidFill>
                <a:latin typeface="Courier" pitchFamily="2" charset="0"/>
              </a:rPr>
              <a:t>      for (int j = 1; j &lt;= </a:t>
            </a:r>
            <a:r>
              <a:rPr lang="en-US" sz="1700" kern="12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700" kern="1200" dirty="0">
                <a:solidFill>
                  <a:srgbClr val="000000"/>
                </a:solidFill>
                <a:latin typeface="Courier" pitchFamily="2" charset="0"/>
              </a:rPr>
              <a:t>; </a:t>
            </a:r>
            <a:r>
              <a:rPr lang="en-US" sz="1700" kern="1200" dirty="0" err="1">
                <a:solidFill>
                  <a:srgbClr val="000000"/>
                </a:solidFill>
                <a:latin typeface="Courier" pitchFamily="2" charset="0"/>
              </a:rPr>
              <a:t>j++</a:t>
            </a:r>
            <a:r>
              <a:rPr lang="en-US" sz="1700" kern="1200" dirty="0">
                <a:solidFill>
                  <a:srgbClr val="000000"/>
                </a:solidFill>
                <a:latin typeface="Courier" pitchFamily="2" charset="0"/>
              </a:rPr>
              <a:t>) {</a:t>
            </a:r>
          </a:p>
          <a:p>
            <a:pPr marL="0" indent="0">
              <a:buNone/>
            </a:pPr>
            <a:r>
              <a:rPr lang="en-US" sz="1700" kern="1200" dirty="0">
                <a:solidFill>
                  <a:srgbClr val="000000"/>
                </a:solidFill>
                <a:latin typeface="Courier" pitchFamily="2" charset="0"/>
              </a:rPr>
              <a:t>        </a:t>
            </a:r>
            <a:r>
              <a:rPr lang="en-US" sz="1700" kern="1200" dirty="0" err="1">
                <a:solidFill>
                  <a:srgbClr val="000000"/>
                </a:solidFill>
                <a:latin typeface="Courier" pitchFamily="2" charset="0"/>
              </a:rPr>
              <a:t>System.out.print</a:t>
            </a:r>
            <a:r>
              <a:rPr lang="en-US" sz="1700" kern="1200" dirty="0">
                <a:solidFill>
                  <a:srgbClr val="000000"/>
                </a:solidFill>
                <a:latin typeface="Courier" pitchFamily="2" charset="0"/>
              </a:rPr>
              <a:t>("*");</a:t>
            </a:r>
          </a:p>
          <a:p>
            <a:pPr marL="0" indent="0">
              <a:buNone/>
            </a:pPr>
            <a:r>
              <a:rPr lang="en-US" sz="1700" kern="1200" dirty="0">
                <a:solidFill>
                  <a:srgbClr val="000000"/>
                </a:solidFill>
                <a:latin typeface="Courier" pitchFamily="2" charset="0"/>
              </a:rPr>
              <a:t>      }</a:t>
            </a:r>
          </a:p>
          <a:p>
            <a:pPr marL="0" indent="0">
              <a:buNone/>
            </a:pPr>
            <a:r>
              <a:rPr lang="en-US" sz="1700" kern="1200" dirty="0">
                <a:solidFill>
                  <a:srgbClr val="000000"/>
                </a:solidFill>
                <a:latin typeface="Courier" pitchFamily="2" charset="0"/>
              </a:rPr>
              <a:t>      </a:t>
            </a:r>
            <a:r>
              <a:rPr lang="en-US" sz="1700" kern="1200" dirty="0" err="1">
                <a:solidFill>
                  <a:srgbClr val="000000"/>
                </a:solidFill>
                <a:latin typeface="Courier" pitchFamily="2" charset="0"/>
              </a:rPr>
              <a:t>System.out.println</a:t>
            </a:r>
            <a:r>
              <a:rPr lang="en-US" sz="1700" kern="1200" dirty="0">
                <a:solidFill>
                  <a:srgbClr val="000000"/>
                </a:solidFill>
                <a:latin typeface="Courier" pitchFamily="2" charset="0"/>
              </a:rPr>
              <a:t>();</a:t>
            </a:r>
          </a:p>
          <a:p>
            <a:pPr marL="0" indent="0">
              <a:buNone/>
            </a:pPr>
            <a:r>
              <a:rPr lang="en-US" sz="1700" kern="1200" dirty="0">
                <a:solidFill>
                  <a:srgbClr val="000000"/>
                </a:solidFill>
                <a:latin typeface="Courier" pitchFamily="2" charset="0"/>
              </a:rPr>
              <a:t>    }</a:t>
            </a:r>
          </a:p>
          <a:p>
            <a:pPr marL="0" indent="0">
              <a:buNone/>
            </a:pPr>
            <a:r>
              <a:rPr lang="en-US" sz="1700" kern="1200" dirty="0">
                <a:solidFill>
                  <a:srgbClr val="000000"/>
                </a:solidFill>
                <a:latin typeface="Courier" pitchFamily="2" charset="0"/>
              </a:rPr>
              <a:t>  }</a:t>
            </a:r>
          </a:p>
          <a:p>
            <a:pPr marL="0" indent="0">
              <a:buNone/>
            </a:pPr>
            <a:r>
              <a:rPr lang="en-US" sz="1700" kern="1200" dirty="0">
                <a:solidFill>
                  <a:srgbClr val="000000"/>
                </a:solidFill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endParaRPr lang="en-US" sz="1700" kern="1200" dirty="0">
              <a:solidFill>
                <a:srgbClr val="00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653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F00B1D-E6D6-444A-9DD2-C3310484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Bintang Segitiga Kanan</a:t>
            </a:r>
          </a:p>
        </p:txBody>
      </p:sp>
      <p:sp>
        <p:nvSpPr>
          <p:cNvPr id="16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56B2D0A-C446-F747-AB39-F3C74FBA8B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86069" y="1629089"/>
            <a:ext cx="1948390" cy="3620021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49C766-C435-7D4E-8AE2-4A935D4A0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Kasus ini merupakan reverse dari kasus bintang sebelumnya, tetapi untuk menjawab kasus ini diperlukan pendekatan yang berbeda.</a:t>
            </a:r>
          </a:p>
        </p:txBody>
      </p:sp>
    </p:spTree>
    <p:extLst>
      <p:ext uri="{BB962C8B-B14F-4D97-AF65-F5344CB8AC3E}">
        <p14:creationId xmlns:p14="http://schemas.microsoft.com/office/powerpoint/2010/main" val="638395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DC67-898D-654F-8AC7-48A9C7318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42284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Bintang Segitiga Kanan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20BC4F-EB76-E842-917A-5FFE1C091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931" y="2438400"/>
            <a:ext cx="6422848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Untuk memudahkan visualisasi digunakan karakter – sebagai pengganti.</a:t>
            </a:r>
          </a:p>
          <a:p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Terdapat dua buah pola segitiga</a:t>
            </a:r>
          </a:p>
          <a:p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Segitiga dengan pola menurun dan pola naik.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C59EDF-5A1E-404D-B55D-8AEA5D8D6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FEE0385D-4151-43AA-9C6B-0365E1031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E593175-748E-D547-8B99-18516792D5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516907" y="803049"/>
            <a:ext cx="2715013" cy="510235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42224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F682B81-C029-1146-BC62-5CD285742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chemeClr val="accent1"/>
                </a:solidFill>
              </a:rPr>
              <a:t>Bintang Segitiga Kanan (Code)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EA73DD-325B-3E45-A2A5-3240E9888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>
                <a:latin typeface="Courier" pitchFamily="2" charset="0"/>
              </a:rPr>
              <a:t>public class Star {</a:t>
            </a:r>
          </a:p>
          <a:p>
            <a:pPr marL="0" indent="0">
              <a:buNone/>
            </a:pPr>
            <a:r>
              <a:rPr lang="en-US" sz="1700">
                <a:latin typeface="Courier" pitchFamily="2" charset="0"/>
              </a:rPr>
              <a:t>  public static void main(String[] args) {</a:t>
            </a:r>
          </a:p>
          <a:p>
            <a:pPr marL="0" indent="0">
              <a:buNone/>
            </a:pPr>
            <a:r>
              <a:rPr lang="en-US" sz="1700">
                <a:latin typeface="Courier" pitchFamily="2" charset="0"/>
              </a:rPr>
              <a:t>    for (int i = 1; i &lt;= 10; i++) {</a:t>
            </a:r>
          </a:p>
          <a:p>
            <a:pPr marL="0" indent="0">
              <a:buNone/>
            </a:pPr>
            <a:r>
              <a:rPr lang="en-US" sz="1700">
                <a:latin typeface="Courier" pitchFamily="2" charset="0"/>
              </a:rPr>
              <a:t>      for (int j = 10 - i; j &gt; 0; j--) {</a:t>
            </a:r>
          </a:p>
          <a:p>
            <a:pPr marL="0" indent="0">
              <a:buNone/>
            </a:pPr>
            <a:r>
              <a:rPr lang="en-US" sz="1700">
                <a:latin typeface="Courier" pitchFamily="2" charset="0"/>
              </a:rPr>
              <a:t>        System.out.print(" ");</a:t>
            </a:r>
          </a:p>
          <a:p>
            <a:pPr marL="0" indent="0">
              <a:buNone/>
            </a:pPr>
            <a:r>
              <a:rPr lang="en-US" sz="1700">
                <a:latin typeface="Courier" pitchFamily="2" charset="0"/>
              </a:rPr>
              <a:t>      }</a:t>
            </a:r>
          </a:p>
          <a:p>
            <a:pPr marL="0" indent="0">
              <a:buNone/>
            </a:pPr>
            <a:r>
              <a:rPr lang="en-US" sz="1700">
                <a:latin typeface="Courier" pitchFamily="2" charset="0"/>
              </a:rPr>
              <a:t>      for (int k = 1; k &lt;= i; k++) {</a:t>
            </a:r>
          </a:p>
          <a:p>
            <a:pPr marL="0" indent="0">
              <a:buNone/>
            </a:pPr>
            <a:r>
              <a:rPr lang="en-US" sz="1700">
                <a:latin typeface="Courier" pitchFamily="2" charset="0"/>
              </a:rPr>
              <a:t>        System.out.print("*");</a:t>
            </a:r>
          </a:p>
          <a:p>
            <a:pPr marL="0" indent="0">
              <a:buNone/>
            </a:pPr>
            <a:r>
              <a:rPr lang="en-US" sz="1700">
                <a:latin typeface="Courier" pitchFamily="2" charset="0"/>
              </a:rPr>
              <a:t>      }</a:t>
            </a:r>
          </a:p>
          <a:p>
            <a:pPr marL="0" indent="0">
              <a:buNone/>
            </a:pPr>
            <a:r>
              <a:rPr lang="en-US" sz="1700">
                <a:latin typeface="Courier" pitchFamily="2" charset="0"/>
              </a:rPr>
              <a:t>      System.out.println();</a:t>
            </a:r>
          </a:p>
          <a:p>
            <a:pPr marL="0" indent="0">
              <a:buNone/>
            </a:pPr>
            <a:r>
              <a:rPr lang="en-US" sz="1700">
                <a:latin typeface="Courier" pitchFamily="2" charset="0"/>
              </a:rPr>
              <a:t>    }</a:t>
            </a:r>
          </a:p>
          <a:p>
            <a:pPr marL="0" indent="0">
              <a:buNone/>
            </a:pPr>
            <a:r>
              <a:rPr lang="en-US" sz="1700">
                <a:latin typeface="Courier" pitchFamily="2" charset="0"/>
              </a:rPr>
              <a:t>  }</a:t>
            </a:r>
          </a:p>
          <a:p>
            <a:pPr marL="0" indent="0">
              <a:buNone/>
            </a:pPr>
            <a:r>
              <a:rPr lang="en-US" sz="1700"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endParaRPr lang="en-US" sz="170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852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98C20D-4CD9-C542-9625-31A713C19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6432" y="1741337"/>
            <a:ext cx="6739136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Alternatif</a:t>
            </a:r>
            <a:endParaRPr lang="en-US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B38AD-FCB5-2A4F-BFC6-B928D76B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29559" y="4200522"/>
            <a:ext cx="6740685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Solusi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alternatif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 Bintang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Segitiga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Kanan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dengan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menggunakan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pemilihan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Diskusikan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dengan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teman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anda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90338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3379EA-44B3-C444-95D6-C14A454C1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Pertanyaan?</a:t>
            </a:r>
          </a:p>
        </p:txBody>
      </p:sp>
      <p:sp>
        <p:nvSpPr>
          <p:cNvPr id="20" name="Oval 10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12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14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393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74DBFC-07A4-1E48-893B-1FCBF3743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Tujuan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8975F-ADC6-B248-A0F7-EF0711B8E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Pada akhir pertemuan, mahasiswa diharapkan</a:t>
            </a:r>
          </a:p>
          <a:p>
            <a:pPr lvl="1"/>
            <a:r>
              <a:rPr lang="en-US" sz="2400">
                <a:solidFill>
                  <a:srgbClr val="000000"/>
                </a:solidFill>
              </a:rPr>
              <a:t>Memahami konsep perulangan bersarang pada pemrograman</a:t>
            </a:r>
          </a:p>
          <a:p>
            <a:pPr lvl="1"/>
            <a:r>
              <a:rPr lang="en-US" sz="2400">
                <a:solidFill>
                  <a:srgbClr val="000000"/>
                </a:solidFill>
              </a:rPr>
              <a:t>Mengenal sintaks perulangan bersarang</a:t>
            </a:r>
          </a:p>
          <a:p>
            <a:pPr lvl="1"/>
            <a:r>
              <a:rPr lang="en-US" sz="2400">
                <a:solidFill>
                  <a:srgbClr val="000000"/>
                </a:solidFill>
              </a:rPr>
              <a:t>Mampu menerapkan perulangan bersarang dalam persoalan</a:t>
            </a:r>
          </a:p>
        </p:txBody>
      </p:sp>
    </p:spTree>
    <p:extLst>
      <p:ext uri="{BB962C8B-B14F-4D97-AF65-F5344CB8AC3E}">
        <p14:creationId xmlns:p14="http://schemas.microsoft.com/office/powerpoint/2010/main" val="3778481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E763B4-5245-E74C-B865-88D029233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Outline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CBDDE0-380B-4A8C-B018-D04FB09E54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55259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0751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4AA3C2-EE11-EA4E-A3DC-263C74BE1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Perulangan Bersarang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F71443-E743-438A-ACDC-C826E5D6AA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887287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0775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FAB5464-92F9-8B4D-8389-F0C8B0BCB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chemeClr val="accent1"/>
                </a:solidFill>
              </a:rPr>
              <a:t>Perulangan Bersarang For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A1BE6D-E046-6246-9DC8-C034F0979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for (int </a:t>
            </a:r>
            <a:r>
              <a:rPr lang="en-US" sz="1800" dirty="0" err="1">
                <a:latin typeface="Courier" pitchFamily="2" charset="0"/>
              </a:rPr>
              <a:t>i</a:t>
            </a:r>
            <a:r>
              <a:rPr lang="en-US" sz="1800" dirty="0">
                <a:latin typeface="Courier" pitchFamily="2" charset="0"/>
              </a:rPr>
              <a:t> = 0; </a:t>
            </a:r>
            <a:r>
              <a:rPr lang="en-US" sz="1800" dirty="0" err="1">
                <a:latin typeface="Courier" pitchFamily="2" charset="0"/>
              </a:rPr>
              <a:t>i</a:t>
            </a:r>
            <a:r>
              <a:rPr lang="en-US" sz="1800" dirty="0">
                <a:latin typeface="Courier" pitchFamily="2" charset="0"/>
              </a:rPr>
              <a:t> &lt; n; </a:t>
            </a:r>
            <a:r>
              <a:rPr lang="en-US" sz="1800" dirty="0" err="1">
                <a:latin typeface="Courier" pitchFamily="2" charset="0"/>
              </a:rPr>
              <a:t>i</a:t>
            </a:r>
            <a:r>
              <a:rPr lang="en-US" sz="1800" dirty="0">
                <a:latin typeface="Courier" pitchFamily="2" charset="0"/>
              </a:rPr>
              <a:t>++) {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	for (int j = 0; j &lt; n; </a:t>
            </a:r>
            <a:r>
              <a:rPr lang="en-US" sz="1800" dirty="0" err="1">
                <a:latin typeface="Courier" pitchFamily="2" charset="0"/>
              </a:rPr>
              <a:t>j++</a:t>
            </a:r>
            <a:r>
              <a:rPr lang="en-US" sz="1800" dirty="0">
                <a:latin typeface="Courier" pitchFamily="2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		for (int k = 0; k &lt; n; </a:t>
            </a:r>
            <a:r>
              <a:rPr lang="en-US" sz="1800" dirty="0" err="1">
                <a:latin typeface="Courier" pitchFamily="2" charset="0"/>
              </a:rPr>
              <a:t>i</a:t>
            </a:r>
            <a:r>
              <a:rPr lang="en-US" sz="1800" dirty="0">
                <a:latin typeface="Courier" pitchFamily="2" charset="0"/>
              </a:rPr>
              <a:t>++) {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			// statement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		}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	}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	for (int l = 0; l &lt; n; l++) {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		// statement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	}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4575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88E756-E0DA-FA4B-8CFE-10308E58B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chemeClr val="accent1"/>
                </a:solidFill>
              </a:rPr>
              <a:t>Perulangan Bersarang While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69915-A249-5444-A634-630AA49D1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int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= 0; // </a:t>
            </a:r>
            <a:r>
              <a:rPr lang="en-US" sz="2000" dirty="0" err="1">
                <a:latin typeface="Courier" pitchFamily="2" charset="0"/>
              </a:rPr>
              <a:t>deklarasi</a:t>
            </a:r>
            <a:r>
              <a:rPr lang="en-US" sz="2000" dirty="0">
                <a:latin typeface="Courier" pitchFamily="2" charset="0"/>
              </a:rPr>
              <a:t> index </a:t>
            </a:r>
            <a:r>
              <a:rPr lang="en-US" sz="2000" dirty="0" err="1">
                <a:latin typeface="Courier" pitchFamily="2" charset="0"/>
              </a:rPr>
              <a:t>i</a:t>
            </a:r>
            <a:endParaRPr lang="en-US" sz="20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// </a:t>
            </a:r>
            <a:r>
              <a:rPr lang="en-US" sz="2000" dirty="0" err="1">
                <a:latin typeface="Courier" pitchFamily="2" charset="0"/>
              </a:rPr>
              <a:t>batas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 err="1">
                <a:latin typeface="Courier" pitchFamily="2" charset="0"/>
              </a:rPr>
              <a:t>kondisi</a:t>
            </a:r>
            <a:r>
              <a:rPr lang="en-US" sz="2000" dirty="0">
                <a:latin typeface="Courier" pitchFamily="2" charset="0"/>
              </a:rPr>
              <a:t> outer loop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while (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&lt; n) {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	int j = 0; // </a:t>
            </a:r>
            <a:r>
              <a:rPr lang="en-US" sz="2000" dirty="0" err="1">
                <a:latin typeface="Courier" pitchFamily="2" charset="0"/>
              </a:rPr>
              <a:t>deklarasi</a:t>
            </a:r>
            <a:r>
              <a:rPr lang="en-US" sz="2000" dirty="0">
                <a:latin typeface="Courier" pitchFamily="2" charset="0"/>
              </a:rPr>
              <a:t> index j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	// </a:t>
            </a:r>
            <a:r>
              <a:rPr lang="en-US" sz="2000" dirty="0" err="1">
                <a:latin typeface="Courier" pitchFamily="2" charset="0"/>
              </a:rPr>
              <a:t>batas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 err="1">
                <a:latin typeface="Courier" pitchFamily="2" charset="0"/>
              </a:rPr>
              <a:t>kondisi</a:t>
            </a:r>
            <a:r>
              <a:rPr lang="en-US" sz="2000" dirty="0">
                <a:latin typeface="Courier" pitchFamily="2" charset="0"/>
              </a:rPr>
              <a:t> inner loop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	while (j &lt; n) {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		// statement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		</a:t>
            </a:r>
            <a:r>
              <a:rPr lang="en-US" sz="2000" dirty="0" err="1">
                <a:latin typeface="Courier" pitchFamily="2" charset="0"/>
              </a:rPr>
              <a:t>j++</a:t>
            </a:r>
            <a:endParaRPr lang="en-US" sz="20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	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++;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01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06AC31-A2E2-3647-9FD2-C7815CBC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chemeClr val="accent1"/>
                </a:solidFill>
              </a:rPr>
              <a:t>Perulangan Bersarang Do-While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514D3-FE94-2541-ADCB-13C54A239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int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= 0; // </a:t>
            </a:r>
            <a:r>
              <a:rPr lang="en-US" sz="2000" dirty="0" err="1">
                <a:latin typeface="Courier" pitchFamily="2" charset="0"/>
              </a:rPr>
              <a:t>deklarasi</a:t>
            </a:r>
            <a:r>
              <a:rPr lang="en-US" sz="2000" dirty="0">
                <a:latin typeface="Courier" pitchFamily="2" charset="0"/>
              </a:rPr>
              <a:t> index </a:t>
            </a:r>
            <a:r>
              <a:rPr lang="en-US" sz="2000" dirty="0" err="1">
                <a:latin typeface="Courier" pitchFamily="2" charset="0"/>
              </a:rPr>
              <a:t>i</a:t>
            </a:r>
            <a:endParaRPr lang="en-US" sz="20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do {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	int j = 0; // </a:t>
            </a:r>
            <a:r>
              <a:rPr lang="en-US" sz="2000" dirty="0" err="1">
                <a:latin typeface="Courier" pitchFamily="2" charset="0"/>
              </a:rPr>
              <a:t>deklarasi</a:t>
            </a:r>
            <a:r>
              <a:rPr lang="en-US" sz="2000" dirty="0">
                <a:latin typeface="Courier" pitchFamily="2" charset="0"/>
              </a:rPr>
              <a:t> index j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	do {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		// statement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		</a:t>
            </a:r>
            <a:r>
              <a:rPr lang="en-US" sz="2000" dirty="0" err="1">
                <a:latin typeface="Courier" pitchFamily="2" charset="0"/>
              </a:rPr>
              <a:t>j++</a:t>
            </a:r>
            <a:r>
              <a:rPr lang="en-US" sz="2000" dirty="0"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	} while (j &lt; n);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	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++;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} while (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&lt; n);</a:t>
            </a:r>
          </a:p>
          <a:p>
            <a:pPr marL="0" indent="0">
              <a:buNone/>
            </a:pPr>
            <a:endParaRPr lang="en-US" sz="2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478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B73D36B-6E88-9C47-BBD5-E0F040131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Studi Kasus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7FF477-E07A-CE44-B53E-102C66609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Star Problem</a:t>
            </a:r>
          </a:p>
        </p:txBody>
      </p:sp>
    </p:spTree>
    <p:extLst>
      <p:ext uri="{BB962C8B-B14F-4D97-AF65-F5344CB8AC3E}">
        <p14:creationId xmlns:p14="http://schemas.microsoft.com/office/powerpoint/2010/main" val="3270340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2FA450-75A8-D948-A87B-6D0A65A23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Bintang </a:t>
            </a:r>
            <a:r>
              <a:rPr lang="en-US" dirty="0" err="1"/>
              <a:t>Persegi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E9B105-8C27-0C47-A012-CF5E82F55F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41682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public class Star {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public static void main(String[] </a:t>
            </a:r>
            <a:r>
              <a:rPr lang="en-US" sz="1600" dirty="0" err="1">
                <a:latin typeface="Courier" pitchFamily="2" charset="0"/>
              </a:rPr>
              <a:t>args</a:t>
            </a:r>
            <a:r>
              <a:rPr lang="en-US" sz="1600" dirty="0">
                <a:latin typeface="Courier" pitchFamily="2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for (int </a:t>
            </a:r>
            <a:r>
              <a:rPr lang="en-US" sz="1600" dirty="0" err="1">
                <a:latin typeface="Courier" pitchFamily="2" charset="0"/>
              </a:rPr>
              <a:t>i</a:t>
            </a:r>
            <a:r>
              <a:rPr lang="en-US" sz="1600" dirty="0">
                <a:latin typeface="Courier" pitchFamily="2" charset="0"/>
              </a:rPr>
              <a:t> = 0; </a:t>
            </a:r>
            <a:r>
              <a:rPr lang="en-US" sz="1600" dirty="0" err="1">
                <a:latin typeface="Courier" pitchFamily="2" charset="0"/>
              </a:rPr>
              <a:t>i</a:t>
            </a:r>
            <a:r>
              <a:rPr lang="en-US" sz="1600" dirty="0">
                <a:latin typeface="Courier" pitchFamily="2" charset="0"/>
              </a:rPr>
              <a:t> &lt; 4; </a:t>
            </a:r>
            <a:r>
              <a:rPr lang="en-US" sz="1600" dirty="0" err="1">
                <a:latin typeface="Courier" pitchFamily="2" charset="0"/>
              </a:rPr>
              <a:t>i</a:t>
            </a:r>
            <a:r>
              <a:rPr lang="en-US" sz="1600" dirty="0">
                <a:latin typeface="Courier" pitchFamily="2" charset="0"/>
              </a:rPr>
              <a:t>++) {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  for (int j = 0; j &lt; 4; </a:t>
            </a:r>
            <a:r>
              <a:rPr lang="en-US" sz="1600" dirty="0" err="1">
                <a:latin typeface="Courier" pitchFamily="2" charset="0"/>
              </a:rPr>
              <a:t>j++</a:t>
            </a:r>
            <a:r>
              <a:rPr lang="en-US" sz="1600" dirty="0">
                <a:latin typeface="Courier" pitchFamily="2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    </a:t>
            </a:r>
            <a:r>
              <a:rPr lang="en-US" sz="1600" dirty="0" err="1">
                <a:latin typeface="Courier" pitchFamily="2" charset="0"/>
              </a:rPr>
              <a:t>System.out.print</a:t>
            </a:r>
            <a:r>
              <a:rPr lang="en-US" sz="1600" dirty="0">
                <a:latin typeface="Courier" pitchFamily="2" charset="0"/>
              </a:rPr>
              <a:t>("*");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  }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  </a:t>
            </a:r>
            <a:r>
              <a:rPr lang="en-US" sz="1600" dirty="0" err="1">
                <a:latin typeface="Courier" pitchFamily="2" charset="0"/>
              </a:rPr>
              <a:t>System.out.println</a:t>
            </a:r>
            <a:r>
              <a:rPr lang="en-US" sz="1600" dirty="0">
                <a:latin typeface="Courier" pitchFamily="2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}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EA551A7-B66A-4849-91D8-B1C58DD19F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24250"/>
          <a:stretch/>
        </p:blipFill>
        <p:spPr>
          <a:xfrm>
            <a:off x="6992848" y="4096820"/>
            <a:ext cx="3581400" cy="1683544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9AAA54-1EC9-3543-A653-E5D1F5ABF9EF}"/>
              </a:ext>
            </a:extLst>
          </p:cNvPr>
          <p:cNvSpPr txBox="1"/>
          <p:nvPr/>
        </p:nvSpPr>
        <p:spPr>
          <a:xfrm>
            <a:off x="6787365" y="2024008"/>
            <a:ext cx="4218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Inner loop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bintang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374D9E-21C4-5B4C-8C8A-DCE17D5FAC90}"/>
              </a:ext>
            </a:extLst>
          </p:cNvPr>
          <p:cNvSpPr txBox="1"/>
          <p:nvPr/>
        </p:nvSpPr>
        <p:spPr>
          <a:xfrm>
            <a:off x="6787365" y="2576514"/>
            <a:ext cx="4486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Outer loop, </a:t>
            </a:r>
            <a:r>
              <a:rPr lang="en-US" dirty="0" err="1"/>
              <a:t>mengulang</a:t>
            </a:r>
            <a:r>
              <a:rPr lang="en-US" dirty="0"/>
              <a:t> output </a:t>
            </a:r>
            <a:r>
              <a:rPr lang="en-US" dirty="0" err="1"/>
              <a:t>dari</a:t>
            </a:r>
            <a:r>
              <a:rPr lang="en-US" dirty="0"/>
              <a:t> inner loop</a:t>
            </a:r>
          </a:p>
        </p:txBody>
      </p:sp>
    </p:spTree>
    <p:extLst>
      <p:ext uri="{BB962C8B-B14F-4D97-AF65-F5344CB8AC3E}">
        <p14:creationId xmlns:p14="http://schemas.microsoft.com/office/powerpoint/2010/main" val="2019019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677</Words>
  <Application>Microsoft Macintosh PowerPoint</Application>
  <PresentationFormat>Widescreen</PresentationFormat>
  <Paragraphs>110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</vt:lpstr>
      <vt:lpstr>Office Theme</vt:lpstr>
      <vt:lpstr>Perintah Perulangan 2</vt:lpstr>
      <vt:lpstr>Tujuan</vt:lpstr>
      <vt:lpstr>Outline</vt:lpstr>
      <vt:lpstr>Perulangan Bersarang</vt:lpstr>
      <vt:lpstr>Perulangan Bersarang For</vt:lpstr>
      <vt:lpstr>Perulangan Bersarang While</vt:lpstr>
      <vt:lpstr>Perulangan Bersarang Do-While</vt:lpstr>
      <vt:lpstr>Studi Kasus</vt:lpstr>
      <vt:lpstr>Bintang Persegi</vt:lpstr>
      <vt:lpstr>Bintang Segitiga</vt:lpstr>
      <vt:lpstr>Bintang Segitiga (Code)</vt:lpstr>
      <vt:lpstr>Bintang Segitiga Terbalik</vt:lpstr>
      <vt:lpstr>Bintang Segitiga Kanan</vt:lpstr>
      <vt:lpstr>Bintang Segitiga Kanan</vt:lpstr>
      <vt:lpstr>Bintang Segitiga Kanan (Code)</vt:lpstr>
      <vt:lpstr>Alternatif</vt:lpstr>
      <vt:lpstr>Pertanyaan?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Perintah Perulangan 2</dc:title>
  <dc:creator>Dian Hanifudin Subhi</dc:creator>
  <cp:lastModifiedBy>Dian Hanifudin Subhi</cp:lastModifiedBy>
  <cp:revision>2</cp:revision>
  <dcterms:created xsi:type="dcterms:W3CDTF">2019-10-27T16:46:33Z</dcterms:created>
  <dcterms:modified xsi:type="dcterms:W3CDTF">2019-10-27T16:48:45Z</dcterms:modified>
</cp:coreProperties>
</file>