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93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94" r:id="rId23"/>
    <p:sldId id="281" r:id="rId24"/>
    <p:sldId id="291" r:id="rId25"/>
    <p:sldId id="282" r:id="rId26"/>
    <p:sldId id="29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1429" autoAdjust="0"/>
  </p:normalViewPr>
  <p:slideViewPr>
    <p:cSldViewPr snapToGrid="0">
      <p:cViewPr varScale="1">
        <p:scale>
          <a:sx n="45" d="100"/>
          <a:sy n="45" d="100"/>
        </p:scale>
        <p:origin x="20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18E98B-34D9-44F8-B3DE-8791293651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66FBB-6ABD-4CBC-8C95-94BCD38329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36F85-EC1D-47F7-8F12-D6598C264F58}" type="datetimeFigureOut">
              <a:rPr lang="en-ID" smtClean="0"/>
              <a:t>31/10/2019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C3C71-0274-4E4C-8681-5977B9E0C5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B208B-8572-49FC-923C-E7470A73F9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26B19-7234-42F5-8782-EF1E8AFCFE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14946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FF89B-8A9C-4EE9-8C05-BC91F090873D}" type="datetimeFigureOut">
              <a:rPr lang="en-ID" smtClean="0"/>
              <a:t>31/10/2019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B6889-1961-49EC-BD12-013BFD0F86B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922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dirty="0" err="1"/>
              <a:t>Inisisalisasi</a:t>
            </a:r>
            <a:r>
              <a:rPr lang="en-ID" dirty="0"/>
              <a:t> :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pada </a:t>
            </a:r>
            <a:r>
              <a:rPr lang="en-ID" dirty="0" err="1"/>
              <a:t>elemen-elemen</a:t>
            </a:r>
            <a:r>
              <a:rPr lang="en-ID" dirty="0"/>
              <a:t> Array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B6889-1961-49EC-BD12-013BFD0F86BF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295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"Opel";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dirty="0" err="1"/>
              <a:t>out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/>
              <a:t>cars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[0]);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B6889-1961-49EC-BD12-013BFD0F86BF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741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example above can be read like this: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String element (called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as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ndex)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print out the value of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compare the for loop and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for-each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loop, you will see that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for-each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is easier to write, it does not require a counter (using the length property), and it is more readable.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B6889-1961-49EC-BD12-013BFD0F86BF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5559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B6889-1961-49EC-BD12-013BFD0F86BF}" type="slidenum">
              <a:rPr lang="en-ID" smtClean="0"/>
              <a:t>32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074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1AEE-CD00-4ADB-834F-BA481EED20E9}" type="datetime1">
              <a:rPr lang="en-ID" smtClean="0"/>
              <a:t>31/10/2019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D"/>
              <a:t>Jurusan Teknologi Informasi - POLITEKNIK NEGERI MALANG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C78CF0-4476-4E31-8ACA-A10F2151D0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298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E057-6C53-488B-98FB-B809119AAF3E}" type="datetime1">
              <a:rPr lang="en-ID" smtClean="0"/>
              <a:t>31/10/2019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D"/>
              <a:t>Jurusan Teknologi Informasi - POLITEKNIK NEGERI MALANG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276615-F665-4A82-B38F-DC6F39C360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75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F2D-6040-4D3C-90B3-A1EE7F0819F5}" type="datetime1">
              <a:rPr lang="en-ID" smtClean="0"/>
              <a:t>31/10/2019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D"/>
              <a:t>Jurusan Teknologi Informasi - POLITEKNIK NEGERI MALANG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276615-F665-4A82-B38F-DC6F39C360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9810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6C7F-B0B7-4345-B60C-485AA14E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8D801-5212-486E-A526-48A25774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DF7B-52C7-4DC1-981A-547D42764AAC}" type="datetime1">
              <a:rPr lang="en-ID" smtClean="0"/>
              <a:t>31/10/2019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7001F-4939-4398-AB26-D376F08E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D"/>
              <a:t>Jurusan Teknologi Informasi - POLITEKNIK NEGERI MALANG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56052-FC8B-4380-B745-32ECBBE4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276615-F665-4A82-B38F-DC6F39C360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2039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9059-9636-4C24-9F42-F8FCF8F9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D50E6-9D89-41BD-A42E-9384C29F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7D1-945D-4E8F-80DF-899D34A02D51}" type="datetime1">
              <a:rPr lang="en-ID" smtClean="0"/>
              <a:t>31/10/2019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7912A-0A07-435F-868B-DEB4CD69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D"/>
              <a:t>Jurusan Teknologi Informasi - POLITEKNIK NEGERI MALANG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9B1BD-FFF5-49C4-8655-F2730159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276615-F665-4A82-B38F-DC6F39C360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88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46532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622C-BE23-4EE8-8329-967EE462D360}" type="datetime1">
              <a:rPr lang="en-ID" smtClean="0"/>
              <a:t>31/10/2019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D"/>
              <a:t>Jurusan Teknologi Informasi - POLITEKNIK NEGERI MALANG</a:t>
            </a:r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276615-F665-4A82-B38F-DC6F39C360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4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C29B-F8DE-425B-974C-0A3E00E56411}" type="datetime1">
              <a:rPr lang="en-ID" smtClean="0"/>
              <a:t>31/10/2019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D"/>
              <a:t>Jurusan Teknologi Informasi - POLITEKNIK NEGERI MALANG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276615-F665-4A82-B38F-DC6F39C360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536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FF01-4ABD-4358-9FAE-56ED4147A050}" type="datetime1">
              <a:rPr lang="en-ID" smtClean="0"/>
              <a:t>31/10/2019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D"/>
              <a:t>Jurusan Teknologi Informasi - POLITEKNIK NEGERI MALANG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276615-F665-4A82-B38F-DC6F39C360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2418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92B-26CD-4A89-9628-9F9352114511}" type="datetime1">
              <a:rPr lang="en-ID" smtClean="0"/>
              <a:t>31/10/2019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D"/>
              <a:t>Jurusan Teknologi Informasi - POLITEKNIK NEGERI MALANG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276615-F665-4A82-B38F-DC6F39C360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0555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4EBA-CB2A-4EB5-BC28-E7325E0A5D75}" type="datetime1">
              <a:rPr lang="en-ID" smtClean="0"/>
              <a:t>31/10/2019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D"/>
              <a:t>Jurusan Teknologi Informasi - POLITEKNIK NEGERI MALANG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276615-F665-4A82-B38F-DC6F39C360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95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9129-E15F-474E-82B4-0E2F53282C73}" type="datetime1">
              <a:rPr lang="en-ID" smtClean="0"/>
              <a:t>31/10/2019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D"/>
              <a:t>Jurusan Teknologi Informasi - POLITEKNIK NEGERI MALANG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276615-F665-4A82-B38F-DC6F39C360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444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5A60-097B-4C77-93AC-5EBAE31278B1}" type="datetime1">
              <a:rPr lang="en-ID" smtClean="0"/>
              <a:t>31/10/2019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D"/>
              <a:t>Jurusan Teknologi Informasi - POLITEKNIK NEGERI MALANG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276615-F665-4A82-B38F-DC6F39C360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2832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CFC6-9E89-4A73-888F-D679E02EB43A}" type="datetime1">
              <a:rPr lang="en-ID" smtClean="0"/>
              <a:t>31/10/2019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Jurusan Teknologi Informasi - POLITEKNIK NEGERI MALANG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276615-F665-4A82-B38F-DC6F39C360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451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273595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A421-93B5-4191-8FDB-81A4FCC1201A}" type="datetime1">
              <a:rPr lang="en-ID" smtClean="0"/>
              <a:t>31/10/2019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054399-5B80-4721-9ECB-9BAD07D41E9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1" y="424118"/>
            <a:ext cx="1208991" cy="121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1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E286-FA4C-42DC-B376-ED581EF8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252" y="1806302"/>
            <a:ext cx="7299603" cy="1622698"/>
          </a:xfrm>
        </p:spPr>
        <p:txBody>
          <a:bodyPr>
            <a:noAutofit/>
          </a:bodyPr>
          <a:lstStyle/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ARRAY – 1</a:t>
            </a:r>
            <a:b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(ARRAY 1 DIMENSI)</a:t>
            </a:r>
            <a:endParaRPr lang="en-ID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B65CC-7DE7-4620-BC5D-8EC31BCE4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231" y="3429000"/>
            <a:ext cx="4963538" cy="911117"/>
          </a:xfrm>
        </p:spPr>
        <p:txBody>
          <a:bodyPr>
            <a:normAutofit/>
          </a:bodyPr>
          <a:lstStyle/>
          <a:p>
            <a:r>
              <a:rPr lang="en-US" sz="1700" dirty="0"/>
              <a:t>TIM AJAR</a:t>
            </a:r>
          </a:p>
          <a:p>
            <a:r>
              <a:rPr lang="en-US" sz="1700" dirty="0"/>
              <a:t>PEMROGRAMAN DASAR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2AF3-FEE9-4A4F-A2CD-4EAF0188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597690"/>
            <a:ext cx="3086100" cy="365125"/>
          </a:xfrm>
        </p:spPr>
        <p:txBody>
          <a:bodyPr/>
          <a:lstStyle/>
          <a:p>
            <a:r>
              <a:rPr lang="en-ID" dirty="0" err="1"/>
              <a:t>Jurusan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- POLITEKNIK NEGERI MALANG</a:t>
            </a:r>
          </a:p>
        </p:txBody>
      </p:sp>
    </p:spTree>
    <p:extLst>
      <p:ext uri="{BB962C8B-B14F-4D97-AF65-F5344CB8AC3E}">
        <p14:creationId xmlns:p14="http://schemas.microsoft.com/office/powerpoint/2010/main" val="16296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4071-3C5D-471B-B413-6F1ADA5F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Satu </a:t>
            </a:r>
            <a:r>
              <a:rPr lang="en-US" dirty="0" err="1"/>
              <a:t>Dimensi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A3FB-7A3A-48D2-BE57-00DA5F302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ts val="2600"/>
              </a:lnSpc>
            </a:pPr>
            <a:r>
              <a:rPr lang="en-US" sz="2400" dirty="0" err="1"/>
              <a:t>Deklarasi</a:t>
            </a:r>
            <a:r>
              <a:rPr lang="en-US" sz="2400" dirty="0"/>
              <a:t> dan </a:t>
            </a:r>
            <a:r>
              <a:rPr lang="en-US" sz="2400" dirty="0" err="1"/>
              <a:t>instansiasi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array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digabungkan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instruksi</a:t>
            </a:r>
            <a:r>
              <a:rPr lang="en-US" sz="2400" dirty="0"/>
              <a:t> </a:t>
            </a:r>
            <a:r>
              <a:rPr lang="en-US" sz="2400" dirty="0" err="1"/>
              <a:t>sbb</a:t>
            </a:r>
            <a:r>
              <a:rPr lang="en-US" sz="2400" dirty="0"/>
              <a:t>.:</a:t>
            </a:r>
            <a:endParaRPr lang="en-US" sz="2400" b="1" i="1" dirty="0"/>
          </a:p>
          <a:p>
            <a:pPr marL="0" indent="0">
              <a:lnSpc>
                <a:spcPts val="2600"/>
              </a:lnSpc>
              <a:buNone/>
            </a:pPr>
            <a:r>
              <a:rPr 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namaArrray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type[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jumlah_elemen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ts val="2600"/>
              </a:lnSpc>
              <a:spcBef>
                <a:spcPts val="600"/>
              </a:spcBef>
              <a:buNone/>
            </a:pPr>
            <a:r>
              <a:rPr lang="en-US" sz="2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type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namaArrray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new type[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jumlah_elemen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>
              <a:lnSpc>
                <a:spcPts val="2600"/>
              </a:lnSpc>
              <a:spcBef>
                <a:spcPts val="600"/>
              </a:spcBef>
              <a:buNone/>
            </a:pPr>
            <a:r>
              <a:rPr lang="en-US" sz="22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Contoh</a:t>
            </a:r>
            <a:r>
              <a:rPr lang="en-US" sz="2400" dirty="0"/>
              <a:t> :</a:t>
            </a:r>
            <a:r>
              <a:rPr lang="en-US" dirty="0"/>
              <a:t>    </a:t>
            </a:r>
          </a:p>
          <a:p>
            <a:pPr lvl="1">
              <a:lnSpc>
                <a:spcPts val="2600"/>
              </a:lnSpc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int[] </a:t>
            </a:r>
            <a:r>
              <a:rPr lang="id-ID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int[10];    </a:t>
            </a:r>
          </a:p>
          <a:p>
            <a:pPr marL="457200" lvl="1" indent="0">
              <a:lnSpc>
                <a:spcPts val="2600"/>
              </a:lnSpc>
              <a:buNone/>
            </a:pPr>
            <a:r>
              <a:rPr lang="en-US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>
              <a:lnSpc>
                <a:spcPts val="2600"/>
              </a:lnSpc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a[] = new int[10];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en-US" sz="2200" dirty="0"/>
          </a:p>
          <a:p>
            <a:pPr lvl="1">
              <a:lnSpc>
                <a:spcPct val="80000"/>
              </a:lnSpc>
              <a:buNone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1966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3F22-9083-4313-91B3-07AE2B8C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EEBF-49AC-4B0D-A229-7A86B860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90000"/>
                  </a:schemeClr>
                </a:solidFill>
              </a:rPr>
              <a:t>Cara </a:t>
            </a:r>
            <a:r>
              <a:rPr lang="en-US" sz="3000" dirty="0" err="1">
                <a:solidFill>
                  <a:schemeClr val="tx2">
                    <a:lumMod val="90000"/>
                  </a:schemeClr>
                </a:solidFill>
              </a:rPr>
              <a:t>mengakses</a:t>
            </a:r>
            <a:r>
              <a:rPr lang="en-US" sz="30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2">
                    <a:lumMod val="90000"/>
                  </a:schemeClr>
                </a:solidFill>
              </a:rPr>
              <a:t>elemen</a:t>
            </a:r>
            <a:r>
              <a:rPr lang="en-US" sz="30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2">
                    <a:lumMod val="90000"/>
                  </a:schemeClr>
                </a:solidFill>
              </a:rPr>
              <a:t>dari</a:t>
            </a:r>
            <a:r>
              <a:rPr lang="en-US" sz="30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2">
                    <a:lumMod val="90000"/>
                  </a:schemeClr>
                </a:solidFill>
              </a:rPr>
              <a:t>variabel</a:t>
            </a:r>
            <a:r>
              <a:rPr lang="en-US" sz="3000" dirty="0">
                <a:solidFill>
                  <a:schemeClr val="tx2">
                    <a:lumMod val="90000"/>
                  </a:schemeClr>
                </a:solidFill>
              </a:rPr>
              <a:t> array </a:t>
            </a:r>
            <a:r>
              <a:rPr lang="en-ID" sz="3000" dirty="0" err="1"/>
              <a:t>Dilakukan</a:t>
            </a:r>
            <a:r>
              <a:rPr lang="en-ID" sz="3000" dirty="0"/>
              <a:t> </a:t>
            </a:r>
            <a:r>
              <a:rPr lang="en-ID" sz="3000" dirty="0" err="1"/>
              <a:t>dengan</a:t>
            </a:r>
            <a:r>
              <a:rPr lang="en-ID" sz="3000" dirty="0"/>
              <a:t> </a:t>
            </a:r>
            <a:r>
              <a:rPr lang="en-ID" sz="3000" dirty="0" err="1"/>
              <a:t>cara</a:t>
            </a:r>
            <a:r>
              <a:rPr lang="en-ID" sz="3000" dirty="0"/>
              <a:t> </a:t>
            </a:r>
            <a:r>
              <a:rPr lang="en-ID" sz="3000" dirty="0" err="1"/>
              <a:t>merujuk</a:t>
            </a:r>
            <a:r>
              <a:rPr lang="en-ID" sz="3000" dirty="0"/>
              <a:t> </a:t>
            </a:r>
            <a:r>
              <a:rPr lang="en-ID" sz="3000" dirty="0" err="1"/>
              <a:t>ke</a:t>
            </a:r>
            <a:r>
              <a:rPr lang="en-ID" sz="3000" dirty="0"/>
              <a:t> </a:t>
            </a:r>
            <a:r>
              <a:rPr lang="en-ID" sz="3000" dirty="0" err="1"/>
              <a:t>nomor</a:t>
            </a:r>
            <a:r>
              <a:rPr lang="en-ID" sz="3000" dirty="0"/>
              <a:t> </a:t>
            </a:r>
            <a:r>
              <a:rPr lang="en-ID" sz="3000" dirty="0" err="1"/>
              <a:t>indeks</a:t>
            </a:r>
            <a:r>
              <a:rPr lang="en-ID" sz="3000" dirty="0"/>
              <a:t>.</a:t>
            </a:r>
            <a:endParaRPr lang="en-ID" sz="2400" dirty="0"/>
          </a:p>
          <a:p>
            <a:pPr lvl="1"/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namaArray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indeks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ts val="1800"/>
              </a:spcBef>
            </a:pPr>
            <a:r>
              <a:rPr lang="en-US" sz="2600" dirty="0" err="1">
                <a:solidFill>
                  <a:schemeClr val="tx2">
                    <a:lumMod val="90000"/>
                  </a:schemeClr>
                </a:solidFill>
              </a:rPr>
              <a:t>Contoh</a:t>
            </a:r>
            <a:r>
              <a:rPr lang="en-US" sz="2600" dirty="0">
                <a:solidFill>
                  <a:schemeClr val="tx2">
                    <a:lumMod val="90000"/>
                  </a:schemeClr>
                </a:solidFill>
              </a:rPr>
              <a:t>: </a:t>
            </a:r>
          </a:p>
          <a:p>
            <a:pPr lvl="1">
              <a:spcBef>
                <a:spcPts val="1200"/>
              </a:spcBef>
            </a:pP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Diinginkan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untuk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mengakses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sebuah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variabel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array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bernama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a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dengan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indeks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i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maka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dapat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dituliskan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:</a:t>
            </a:r>
            <a:br>
              <a:rPr lang="en-US" sz="2200" dirty="0">
                <a:solidFill>
                  <a:schemeClr val="tx2">
                    <a:lumMod val="9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         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spcBef>
                <a:spcPts val="1200"/>
              </a:spcBef>
            </a:pP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Indeks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i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hanya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dapat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bernilai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0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atau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positif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dengan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nilai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maksimumnya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adalah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: (</a:t>
            </a:r>
            <a:r>
              <a:rPr lang="en-US" sz="2200" dirty="0" err="1">
                <a:solidFill>
                  <a:schemeClr val="tx2">
                    <a:lumMod val="90000"/>
                  </a:schemeClr>
                </a:solidFill>
              </a:rPr>
              <a:t>jumlah_elemen</a:t>
            </a:r>
            <a:r>
              <a:rPr lang="en-US" sz="2200" dirty="0">
                <a:solidFill>
                  <a:schemeClr val="tx2">
                    <a:lumMod val="90000"/>
                  </a:schemeClr>
                </a:solidFill>
              </a:rPr>
              <a:t>  - 1).</a:t>
            </a:r>
          </a:p>
          <a:p>
            <a:pPr lvl="1">
              <a:spcBef>
                <a:spcPts val="1200"/>
              </a:spcBef>
            </a:pPr>
            <a:endParaRPr lang="en-US" sz="2200" dirty="0">
              <a:solidFill>
                <a:schemeClr val="tx2">
                  <a:lumMod val="90000"/>
                </a:schemeClr>
              </a:solidFill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5221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78ED-DE55-45FA-AABE-706AE9FA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858B-FAF3-4EA2-9018-1F5EA3B3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CONTOH : </a:t>
            </a:r>
          </a:p>
          <a:p>
            <a:pPr>
              <a:spcBef>
                <a:spcPts val="1200"/>
              </a:spcBef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String[] cars = {"Volvo", "BMW", "Ford”};</a:t>
            </a:r>
            <a:endParaRPr lang="en-US" sz="26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(cars[0]); </a:t>
            </a:r>
            <a:r>
              <a:rPr lang="en-ID" sz="2400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//</a:t>
            </a:r>
            <a:r>
              <a:rPr lang="en-ID"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menampilkan</a:t>
            </a:r>
            <a:r>
              <a:rPr lang="en-ID" sz="2400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Volvo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(cars[2]); </a:t>
            </a:r>
            <a:r>
              <a:rPr lang="en-US" sz="2400" dirty="0">
                <a:cs typeface="Courier New" panose="02070309020205020404" pitchFamily="49" charset="0"/>
              </a:rPr>
              <a:t>//</a:t>
            </a:r>
            <a:r>
              <a:rPr lang="en-US" sz="2400" dirty="0" err="1">
                <a:cs typeface="Courier New" panose="02070309020205020404" pitchFamily="49" charset="0"/>
              </a:rPr>
              <a:t>menampillkan</a:t>
            </a:r>
            <a:r>
              <a:rPr lang="en-US" sz="2400" dirty="0">
                <a:cs typeface="Courier New" panose="02070309020205020404" pitchFamily="49" charset="0"/>
              </a:rPr>
              <a:t> Ford</a:t>
            </a:r>
            <a:endParaRPr lang="en-ID" sz="2400" dirty="0">
              <a:cs typeface="Courier New" panose="02070309020205020404" pitchFamily="49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313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54A7-04EC-4C4E-B6A4-E1224AF4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Mengisi</a:t>
            </a:r>
            <a:r>
              <a:rPr lang="en-US" dirty="0"/>
              <a:t> Data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304D-9766-49F9-8740-1A1CEA6B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Mengisi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assignment operator.</a:t>
            </a:r>
          </a:p>
          <a:p>
            <a:pPr>
              <a:spcBef>
                <a:spcPts val="1200"/>
              </a:spcBef>
            </a:pPr>
            <a:r>
              <a:rPr lang="en-US" dirty="0" err="1"/>
              <a:t>Contoh</a:t>
            </a:r>
            <a:r>
              <a:rPr lang="en-US" dirty="0"/>
              <a:t> : a[6] = 15;  a[3] = 27;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statement a[2] = a[3] - a[6], </a:t>
            </a:r>
            <a:r>
              <a:rPr lang="en-US" dirty="0" err="1"/>
              <a:t>menghasilkan</a:t>
            </a:r>
            <a:r>
              <a:rPr lang="en-US" dirty="0"/>
              <a:t> :</a:t>
            </a:r>
          </a:p>
          <a:p>
            <a:endParaRPr lang="en-ID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29F2D9A4-1C97-464B-B204-0FE430D87486}"/>
              </a:ext>
            </a:extLst>
          </p:cNvPr>
          <p:cNvGrpSpPr>
            <a:grpSpLocks/>
          </p:cNvGrpSpPr>
          <p:nvPr/>
        </p:nvGrpSpPr>
        <p:grpSpPr bwMode="auto">
          <a:xfrm>
            <a:off x="1281202" y="3345523"/>
            <a:ext cx="6315506" cy="1168400"/>
            <a:chOff x="339" y="136"/>
            <a:chExt cx="23224" cy="20000"/>
          </a:xfrm>
        </p:grpSpPr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16789AFF-0DC9-489A-801C-C43545165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" y="136"/>
              <a:ext cx="23224" cy="20000"/>
              <a:chOff x="339" y="136"/>
              <a:chExt cx="23224" cy="20000"/>
            </a:xfrm>
          </p:grpSpPr>
          <p:sp>
            <p:nvSpPr>
              <p:cNvPr id="12" name="AutoShape 6">
                <a:extLst>
                  <a:ext uri="{FF2B5EF4-FFF2-40B4-BE49-F238E27FC236}">
                    <a16:creationId xmlns:a16="http://schemas.microsoft.com/office/drawing/2014/main" id="{886F0F38-A1E9-47AF-8893-5118D43DA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" y="136"/>
                <a:ext cx="20000" cy="200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endParaRPr lang="id-ID"/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B48552F3-135E-41F8-9882-BD9FA9ABE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" y="1955"/>
                <a:ext cx="19147" cy="7181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" name="Line 8">
                <a:extLst>
                  <a:ext uri="{FF2B5EF4-FFF2-40B4-BE49-F238E27FC236}">
                    <a16:creationId xmlns:a16="http://schemas.microsoft.com/office/drawing/2014/main" id="{62E6EB83-B440-4653-B430-7A4D1568EE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1" y="1966"/>
                <a:ext cx="3" cy="69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5" name="Line 9">
                <a:extLst>
                  <a:ext uri="{FF2B5EF4-FFF2-40B4-BE49-F238E27FC236}">
                    <a16:creationId xmlns:a16="http://schemas.microsoft.com/office/drawing/2014/main" id="{13FF41B9-1D77-4167-9BCA-A387ECD12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3" y="2184"/>
                <a:ext cx="2" cy="69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" name="Line 10">
                <a:extLst>
                  <a:ext uri="{FF2B5EF4-FFF2-40B4-BE49-F238E27FC236}">
                    <a16:creationId xmlns:a16="http://schemas.microsoft.com/office/drawing/2014/main" id="{FBB9EF20-68E6-474A-8DE3-D3C251E83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9" y="2118"/>
                <a:ext cx="2" cy="69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id="{8572A5C9-6CB2-4129-A646-40D518F37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25" y="1955"/>
                <a:ext cx="2" cy="69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id="{10B5A3FA-FA31-40C1-8177-A7A94355E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6" y="2173"/>
                <a:ext cx="3" cy="69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" name="Line 13">
                <a:extLst>
                  <a:ext uri="{FF2B5EF4-FFF2-40B4-BE49-F238E27FC236}">
                    <a16:creationId xmlns:a16="http://schemas.microsoft.com/office/drawing/2014/main" id="{EBD2790B-F636-440A-B4FC-D01FAF211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78" y="2118"/>
                <a:ext cx="2" cy="69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0" name="Line 14">
                <a:extLst>
                  <a:ext uri="{FF2B5EF4-FFF2-40B4-BE49-F238E27FC236}">
                    <a16:creationId xmlns:a16="http://schemas.microsoft.com/office/drawing/2014/main" id="{C5670BE7-7F3F-4C5E-97B6-EBBC16941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04" y="1955"/>
                <a:ext cx="2" cy="69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1" name="Line 15">
                <a:extLst>
                  <a:ext uri="{FF2B5EF4-FFF2-40B4-BE49-F238E27FC236}">
                    <a16:creationId xmlns:a16="http://schemas.microsoft.com/office/drawing/2014/main" id="{8ED8F5DA-F7D3-4820-BEF2-F8E8EED8A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5" y="2173"/>
                <a:ext cx="2" cy="69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2" name="Line 16">
                <a:extLst>
                  <a:ext uri="{FF2B5EF4-FFF2-40B4-BE49-F238E27FC236}">
                    <a16:creationId xmlns:a16="http://schemas.microsoft.com/office/drawing/2014/main" id="{A787B7E2-83D4-46E4-A2F6-382A7911E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56" y="2118"/>
                <a:ext cx="3" cy="69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23" name="Group 17">
                <a:extLst>
                  <a:ext uri="{FF2B5EF4-FFF2-40B4-BE49-F238E27FC236}">
                    <a16:creationId xmlns:a16="http://schemas.microsoft.com/office/drawing/2014/main" id="{8422B4FC-4951-4437-B836-0EAA6AF334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0" y="11885"/>
                <a:ext cx="19230" cy="5236"/>
                <a:chOff x="0" y="0"/>
                <a:chExt cx="20006" cy="20000"/>
              </a:xfrm>
            </p:grpSpPr>
            <p:sp>
              <p:nvSpPr>
                <p:cNvPr id="25" name="Rectangle 18">
                  <a:extLst>
                    <a:ext uri="{FF2B5EF4-FFF2-40B4-BE49-F238E27FC236}">
                      <a16:creationId xmlns:a16="http://schemas.microsoft.com/office/drawing/2014/main" id="{1374883B-4BDE-434A-AE6A-F831824C49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88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a[0]</a:t>
                  </a:r>
                </a:p>
              </p:txBody>
            </p:sp>
            <p:sp>
              <p:nvSpPr>
                <p:cNvPr id="26" name="Rectangle 19">
                  <a:extLst>
                    <a:ext uri="{FF2B5EF4-FFF2-40B4-BE49-F238E27FC236}">
                      <a16:creationId xmlns:a16="http://schemas.microsoft.com/office/drawing/2014/main" id="{05D5C622-CA1E-4D95-9551-2EAF7FE4E1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8" y="0"/>
                  <a:ext cx="1788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a[1]</a:t>
                  </a:r>
                </a:p>
              </p:txBody>
            </p:sp>
            <p:sp>
              <p:nvSpPr>
                <p:cNvPr id="27" name="Rectangle 20">
                  <a:extLst>
                    <a:ext uri="{FF2B5EF4-FFF2-40B4-BE49-F238E27FC236}">
                      <a16:creationId xmlns:a16="http://schemas.microsoft.com/office/drawing/2014/main" id="{4274397E-E7E1-44DD-801D-758EC3CF11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0"/>
                  <a:ext cx="1787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a[2]</a:t>
                  </a:r>
                </a:p>
              </p:txBody>
            </p:sp>
            <p:sp>
              <p:nvSpPr>
                <p:cNvPr id="28" name="Rectangle 21">
                  <a:extLst>
                    <a:ext uri="{FF2B5EF4-FFF2-40B4-BE49-F238E27FC236}">
                      <a16:creationId xmlns:a16="http://schemas.microsoft.com/office/drawing/2014/main" id="{4788C747-CF87-44AE-8320-2F3085459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02" y="0"/>
                  <a:ext cx="1788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a[3]</a:t>
                  </a:r>
                </a:p>
              </p:txBody>
            </p:sp>
            <p:sp>
              <p:nvSpPr>
                <p:cNvPr id="29" name="Rectangle 22">
                  <a:extLst>
                    <a:ext uri="{FF2B5EF4-FFF2-40B4-BE49-F238E27FC236}">
                      <a16:creationId xmlns:a16="http://schemas.microsoft.com/office/drawing/2014/main" id="{382FED40-078D-4C60-AE27-591B141C6F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79" y="0"/>
                  <a:ext cx="1789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a[4]</a:t>
                  </a:r>
                </a:p>
              </p:txBody>
            </p:sp>
            <p:sp>
              <p:nvSpPr>
                <p:cNvPr id="30" name="Rectangle 23">
                  <a:extLst>
                    <a:ext uri="{FF2B5EF4-FFF2-40B4-BE49-F238E27FC236}">
                      <a16:creationId xmlns:a16="http://schemas.microsoft.com/office/drawing/2014/main" id="{AD7967D7-8425-4B7B-BB6B-ED389C6A48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83" y="0"/>
                  <a:ext cx="1789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a[5]</a:t>
                  </a:r>
                </a:p>
              </p:txBody>
            </p:sp>
            <p:sp>
              <p:nvSpPr>
                <p:cNvPr id="31" name="Rectangle 24">
                  <a:extLst>
                    <a:ext uri="{FF2B5EF4-FFF2-40B4-BE49-F238E27FC236}">
                      <a16:creationId xmlns:a16="http://schemas.microsoft.com/office/drawing/2014/main" id="{BBBC5D14-2C8D-49E4-9CE3-C9D17EDE60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52" y="0"/>
                  <a:ext cx="1787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a[6]</a:t>
                  </a:r>
                </a:p>
              </p:txBody>
            </p:sp>
            <p:sp>
              <p:nvSpPr>
                <p:cNvPr id="32" name="Rectangle 25">
                  <a:extLst>
                    <a:ext uri="{FF2B5EF4-FFF2-40B4-BE49-F238E27FC236}">
                      <a16:creationId xmlns:a16="http://schemas.microsoft.com/office/drawing/2014/main" id="{E0C2CC3A-B4BA-4FBF-B205-61E73B6957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19" y="0"/>
                  <a:ext cx="1787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a[7]</a:t>
                  </a:r>
                </a:p>
              </p:txBody>
            </p:sp>
            <p:sp>
              <p:nvSpPr>
                <p:cNvPr id="33" name="Rectangle 26">
                  <a:extLst>
                    <a:ext uri="{FF2B5EF4-FFF2-40B4-BE49-F238E27FC236}">
                      <a16:creationId xmlns:a16="http://schemas.microsoft.com/office/drawing/2014/main" id="{F8D0C1B3-43ED-497E-B77B-37BD48E736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2" y="0"/>
                  <a:ext cx="1788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a[8]</a:t>
                  </a:r>
                </a:p>
              </p:txBody>
            </p:sp>
            <p:sp>
              <p:nvSpPr>
                <p:cNvPr id="34" name="Rectangle 27">
                  <a:extLst>
                    <a:ext uri="{FF2B5EF4-FFF2-40B4-BE49-F238E27FC236}">
                      <a16:creationId xmlns:a16="http://schemas.microsoft.com/office/drawing/2014/main" id="{D0AA48A0-F344-400C-A369-0D0648798D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17" y="42"/>
                  <a:ext cx="2189" cy="199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/>
                  <a:r>
                    <a:rPr lang="en-US" sz="1600" dirty="0">
                      <a:solidFill>
                        <a:srgbClr val="00B050"/>
                      </a:solidFill>
                    </a:rPr>
                    <a:t>a[9]</a:t>
                  </a:r>
                </a:p>
              </p:txBody>
            </p:sp>
          </p:grpSp>
          <p:sp>
            <p:nvSpPr>
              <p:cNvPr id="24" name="Rectangle 28">
                <a:extLst>
                  <a:ext uri="{FF2B5EF4-FFF2-40B4-BE49-F238E27FC236}">
                    <a16:creationId xmlns:a16="http://schemas.microsoft.com/office/drawing/2014/main" id="{CBF3ED17-9D89-4810-BA9F-12A2A3BAD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5" y="4049"/>
                <a:ext cx="1088" cy="522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endParaRPr lang="id-ID"/>
              </a:p>
            </p:txBody>
          </p:sp>
        </p:grp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2E642460-F096-4240-B1E5-96D2CF6D9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9" y="3161"/>
              <a:ext cx="1578" cy="52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en-US" sz="1700" b="1" dirty="0">
                  <a:solidFill>
                    <a:srgbClr val="0070C0"/>
                  </a:solidFill>
                </a:rPr>
                <a:t>27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" name="Rectangle 30">
              <a:extLst>
                <a:ext uri="{FF2B5EF4-FFF2-40B4-BE49-F238E27FC236}">
                  <a16:creationId xmlns:a16="http://schemas.microsoft.com/office/drawing/2014/main" id="{0C7C0326-453F-4086-9E78-2E3AD1C72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8" y="3161"/>
              <a:ext cx="1578" cy="52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en-US" sz="1700" b="1" dirty="0">
                  <a:solidFill>
                    <a:srgbClr val="0070C0"/>
                  </a:solidFill>
                </a:rPr>
                <a:t>15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5" name="Group 31">
            <a:extLst>
              <a:ext uri="{FF2B5EF4-FFF2-40B4-BE49-F238E27FC236}">
                <a16:creationId xmlns:a16="http://schemas.microsoft.com/office/drawing/2014/main" id="{E1C90EDC-1034-4B5F-9F83-4CF08E275D27}"/>
              </a:ext>
            </a:extLst>
          </p:cNvPr>
          <p:cNvGrpSpPr>
            <a:grpSpLocks/>
          </p:cNvGrpSpPr>
          <p:nvPr/>
        </p:nvGrpSpPr>
        <p:grpSpPr bwMode="auto">
          <a:xfrm>
            <a:off x="1349631" y="5418657"/>
            <a:ext cx="5440363" cy="1168400"/>
            <a:chOff x="0" y="0"/>
            <a:chExt cx="20000" cy="20000"/>
          </a:xfrm>
        </p:grpSpPr>
        <p:grpSp>
          <p:nvGrpSpPr>
            <p:cNvPr id="36" name="Group 32">
              <a:extLst>
                <a:ext uri="{FF2B5EF4-FFF2-40B4-BE49-F238E27FC236}">
                  <a16:creationId xmlns:a16="http://schemas.microsoft.com/office/drawing/2014/main" id="{303C9D71-A2B1-42CA-A19C-F5BCFB7CB5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0000" cy="20000"/>
              <a:chOff x="0" y="0"/>
              <a:chExt cx="20000" cy="20000"/>
            </a:xfrm>
          </p:grpSpPr>
          <p:grpSp>
            <p:nvGrpSpPr>
              <p:cNvPr id="38" name="Group 33">
                <a:extLst>
                  <a:ext uri="{FF2B5EF4-FFF2-40B4-BE49-F238E27FC236}">
                    <a16:creationId xmlns:a16="http://schemas.microsoft.com/office/drawing/2014/main" id="{DCA3ED7A-9FDE-43D0-A8BA-C8732CCB16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41" name="AutoShape 34">
                  <a:extLst>
                    <a:ext uri="{FF2B5EF4-FFF2-40B4-BE49-F238E27FC236}">
                      <a16:creationId xmlns:a16="http://schemas.microsoft.com/office/drawing/2014/main" id="{3B8170A3-CD3C-4598-B242-5048F0132B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57238" dir="2021404" algn="ctr" rotWithShape="0">
                    <a:srgbClr val="000000"/>
                  </a:outerShdw>
                </a:effectLst>
              </p:spPr>
              <p:txBody>
                <a:bodyPr lIns="12700" tIns="12700" rIns="12700" bIns="12700"/>
                <a:lstStyle/>
                <a:p>
                  <a:endParaRPr lang="id-ID"/>
                </a:p>
              </p:txBody>
            </p:sp>
            <p:sp>
              <p:nvSpPr>
                <p:cNvPr id="42" name="Rectangle 35">
                  <a:extLst>
                    <a:ext uri="{FF2B5EF4-FFF2-40B4-BE49-F238E27FC236}">
                      <a16:creationId xmlns:a16="http://schemas.microsoft.com/office/drawing/2014/main" id="{DAE1FF13-BD97-4559-81E3-BA9839FE3C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" y="1955"/>
                  <a:ext cx="19147" cy="7181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3" name="Line 36">
                  <a:extLst>
                    <a:ext uri="{FF2B5EF4-FFF2-40B4-BE49-F238E27FC236}">
                      <a16:creationId xmlns:a16="http://schemas.microsoft.com/office/drawing/2014/main" id="{6FB35055-E131-4EF7-82C1-13E0054C97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1" y="1966"/>
                  <a:ext cx="3" cy="696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4" name="Line 37">
                  <a:extLst>
                    <a:ext uri="{FF2B5EF4-FFF2-40B4-BE49-F238E27FC236}">
                      <a16:creationId xmlns:a16="http://schemas.microsoft.com/office/drawing/2014/main" id="{EB3DCBAC-7C90-49B1-B80A-A4076A15BF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3" y="2184"/>
                  <a:ext cx="2" cy="69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5" name="Line 38">
                  <a:extLst>
                    <a:ext uri="{FF2B5EF4-FFF2-40B4-BE49-F238E27FC236}">
                      <a16:creationId xmlns:a16="http://schemas.microsoft.com/office/drawing/2014/main" id="{F64921D8-D7B5-48FF-8269-E1CCB90575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29" y="2118"/>
                  <a:ext cx="2" cy="696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6" name="Line 39">
                  <a:extLst>
                    <a:ext uri="{FF2B5EF4-FFF2-40B4-BE49-F238E27FC236}">
                      <a16:creationId xmlns:a16="http://schemas.microsoft.com/office/drawing/2014/main" id="{FC96B31E-9D3C-44DD-8406-E69B52E197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25" y="1955"/>
                  <a:ext cx="2" cy="696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7" name="Line 40">
                  <a:extLst>
                    <a:ext uri="{FF2B5EF4-FFF2-40B4-BE49-F238E27FC236}">
                      <a16:creationId xmlns:a16="http://schemas.microsoft.com/office/drawing/2014/main" id="{02328F9E-E013-4CA3-9618-5B1841CD63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6" y="2173"/>
                  <a:ext cx="3" cy="69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8" name="Line 41">
                  <a:extLst>
                    <a:ext uri="{FF2B5EF4-FFF2-40B4-BE49-F238E27FC236}">
                      <a16:creationId xmlns:a16="http://schemas.microsoft.com/office/drawing/2014/main" id="{E0A4C319-F0E2-4893-A6E8-5C94995887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978" y="2118"/>
                  <a:ext cx="2" cy="696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9" name="Line 42">
                  <a:extLst>
                    <a:ext uri="{FF2B5EF4-FFF2-40B4-BE49-F238E27FC236}">
                      <a16:creationId xmlns:a16="http://schemas.microsoft.com/office/drawing/2014/main" id="{1CD24735-C735-4630-A2EB-821CDAA5D4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04" y="1955"/>
                  <a:ext cx="2" cy="696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50" name="Line 43">
                  <a:extLst>
                    <a:ext uri="{FF2B5EF4-FFF2-40B4-BE49-F238E27FC236}">
                      <a16:creationId xmlns:a16="http://schemas.microsoft.com/office/drawing/2014/main" id="{259854C5-FEB2-45D6-9EAA-9AE53D0445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65" y="2173"/>
                  <a:ext cx="2" cy="69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51" name="Line 44">
                  <a:extLst>
                    <a:ext uri="{FF2B5EF4-FFF2-40B4-BE49-F238E27FC236}">
                      <a16:creationId xmlns:a16="http://schemas.microsoft.com/office/drawing/2014/main" id="{59EE3332-5534-4EC5-94A5-E124E85128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56" y="2118"/>
                  <a:ext cx="3" cy="696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grpSp>
              <p:nvGrpSpPr>
                <p:cNvPr id="52" name="Group 45">
                  <a:extLst>
                    <a:ext uri="{FF2B5EF4-FFF2-40B4-BE49-F238E27FC236}">
                      <a16:creationId xmlns:a16="http://schemas.microsoft.com/office/drawing/2014/main" id="{1A8E4221-8E1E-4135-A23F-F581344B31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0" y="11885"/>
                  <a:ext cx="19230" cy="5236"/>
                  <a:chOff x="0" y="0"/>
                  <a:chExt cx="20006" cy="20000"/>
                </a:xfrm>
              </p:grpSpPr>
              <p:sp>
                <p:nvSpPr>
                  <p:cNvPr id="54" name="Rectangle 46">
                    <a:extLst>
                      <a:ext uri="{FF2B5EF4-FFF2-40B4-BE49-F238E27FC236}">
                        <a16:creationId xmlns:a16="http://schemas.microsoft.com/office/drawing/2014/main" id="{9BE7F294-4D31-47E7-96B4-5EE9B6E364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788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a[0]</a:t>
                    </a:r>
                  </a:p>
                </p:txBody>
              </p:sp>
              <p:sp>
                <p:nvSpPr>
                  <p:cNvPr id="55" name="Rectangle 47">
                    <a:extLst>
                      <a:ext uri="{FF2B5EF4-FFF2-40B4-BE49-F238E27FC236}">
                        <a16:creationId xmlns:a16="http://schemas.microsoft.com/office/drawing/2014/main" id="{94C43824-9997-4D83-8C94-E46D82AD16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58" y="0"/>
                    <a:ext cx="1788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a[1]</a:t>
                    </a:r>
                  </a:p>
                </p:txBody>
              </p:sp>
              <p:sp>
                <p:nvSpPr>
                  <p:cNvPr id="56" name="Rectangle 48">
                    <a:extLst>
                      <a:ext uri="{FF2B5EF4-FFF2-40B4-BE49-F238E27FC236}">
                        <a16:creationId xmlns:a16="http://schemas.microsoft.com/office/drawing/2014/main" id="{56FA2E2C-4087-418A-AC55-9EB8DBCE6D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99" y="0"/>
                    <a:ext cx="1787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a[2]</a:t>
                    </a:r>
                  </a:p>
                </p:txBody>
              </p:sp>
              <p:sp>
                <p:nvSpPr>
                  <p:cNvPr id="57" name="Rectangle 49">
                    <a:extLst>
                      <a:ext uri="{FF2B5EF4-FFF2-40B4-BE49-F238E27FC236}">
                        <a16:creationId xmlns:a16="http://schemas.microsoft.com/office/drawing/2014/main" id="{A96339DA-65B2-4444-AC6E-C18541E7A7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02" y="0"/>
                    <a:ext cx="1788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a[3]</a:t>
                    </a:r>
                  </a:p>
                </p:txBody>
              </p:sp>
              <p:sp>
                <p:nvSpPr>
                  <p:cNvPr id="58" name="Rectangle 50">
                    <a:extLst>
                      <a:ext uri="{FF2B5EF4-FFF2-40B4-BE49-F238E27FC236}">
                        <a16:creationId xmlns:a16="http://schemas.microsoft.com/office/drawing/2014/main" id="{64295A1F-39DE-449B-9B3F-C1553709EC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79" y="0"/>
                    <a:ext cx="1789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a[4]</a:t>
                    </a:r>
                  </a:p>
                </p:txBody>
              </p:sp>
              <p:sp>
                <p:nvSpPr>
                  <p:cNvPr id="59" name="Rectangle 51">
                    <a:extLst>
                      <a:ext uri="{FF2B5EF4-FFF2-40B4-BE49-F238E27FC236}">
                        <a16:creationId xmlns:a16="http://schemas.microsoft.com/office/drawing/2014/main" id="{D250DFE7-F25A-4AD9-8F74-29293B9DBD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983" y="0"/>
                    <a:ext cx="1789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a[5]</a:t>
                    </a:r>
                  </a:p>
                </p:txBody>
              </p:sp>
              <p:sp>
                <p:nvSpPr>
                  <p:cNvPr id="60" name="Rectangle 52">
                    <a:extLst>
                      <a:ext uri="{FF2B5EF4-FFF2-40B4-BE49-F238E27FC236}">
                        <a16:creationId xmlns:a16="http://schemas.microsoft.com/office/drawing/2014/main" id="{1FD46B56-65A0-4775-8087-085E3F85F1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52" y="0"/>
                    <a:ext cx="1787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a[6]</a:t>
                    </a:r>
                  </a:p>
                </p:txBody>
              </p:sp>
              <p:sp>
                <p:nvSpPr>
                  <p:cNvPr id="61" name="Rectangle 53">
                    <a:extLst>
                      <a:ext uri="{FF2B5EF4-FFF2-40B4-BE49-F238E27FC236}">
                        <a16:creationId xmlns:a16="http://schemas.microsoft.com/office/drawing/2014/main" id="{81635149-ABAD-4889-A005-A32DE0FA8D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19" y="0"/>
                    <a:ext cx="1787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a[7]</a:t>
                    </a:r>
                  </a:p>
                </p:txBody>
              </p:sp>
              <p:sp>
                <p:nvSpPr>
                  <p:cNvPr id="62" name="Rectangle 54">
                    <a:extLst>
                      <a:ext uri="{FF2B5EF4-FFF2-40B4-BE49-F238E27FC236}">
                        <a16:creationId xmlns:a16="http://schemas.microsoft.com/office/drawing/2014/main" id="{4C94CE7E-F2A3-47CA-BC6C-6C3E7AEE77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22" y="0"/>
                    <a:ext cx="1788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a[8]</a:t>
                    </a:r>
                  </a:p>
                </p:txBody>
              </p:sp>
              <p:sp>
                <p:nvSpPr>
                  <p:cNvPr id="63" name="Rectangle 55">
                    <a:extLst>
                      <a:ext uri="{FF2B5EF4-FFF2-40B4-BE49-F238E27FC236}">
                        <a16:creationId xmlns:a16="http://schemas.microsoft.com/office/drawing/2014/main" id="{E643DBB5-3EE2-4EAF-AFF9-DE73CCC594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817" y="42"/>
                    <a:ext cx="2189" cy="1995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12700" tIns="12700" rIns="12700" bIns="12700"/>
                  <a:lstStyle/>
                  <a:p>
                    <a:pPr algn="ctr"/>
                    <a:r>
                      <a:rPr lang="en-US" sz="1600" dirty="0">
                        <a:solidFill>
                          <a:srgbClr val="00B050"/>
                        </a:solidFill>
                      </a:rPr>
                      <a:t>a[9]</a:t>
                    </a:r>
                  </a:p>
                </p:txBody>
              </p:sp>
            </p:grpSp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8F2B93AA-8EB1-4B90-AF5B-2E4B66EFB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77" y="3248"/>
                  <a:ext cx="1088" cy="522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endParaRPr lang="id-ID"/>
                </a:p>
              </p:txBody>
            </p:sp>
          </p:grpSp>
          <p:sp>
            <p:nvSpPr>
              <p:cNvPr id="39" name="Rectangle 57">
                <a:extLst>
                  <a:ext uri="{FF2B5EF4-FFF2-40B4-BE49-F238E27FC236}">
                    <a16:creationId xmlns:a16="http://schemas.microsoft.com/office/drawing/2014/main" id="{39E52BE9-5566-4BF8-A7AC-095F15955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9" y="3161"/>
                <a:ext cx="1578" cy="522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700" b="1" dirty="0">
                    <a:solidFill>
                      <a:srgbClr val="C00000"/>
                    </a:solidFill>
                  </a:rPr>
                  <a:t>27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0" name="Rectangle 58">
                <a:extLst>
                  <a:ext uri="{FF2B5EF4-FFF2-40B4-BE49-F238E27FC236}">
                    <a16:creationId xmlns:a16="http://schemas.microsoft.com/office/drawing/2014/main" id="{BA22C07F-66E1-4316-A773-6656B2C92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18" y="3161"/>
                <a:ext cx="1578" cy="522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700" b="1" dirty="0">
                    <a:solidFill>
                      <a:srgbClr val="C00000"/>
                    </a:solidFill>
                  </a:rPr>
                  <a:t>15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F76EDB2A-9827-4550-8077-C690D1E55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3303"/>
              <a:ext cx="1543" cy="45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en-US" sz="1700" b="1" dirty="0">
                  <a:solidFill>
                    <a:srgbClr val="C00000"/>
                  </a:solidFill>
                </a:rPr>
                <a:t>12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F5A9-4D8A-4D8E-BF48-38A0AA06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Inisialisasi</a:t>
            </a:r>
            <a:r>
              <a:rPr lang="en-US" dirty="0"/>
              <a:t>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6116-3288-4568-B591-CDE647BE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Array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diinisialisasi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eksplisit</a:t>
            </a:r>
            <a:r>
              <a:rPr lang="en-US" sz="2400" dirty="0"/>
              <a:t> pada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didefinisikan</a:t>
            </a:r>
            <a:r>
              <a:rPr lang="en-US" sz="2400" dirty="0"/>
              <a:t> dan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dimensinya</a:t>
            </a:r>
            <a:r>
              <a:rPr lang="en-US" sz="2400" dirty="0"/>
              <a:t>.</a:t>
            </a:r>
            <a:endParaRPr lang="en-US" sz="2400" i="1" dirty="0"/>
          </a:p>
          <a:p>
            <a:pPr lvl="1"/>
            <a:r>
              <a:rPr lang="en-US" i="1" dirty="0" err="1"/>
              <a:t>Contoh</a:t>
            </a:r>
            <a:r>
              <a:rPr lang="en-US" i="1" dirty="0"/>
              <a:t>:   int b[ ]={1, 2, -4, 8};</a:t>
            </a:r>
          </a:p>
          <a:p>
            <a:pPr lvl="1"/>
            <a:r>
              <a:rPr lang="en-US" dirty="0"/>
              <a:t>Pada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Array </a:t>
            </a:r>
            <a:r>
              <a:rPr lang="en-US" dirty="0" err="1"/>
              <a:t>memiliki</a:t>
            </a:r>
            <a:r>
              <a:rPr lang="en-US" dirty="0"/>
              <a:t> 4 element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Contoh</a:t>
            </a:r>
            <a:r>
              <a:rPr lang="en-US" dirty="0"/>
              <a:t>;  </a:t>
            </a:r>
            <a:r>
              <a:rPr lang="en-US" i="1" dirty="0"/>
              <a:t>int b[]={1, 2, -4, 8,0,0,0,0};</a:t>
            </a:r>
          </a:p>
          <a:p>
            <a:pPr lvl="1"/>
            <a:endParaRPr lang="en-US" dirty="0"/>
          </a:p>
          <a:p>
            <a:endParaRPr lang="en-ID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B0426B-4757-43FB-88AC-531E5EDD8628}"/>
              </a:ext>
            </a:extLst>
          </p:cNvPr>
          <p:cNvGrpSpPr/>
          <p:nvPr/>
        </p:nvGrpSpPr>
        <p:grpSpPr>
          <a:xfrm>
            <a:off x="2103783" y="3429000"/>
            <a:ext cx="3810000" cy="914400"/>
            <a:chOff x="2819400" y="3810000"/>
            <a:chExt cx="3810000" cy="914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8484AE-6693-452D-A702-72AF7443E6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19400" y="3810000"/>
              <a:ext cx="38100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6E7C7B-81D2-4D58-A2DD-F10BE1C531B1}"/>
                </a:ext>
              </a:extLst>
            </p:cNvPr>
            <p:cNvSpPr txBox="1"/>
            <p:nvPr/>
          </p:nvSpPr>
          <p:spPr>
            <a:xfrm>
              <a:off x="2895600" y="4343400"/>
              <a:ext cx="365760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 b[0]        b[1]        b[2]         b[3]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E51F24-EFD3-44E2-8664-E027F07712CE}"/>
              </a:ext>
            </a:extLst>
          </p:cNvPr>
          <p:cNvGrpSpPr/>
          <p:nvPr/>
        </p:nvGrpSpPr>
        <p:grpSpPr>
          <a:xfrm>
            <a:off x="1352550" y="5038999"/>
            <a:ext cx="7162800" cy="1066800"/>
            <a:chOff x="1295400" y="5486400"/>
            <a:chExt cx="7162800" cy="1066800"/>
          </a:xfrm>
        </p:grpSpPr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3CB76466-C94A-4B2C-A9E6-596C6F2EC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95400" y="5486400"/>
              <a:ext cx="71628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830BF5-F648-4C2D-9596-C65A62222817}"/>
                </a:ext>
              </a:extLst>
            </p:cNvPr>
            <p:cNvSpPr txBox="1"/>
            <p:nvPr/>
          </p:nvSpPr>
          <p:spPr>
            <a:xfrm>
              <a:off x="1409700" y="6019800"/>
              <a:ext cx="693420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 b[0]        b[1]         b[2]          b[3]          b[4]          b[5]        b[6]        b[7]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97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BFF5-EA41-4C59-899F-12098B5D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Inisialisasi</a:t>
            </a:r>
            <a:r>
              <a:rPr lang="en-US" dirty="0"/>
              <a:t> Array (</a:t>
            </a:r>
            <a:r>
              <a:rPr lang="en-US" dirty="0" err="1"/>
              <a:t>contoh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FDF4-5E36-42F9-8D64-6F6E6209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results[] = { true, false, true, false };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String[] cars = {"Volvo", "BMW", "Ford”};</a:t>
            </a:r>
          </a:p>
          <a:p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int[] myNum = {10, 20, 30, 40};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[]grades = {100, 90, 80, 75};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days[] = { “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Senin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Selasa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“Rabu”, “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Kamis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Sabtu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Minggu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”};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8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FB0E-850D-4349-BEA8-623608C1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Inisialisasi</a:t>
            </a:r>
            <a:r>
              <a:rPr lang="en-US" dirty="0"/>
              <a:t> Array (</a:t>
            </a:r>
            <a:r>
              <a:rPr lang="en-US" dirty="0" err="1"/>
              <a:t>contoh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9B69-2655-448E-AF77-EA8B6304A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 err="1"/>
              <a:t>Contoh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id-ID" dirty="0">
                <a:solidFill>
                  <a:srgbClr val="FF0000"/>
                </a:solidFill>
              </a:rPr>
              <a:t>  </a:t>
            </a:r>
            <a:r>
              <a:rPr lang="en-US" i="1" dirty="0">
                <a:solidFill>
                  <a:srgbClr val="FF0000"/>
                </a:solidFill>
              </a:rPr>
              <a:t>int b[4] = { 1, 2, -4, 8, 9 };   </a:t>
            </a:r>
            <a:r>
              <a:rPr lang="en-US" i="1" dirty="0"/>
              <a:t>//error</a:t>
            </a:r>
          </a:p>
          <a:p>
            <a:pPr marL="657860" lvl="3" indent="-292100">
              <a:spcBef>
                <a:spcPts val="1200"/>
              </a:spcBef>
              <a:buClr>
                <a:schemeClr val="accent1"/>
              </a:buClr>
              <a:buSzPct val="70000"/>
              <a:buNone/>
            </a:pPr>
            <a:r>
              <a:rPr lang="id-ID" sz="2200" i="1" dirty="0">
                <a:solidFill>
                  <a:srgbClr val="7030A0"/>
                </a:solidFill>
              </a:rPr>
              <a:t>ERROR </a:t>
            </a:r>
            <a:r>
              <a:rPr lang="en-US" sz="2200" i="1" dirty="0" err="1">
                <a:solidFill>
                  <a:srgbClr val="7030A0"/>
                </a:solidFill>
              </a:rPr>
              <a:t>karena</a:t>
            </a:r>
            <a:r>
              <a:rPr lang="en-US" sz="2200" i="1" dirty="0">
                <a:solidFill>
                  <a:srgbClr val="7030A0"/>
                </a:solidFill>
              </a:rPr>
              <a:t> </a:t>
            </a:r>
            <a:r>
              <a:rPr lang="en-US" sz="2200" i="1" dirty="0" err="1">
                <a:solidFill>
                  <a:srgbClr val="7030A0"/>
                </a:solidFill>
              </a:rPr>
              <a:t>nilai</a:t>
            </a:r>
            <a:r>
              <a:rPr lang="en-US" sz="2200" i="1" dirty="0">
                <a:solidFill>
                  <a:srgbClr val="7030A0"/>
                </a:solidFill>
              </a:rPr>
              <a:t> </a:t>
            </a:r>
            <a:r>
              <a:rPr lang="en-US" sz="2200" i="1" dirty="0" err="1">
                <a:solidFill>
                  <a:srgbClr val="7030A0"/>
                </a:solidFill>
              </a:rPr>
              <a:t>dimensi</a:t>
            </a:r>
            <a:r>
              <a:rPr lang="en-US" sz="2200" i="1" dirty="0">
                <a:solidFill>
                  <a:srgbClr val="7030A0"/>
                </a:solidFill>
              </a:rPr>
              <a:t> </a:t>
            </a:r>
            <a:r>
              <a:rPr lang="en-US" sz="2200" i="1" dirty="0" err="1">
                <a:solidFill>
                  <a:srgbClr val="7030A0"/>
                </a:solidFill>
              </a:rPr>
              <a:t>lebih</a:t>
            </a:r>
            <a:r>
              <a:rPr lang="en-US" sz="2200" i="1" dirty="0">
                <a:solidFill>
                  <a:srgbClr val="7030A0"/>
                </a:solidFill>
              </a:rPr>
              <a:t> </a:t>
            </a:r>
            <a:r>
              <a:rPr lang="en-US" sz="2200" i="1" dirty="0" err="1">
                <a:solidFill>
                  <a:srgbClr val="7030A0"/>
                </a:solidFill>
              </a:rPr>
              <a:t>kecil</a:t>
            </a:r>
            <a:r>
              <a:rPr lang="en-US" sz="2200" i="1" dirty="0">
                <a:solidFill>
                  <a:srgbClr val="7030A0"/>
                </a:solidFill>
              </a:rPr>
              <a:t> </a:t>
            </a:r>
            <a:r>
              <a:rPr lang="en-US" sz="2200" i="1" dirty="0" err="1">
                <a:solidFill>
                  <a:srgbClr val="7030A0"/>
                </a:solidFill>
              </a:rPr>
              <a:t>dari</a:t>
            </a:r>
            <a:r>
              <a:rPr lang="en-US" sz="2200" i="1" dirty="0">
                <a:solidFill>
                  <a:srgbClr val="7030A0"/>
                </a:solidFill>
              </a:rPr>
              <a:t> </a:t>
            </a:r>
            <a:r>
              <a:rPr lang="en-US" sz="2200" i="1" dirty="0" err="1">
                <a:solidFill>
                  <a:srgbClr val="7030A0"/>
                </a:solidFill>
              </a:rPr>
              <a:t>jumlah</a:t>
            </a:r>
            <a:r>
              <a:rPr lang="en-US" sz="2200" i="1" dirty="0">
                <a:solidFill>
                  <a:srgbClr val="7030A0"/>
                </a:solidFill>
              </a:rPr>
              <a:t> element.</a:t>
            </a:r>
          </a:p>
          <a:p>
            <a:endParaRPr lang="id-ID" dirty="0"/>
          </a:p>
          <a:p>
            <a:r>
              <a:rPr lang="en-US" sz="2600" dirty="0" err="1"/>
              <a:t>Contoh</a:t>
            </a:r>
            <a:r>
              <a:rPr lang="en-US" sz="2600" dirty="0"/>
              <a:t> </a:t>
            </a:r>
            <a:r>
              <a:rPr lang="en-US" sz="2600" dirty="0" err="1"/>
              <a:t>inisialisasi</a:t>
            </a:r>
            <a:r>
              <a:rPr lang="en-US" sz="2600" dirty="0"/>
              <a:t> array </a:t>
            </a:r>
            <a:r>
              <a:rPr lang="en-US" sz="2600" dirty="0" err="1"/>
              <a:t>setelah</a:t>
            </a:r>
            <a:r>
              <a:rPr lang="en-US" sz="2600" dirty="0"/>
              <a:t> </a:t>
            </a:r>
            <a:r>
              <a:rPr lang="en-US" sz="2600" dirty="0" err="1"/>
              <a:t>didefinisikan</a:t>
            </a:r>
            <a:r>
              <a:rPr lang="en-US" sz="2600" dirty="0"/>
              <a:t> :</a:t>
            </a:r>
          </a:p>
          <a:p>
            <a:pPr lvl="2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int a[] = new int[5];</a:t>
            </a:r>
          </a:p>
          <a:p>
            <a:pPr lvl="2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(for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=0;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&lt;5;i++) a[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]=0;</a:t>
            </a:r>
          </a:p>
          <a:p>
            <a:pPr lvl="2">
              <a:buFontTx/>
              <a:buNone/>
            </a:pPr>
            <a:endParaRPr lang="en-US" sz="2400" dirty="0"/>
          </a:p>
          <a:p>
            <a:pPr lvl="2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int b[5];	 </a:t>
            </a:r>
          </a:p>
          <a:p>
            <a:pPr lvl="2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b[5]={0,0,0,0,0}; </a:t>
            </a:r>
          </a:p>
          <a:p>
            <a:pPr>
              <a:buNone/>
            </a:pPr>
            <a:endParaRPr lang="id-ID" dirty="0"/>
          </a:p>
          <a:p>
            <a:endParaRPr lang="en-ID" dirty="0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A2B3D28E-94EF-449C-943C-0F0E33E72BC0}"/>
              </a:ext>
            </a:extLst>
          </p:cNvPr>
          <p:cNvSpPr>
            <a:spLocks/>
          </p:cNvSpPr>
          <p:nvPr/>
        </p:nvSpPr>
        <p:spPr bwMode="auto">
          <a:xfrm>
            <a:off x="3733800" y="4800600"/>
            <a:ext cx="457200" cy="762000"/>
          </a:xfrm>
          <a:prstGeom prst="rightBrace">
            <a:avLst>
              <a:gd name="adj1" fmla="val 13889"/>
              <a:gd name="adj2" fmla="val 4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E176040E-1E31-486A-9CEF-C90C8061B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953000"/>
            <a:ext cx="2362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7030A0"/>
                </a:solidFill>
              </a:rPr>
              <a:t>Error, </a:t>
            </a:r>
            <a:r>
              <a:rPr lang="en-US" sz="2000" dirty="0" err="1">
                <a:solidFill>
                  <a:srgbClr val="7030A0"/>
                </a:solidFill>
              </a:rPr>
              <a:t>mengapa</a:t>
            </a:r>
            <a:r>
              <a:rPr lang="en-US" sz="2000" dirty="0">
                <a:solidFill>
                  <a:srgbClr val="7030A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264172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EA74-0A36-4E5F-9043-EA97B7A8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56DC-5B2B-4D77-997C-9F3099BF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String[] cars = {"Volvo", "BMW", "Ford”};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cars[0] = "Opel";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(cars[0]);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976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B3F9-7B41-42C4-A599-531393C9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1FF1-4FE9-41A3-8B4B-7E570A2FF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itchFamily="49" charset="0"/>
              </a:rPr>
              <a:t>int number1 = 1; </a:t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int number2 = 2;		  </a:t>
            </a:r>
            <a:r>
              <a:rPr lang="en-GB" sz="1600" dirty="0">
                <a:latin typeface="Courier New" pitchFamily="49" charset="0"/>
              </a:rPr>
              <a:t>&lt;&lt; n</a:t>
            </a:r>
            <a:r>
              <a:rPr lang="en-GB" sz="1600" b="1" dirty="0">
                <a:latin typeface="Courier New" pitchFamily="49" charset="0"/>
              </a:rPr>
              <a:t>ot with array</a:t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int number3 = 3;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itchFamily="49" charset="0"/>
              </a:rPr>
              <a:t>int number[] = {1, 2, 3};</a:t>
            </a:r>
            <a:r>
              <a:rPr lang="en-GB" sz="1600" dirty="0">
                <a:latin typeface="Courier New" pitchFamily="49" charset="0"/>
              </a:rPr>
              <a:t>&lt;&lt; w</a:t>
            </a:r>
            <a:r>
              <a:rPr lang="en-GB" sz="1600" b="1" dirty="0">
                <a:latin typeface="Courier New" pitchFamily="49" charset="0"/>
              </a:rPr>
              <a:t>ith array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0586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6BFC-A38F-4F95-9E38-8A3CEFBB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3B03-9043-4853-80C6-292D168C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/>
              <a:t>D</a:t>
            </a:r>
            <a:r>
              <a:rPr lang="id-ID" sz="2800" dirty="0"/>
              <a:t>eklarasikan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referensi</a:t>
            </a:r>
            <a:r>
              <a:rPr lang="en-US" sz="2800" dirty="0"/>
              <a:t> </a:t>
            </a:r>
            <a:r>
              <a:rPr lang="id-ID" sz="2800" dirty="0"/>
              <a:t>array</a:t>
            </a:r>
            <a:endParaRPr lang="en-US" sz="2800" dirty="0"/>
          </a:p>
          <a:p>
            <a:pPr marL="514350" lvl="1" indent="-51435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 err="1"/>
              <a:t>Instansiasi</a:t>
            </a:r>
            <a:r>
              <a:rPr lang="id-ID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id-ID" sz="2800" dirty="0"/>
              <a:t>array</a:t>
            </a:r>
            <a:endParaRPr lang="en-US" sz="2800" dirty="0"/>
          </a:p>
          <a:p>
            <a:pPr marL="514350" lvl="1" indent="-51435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/>
              <a:t>I</a:t>
            </a:r>
            <a:r>
              <a:rPr lang="id-ID" sz="2800" dirty="0"/>
              <a:t>nisialisasi array</a:t>
            </a:r>
            <a:r>
              <a:rPr lang="en-US" sz="2800" dirty="0"/>
              <a:t> (</a:t>
            </a:r>
            <a:r>
              <a:rPr lang="en-US" sz="2800" i="1" dirty="0" err="1">
                <a:solidFill>
                  <a:schemeClr val="accent6"/>
                </a:solidFill>
              </a:rPr>
              <a:t>Jika</a:t>
            </a:r>
            <a:r>
              <a:rPr lang="en-US" sz="2800" i="1" dirty="0">
                <a:solidFill>
                  <a:schemeClr val="accent6"/>
                </a:solidFill>
              </a:rPr>
              <a:t> </a:t>
            </a:r>
            <a:r>
              <a:rPr lang="en-US" sz="2800" i="1" dirty="0" err="1">
                <a:solidFill>
                  <a:schemeClr val="accent6"/>
                </a:solidFill>
              </a:rPr>
              <a:t>diperlukan</a:t>
            </a:r>
            <a:r>
              <a:rPr lang="en-US" sz="2800" dirty="0"/>
              <a:t>)</a:t>
            </a:r>
          </a:p>
          <a:p>
            <a:pPr marL="514350" lvl="1" indent="-51435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id-ID" sz="2800" dirty="0"/>
              <a:t>Memanipulasi elemen array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569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CC88-E88B-4E8C-808A-D608228A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0B25-F7C7-4BB4-9FAC-64E22A139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array 1 </a:t>
            </a:r>
            <a:r>
              <a:rPr lang="en-US" dirty="0" err="1"/>
              <a:t>dimensi</a:t>
            </a:r>
            <a:endParaRPr lang="en-ID" dirty="0"/>
          </a:p>
          <a:p>
            <a:pPr lvl="0"/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array 1 </a:t>
            </a:r>
            <a:r>
              <a:rPr lang="en-US" dirty="0" err="1"/>
              <a:t>dimensi</a:t>
            </a:r>
            <a:endParaRPr lang="en-ID" dirty="0"/>
          </a:p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searching dan sorting </a:t>
            </a:r>
            <a:r>
              <a:rPr lang="en-US" dirty="0" err="1"/>
              <a:t>sederhana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6727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7AA1-BF06-41CE-A64F-4AC21FFC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32835-1C15-47B6-ABA8-F61A34C4B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02988-A13B-4122-B034-5EE314AD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554617" cy="3638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91AD3B-5231-4ACF-9B69-25CF1B32A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428" y="3219449"/>
            <a:ext cx="2241761" cy="36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9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88BE-81BD-4552-B4EF-593C041F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D198-011A-42CA-901E-9F23FA25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A1A2C-E00C-4E35-BAD6-8CAF490A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4"/>
            <a:ext cx="6925222" cy="3183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F2F745-7DCE-405D-A4FD-502A85EA0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031" y="3697356"/>
            <a:ext cx="2255160" cy="31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7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9D7C-8A7C-45EE-AE31-1F9688CB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0C45-B5ED-422C-B9F2-C7D76FE68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 </a:t>
            </a:r>
            <a:r>
              <a:rPr lang="en-US" dirty="0" err="1"/>
              <a:t>dengen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ID" dirty="0"/>
              <a:t>"</a:t>
            </a:r>
            <a:r>
              <a:rPr lang="en-ID" b="1" dirty="0"/>
              <a:t>for-each</a:t>
            </a:r>
            <a:r>
              <a:rPr lang="en-ID" dirty="0"/>
              <a:t>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1FC9A-03A3-4290-92DB-59CDE8DC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68" y="2885300"/>
            <a:ext cx="6878766" cy="2622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60751A-4DC2-40BF-9D79-488725570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438" y="4214222"/>
            <a:ext cx="2284912" cy="235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7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388A-D4E5-4710-BFE3-74FF9A8A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1614-808C-4804-9E39-324A84968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, program yang </a:t>
            </a:r>
            <a:r>
              <a:rPr lang="en-US" dirty="0" err="1"/>
              <a:t>meminta</a:t>
            </a:r>
            <a:r>
              <a:rPr lang="en-US" dirty="0"/>
              <a:t> input </a:t>
            </a:r>
            <a:r>
              <a:rPr lang="en-US" dirty="0" err="1"/>
              <a:t>sebanyak</a:t>
            </a:r>
            <a:r>
              <a:rPr lang="en-US" dirty="0"/>
              <a:t> 5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5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DD9CC-A59D-4573-9C19-6871208D5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53440"/>
            <a:ext cx="7411432" cy="3539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A9FB79-6711-46F0-AA95-954644D9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296" y="4152900"/>
            <a:ext cx="3048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0E1A-F8B9-483D-A869-B2900A47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9D678-DE56-4720-83C3-13CB23D1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Salinan </a:t>
            </a:r>
            <a:r>
              <a:rPr lang="en-US" dirty="0" err="1"/>
              <a:t>isi</a:t>
            </a:r>
            <a:r>
              <a:rPr lang="en-US" dirty="0"/>
              <a:t> array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E12A0-F1A0-45A9-B218-BED19E2B9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28" y="2424112"/>
            <a:ext cx="5276383" cy="2722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8A04B-F052-43B5-84A5-E6C201157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366" y="5138684"/>
            <a:ext cx="3961889" cy="103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DC0-681F-4434-A97D-802474EF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3EA0E-7FB1-47B1-9D61-876E2988E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Penjumlahan</a:t>
            </a:r>
            <a:r>
              <a:rPr lang="en-US" dirty="0"/>
              <a:t> Array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65BE1-EA3F-48FC-AC4A-3143743AB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61336"/>
            <a:ext cx="7435391" cy="2846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B919FA-FAA5-4E29-8650-11D063934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098" y="5355327"/>
            <a:ext cx="3076902" cy="150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6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8537FC-7EAD-4186-8AC7-C5322B8DA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MATERI PENGAYAAN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5ACDB3-475C-4C95-98BC-7B5A1DE9E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9324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C6F8-A2B8-473E-83CE-86085286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4FD7-71DD-4EBB-93EC-65383106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Salah satu hal yang sering dilakukan pada operasi array adalah pencarian atau </a:t>
            </a:r>
            <a:r>
              <a:rPr lang="id-ID" i="1" dirty="0"/>
              <a:t>searching</a:t>
            </a:r>
            <a:endParaRPr lang="en-US" i="1" dirty="0"/>
          </a:p>
          <a:p>
            <a:r>
              <a:rPr lang="id-ID" dirty="0"/>
              <a:t>Pencarian dilakukan untuk menemukan nilai tertentu pada elemen didalam array</a:t>
            </a:r>
            <a:endParaRPr lang="en-US" dirty="0"/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searching yang paling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Linier Search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3574057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55A7-A05B-4657-AD15-7E34E054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83F1-F4DF-4E99-AD65-F7C4AF9DA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35303"/>
          </a:xfrm>
        </p:spPr>
        <p:txBody>
          <a:bodyPr/>
          <a:lstStyle/>
          <a:p>
            <a:r>
              <a:rPr lang="id-ID" dirty="0"/>
              <a:t>Misalkan pada sebuah array, ingin mencari dimana posisi index dari sebuah array. </a:t>
            </a:r>
            <a:endParaRPr lang="en-US" dirty="0"/>
          </a:p>
          <a:p>
            <a:r>
              <a:rPr lang="id-ID" dirty="0"/>
              <a:t>Pada Linear Search,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id-ID" dirty="0"/>
              <a:t>“key” atau angka yang ingin </a:t>
            </a:r>
            <a:r>
              <a:rPr lang="en-US" dirty="0" err="1"/>
              <a:t>dicari</a:t>
            </a:r>
            <a:r>
              <a:rPr lang="id-ID" dirty="0"/>
              <a:t>, dengan tiap elemen yang ada didalam array. </a:t>
            </a:r>
            <a:endParaRPr lang="en-ID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A4CA62-2B51-4D2F-A203-05FA54EBC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054" y="3687376"/>
            <a:ext cx="3587946" cy="317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0F850E-A48D-4A5C-A358-E65309E79CE6}"/>
              </a:ext>
            </a:extLst>
          </p:cNvPr>
          <p:cNvSpPr txBox="1"/>
          <p:nvPr/>
        </p:nvSpPr>
        <p:spPr>
          <a:xfrm>
            <a:off x="628650" y="4060928"/>
            <a:ext cx="4741045" cy="267765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Key yang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dicari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Dingunakan</a:t>
            </a:r>
            <a:r>
              <a:rPr lang="en-US" sz="2400" dirty="0"/>
              <a:t>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membandingkan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/>
              <a:t>angka 3 berada di index ke 5.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/>
              <a:t>Maka setelah ketemu, looping akan berhenti</a:t>
            </a:r>
            <a:r>
              <a:rPr lang="en-US" sz="2400" dirty="0"/>
              <a:t> 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246129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54B0-ED73-4B41-B1C6-8026659E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6348-AF19-4D47-AE2C-C05C64C5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0B260-15E8-4AA5-85D7-79F9D3100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104" y="5532647"/>
            <a:ext cx="5219604" cy="1325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618583-4E8A-42CE-AA24-3AC409C8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76" y="1943825"/>
            <a:ext cx="7384854" cy="347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7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07F8-2223-4213-94BC-6812F2E4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59E46-9631-46AE-AF44-96B7703A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2811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8C7B-52C5-460E-B257-E9B9A06B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5F57-8CFB-4D05-9F6A-95609743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Sorting adalah proses mengurutkan elemen array dari yang terkecil ke besar (ascending) atau sebaliknya (descending)</a:t>
            </a:r>
            <a:endParaRPr lang="en-US" dirty="0"/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Sorting</a:t>
            </a:r>
            <a:r>
              <a:rPr lang="en-US" dirty="0"/>
              <a:t> yang paling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 err="1"/>
              <a:t>BubbleSort</a:t>
            </a:r>
            <a:endParaRPr lang="en-US" i="1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7648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5F56-DDFB-41F9-9FA5-3FA442F6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1B7F-0016-4FDA-8522-1BC0A4261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374585" cy="4351338"/>
          </a:xfrm>
        </p:spPr>
        <p:txBody>
          <a:bodyPr/>
          <a:lstStyle/>
          <a:p>
            <a:r>
              <a:rPr lang="id-ID" dirty="0"/>
              <a:t>Didalam Bubble Sort, dilakukan looping dari elemen pertama sampai elemen terakhir dari array.</a:t>
            </a:r>
            <a:endParaRPr lang="en-US" dirty="0"/>
          </a:p>
          <a:p>
            <a:r>
              <a:rPr lang="id-ID" dirty="0"/>
              <a:t>Kemudian tiap elemen dibandingkan dengan elemen berikutnya. </a:t>
            </a:r>
            <a:endParaRPr lang="en-US" dirty="0"/>
          </a:p>
          <a:p>
            <a:r>
              <a:rPr lang="id-ID" dirty="0"/>
              <a:t>Jika elemen tersebut lebih besar dari elemen berikutnya, maka akan ditukar.</a:t>
            </a:r>
            <a:endParaRPr lang="en-ID" i="1" dirty="0"/>
          </a:p>
          <a:p>
            <a:endParaRPr lang="en-ID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7A1EEB-0F10-45A1-B227-685A94EF4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220" y="1825625"/>
            <a:ext cx="29551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169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667B-5B32-4F10-8110-9AB7B0AF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7D001-0798-490A-8E7D-815346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B986B-D323-4C2C-9FA8-38AB4F39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9697"/>
            <a:ext cx="6969169" cy="6226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F2E2B3-DD2C-48A3-B9C1-99D718777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885" y="5691737"/>
            <a:ext cx="3507115" cy="124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5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E8F8-44EE-44C4-97C0-20AA69AD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2FCE5-38EE-4DDB-A5B4-2286B00ED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variable array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arr</a:t>
            </a:r>
            <a:r>
              <a:rPr lang="en-ID" dirty="0"/>
              <a:t>, </a:t>
            </a:r>
            <a:r>
              <a:rPr lang="en-ID" dirty="0" err="1"/>
              <a:t>tipe</a:t>
            </a:r>
            <a:r>
              <a:rPr lang="en-ID" dirty="0"/>
              <a:t> data int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5, </a:t>
            </a:r>
            <a:r>
              <a:rPr lang="en-ID" dirty="0" err="1"/>
              <a:t>bagaimanakah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mendeklarasikan</a:t>
            </a:r>
            <a:r>
              <a:rPr lang="en-ID" dirty="0"/>
              <a:t> array </a:t>
            </a:r>
            <a:r>
              <a:rPr lang="en-ID" dirty="0" err="1"/>
              <a:t>tersebut</a:t>
            </a:r>
            <a:r>
              <a:rPr lang="en-ID" dirty="0"/>
              <a:t>?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ilustrasi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</a:t>
            </a:r>
            <a:r>
              <a:rPr lang="en-ID" dirty="0" err="1"/>
              <a:t>Bagaimanakah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2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 yang ke-3 ?</a:t>
            </a:r>
          </a:p>
          <a:p>
            <a:pPr marL="457200" indent="-457200">
              <a:buFont typeface="+mj-lt"/>
              <a:buAutoNum type="arabicPeriod"/>
            </a:pPr>
            <a:endParaRPr lang="en-ID" dirty="0"/>
          </a:p>
          <a:p>
            <a:pPr marL="457200" indent="-457200">
              <a:buFont typeface="+mj-lt"/>
              <a:buAutoNum type="arabicPeriod"/>
            </a:pPr>
            <a:endParaRPr lang="en-ID" dirty="0"/>
          </a:p>
          <a:p>
            <a:pPr marL="457200" indent="-457200">
              <a:buFont typeface="+mj-lt"/>
              <a:buAutoNum type="arabicPeriod"/>
            </a:pPr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89C57-C564-4528-B171-1AD44EBD2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45" y="4734995"/>
            <a:ext cx="6307510" cy="117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87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5D72-88ED-4347-8837-26FF1A76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22A8-B196-4D96-805F-4F2E24C53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ke-9 </a:t>
            </a:r>
            <a:r>
              <a:rPr lang="en-US" dirty="0" err="1"/>
              <a:t>berdasarkan</a:t>
            </a:r>
            <a:r>
              <a:rPr lang="en-US" dirty="0"/>
              <a:t> array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!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id-ID" dirty="0"/>
              <a:t>Buatlah program yang terdapat array dengan jumlah elemen 7, buatlah input untuk mengisi elemen array tersebut, kemudian tampilkan ke layar semua isi array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id-ID" dirty="0"/>
              <a:t>Buatlah program yang terdapat array dengan jumlah elemen 4, buatlah input untuk mengisi elemen array tersebut, kemudian tampilkan isi array tersebut dengan urutan terbalik.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958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DCDD-89F1-433E-9167-11DA3711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PENGANTAR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485A9-6FE8-42DA-A871-2060A37A5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.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berindeks</a:t>
            </a:r>
            <a:r>
              <a:rPr lang="en-US" dirty="0"/>
              <a:t>.</a:t>
            </a:r>
          </a:p>
          <a:p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A[5,5] </a:t>
            </a:r>
            <a:r>
              <a:rPr lang="en-US" dirty="0" err="1"/>
              <a:t>berdimensi</a:t>
            </a:r>
            <a:r>
              <a:rPr lang="en-US" dirty="0"/>
              <a:t> 5x5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: a</a:t>
            </a:r>
            <a:r>
              <a:rPr lang="en-US" baseline="-25000" dirty="0"/>
              <a:t>00</a:t>
            </a:r>
            <a:r>
              <a:rPr lang="en-US" dirty="0"/>
              <a:t> </a:t>
            </a:r>
            <a:r>
              <a:rPr lang="en-US" dirty="0" err="1"/>
              <a:t>s.d</a:t>
            </a:r>
            <a:r>
              <a:rPr lang="en-US" dirty="0"/>
              <a:t> a</a:t>
            </a:r>
            <a:r>
              <a:rPr lang="en-US" baseline="-25000" dirty="0"/>
              <a:t>44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berindeks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array. </a:t>
            </a:r>
            <a:r>
              <a:rPr lang="en-US" dirty="0" err="1"/>
              <a:t>Sehingga</a:t>
            </a:r>
            <a:r>
              <a:rPr lang="en-US" dirty="0"/>
              <a:t> array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berdimensi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8475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6BC2-81C5-41FB-A80D-A641F0B9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F2E7-CD71-426B-81E5-A946ED7A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Array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>
                <a:solidFill>
                  <a:srgbClr val="FF0000"/>
                </a:solidFill>
              </a:rPr>
              <a:t>tipe</a:t>
            </a:r>
            <a:r>
              <a:rPr lang="en-ID" dirty="0">
                <a:solidFill>
                  <a:srgbClr val="FF0000"/>
                </a:solidFill>
              </a:rPr>
              <a:t> data</a:t>
            </a:r>
            <a:r>
              <a:rPr lang="en-ID" dirty="0"/>
              <a:t> yang </a:t>
            </a:r>
            <a:r>
              <a:rPr lang="en-ID" dirty="0" err="1">
                <a:solidFill>
                  <a:srgbClr val="FF0000"/>
                </a:solidFill>
              </a:rPr>
              <a:t>sama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dan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index </a:t>
            </a:r>
            <a:r>
              <a:rPr lang="en-US" dirty="0" err="1"/>
              <a:t>tertentu</a:t>
            </a:r>
            <a:r>
              <a:rPr lang="en-US" dirty="0"/>
              <a:t>.</a:t>
            </a:r>
            <a:endParaRPr lang="en-ID" dirty="0"/>
          </a:p>
          <a:p>
            <a:r>
              <a:rPr lang="nn-NO" dirty="0"/>
              <a:t>Atau merupakan sekumpulan nilai (elemen) dengan tipe data yang sama.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masing-masing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yang </a:t>
            </a:r>
            <a:r>
              <a:rPr lang="en-ID" dirty="0" err="1"/>
              <a:t>unik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947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0C89-AE3F-4C3D-8792-BDC1656C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465324" cy="1325563"/>
          </a:xfrm>
        </p:spPr>
        <p:txBody>
          <a:bodyPr/>
          <a:lstStyle/>
          <a:p>
            <a:r>
              <a:rPr lang="en-US" dirty="0"/>
              <a:t>SIFAT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B59A-91B4-42F7-B967-3ADA7BF8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err="1"/>
              <a:t>Sifat</a:t>
            </a:r>
            <a:r>
              <a:rPr lang="en-US" sz="2600" b="1" dirty="0"/>
              <a:t> - </a:t>
            </a:r>
            <a:r>
              <a:rPr lang="en-US" sz="2600" b="1" dirty="0" err="1"/>
              <a:t>sifat</a:t>
            </a:r>
            <a:r>
              <a:rPr lang="en-US" sz="2600" b="1" dirty="0"/>
              <a:t> Array</a:t>
            </a:r>
            <a:endParaRPr lang="en-US" sz="2600" dirty="0"/>
          </a:p>
          <a:p>
            <a:pPr lvl="1"/>
            <a:r>
              <a:rPr lang="en-US" dirty="0" err="1"/>
              <a:t>Homogen</a:t>
            </a:r>
            <a:endParaRPr lang="en-US" dirty="0"/>
          </a:p>
          <a:p>
            <a:pPr marL="922338" lvl="2" indent="-7938">
              <a:buNone/>
            </a:pP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array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Random Access</a:t>
            </a:r>
          </a:p>
          <a:p>
            <a:pPr marL="922338" lvl="2" indent="-7938">
              <a:buNone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array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individual,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.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308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967E-4548-411D-B8AC-1795F2C1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VISUALISASI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4FB1-B960-4DDC-AEC2-8BDBF3B2C8E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array </a:t>
            </a:r>
            <a:r>
              <a:rPr lang="en-US" dirty="0" err="1"/>
              <a:t>bernama</a:t>
            </a:r>
            <a:r>
              <a:rPr lang="en-US" dirty="0"/>
              <a:t> 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10 </a:t>
            </a:r>
            <a:r>
              <a:rPr lang="en-US" dirty="0" err="1"/>
              <a:t>elemen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array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.: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Kotak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Array</a:t>
            </a:r>
          </a:p>
          <a:p>
            <a:pPr>
              <a:lnSpc>
                <a:spcPct val="80000"/>
              </a:lnSpc>
            </a:pPr>
            <a:r>
              <a:rPr lang="en-US" dirty="0" err="1"/>
              <a:t>Masing</a:t>
            </a:r>
            <a:r>
              <a:rPr lang="en-US" dirty="0"/>
              <a:t>-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penomoran</a:t>
            </a:r>
            <a:r>
              <a:rPr lang="en-US" dirty="0"/>
              <a:t> 0-9 (</a:t>
            </a:r>
            <a:r>
              <a:rPr lang="en-US" dirty="0" err="1"/>
              <a:t>indeks</a:t>
            </a:r>
            <a:r>
              <a:rPr lang="en-US" dirty="0"/>
              <a:t>)</a:t>
            </a:r>
          </a:p>
          <a:p>
            <a:pPr>
              <a:lnSpc>
                <a:spcPct val="80000"/>
              </a:lnSpc>
            </a:pPr>
            <a:r>
              <a:rPr lang="it-IT" dirty="0"/>
              <a:t>Penomoran tsb PASTI dimulai dari 0 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ID" dirty="0"/>
          </a:p>
        </p:txBody>
      </p:sp>
      <p:grpSp>
        <p:nvGrpSpPr>
          <p:cNvPr id="28" name="Group 4">
            <a:extLst>
              <a:ext uri="{FF2B5EF4-FFF2-40B4-BE49-F238E27FC236}">
                <a16:creationId xmlns:a16="http://schemas.microsoft.com/office/drawing/2014/main" id="{BC94CEAD-B322-4FB6-8B82-9115D2614C74}"/>
              </a:ext>
            </a:extLst>
          </p:cNvPr>
          <p:cNvGrpSpPr>
            <a:grpSpLocks/>
          </p:cNvGrpSpPr>
          <p:nvPr/>
        </p:nvGrpSpPr>
        <p:grpSpPr bwMode="auto">
          <a:xfrm>
            <a:off x="1541070" y="2965938"/>
            <a:ext cx="5440363" cy="1168400"/>
            <a:chOff x="0" y="-1958"/>
            <a:chExt cx="20000" cy="20000"/>
          </a:xfrm>
        </p:grpSpPr>
        <p:sp>
          <p:nvSpPr>
            <p:cNvPr id="29" name="AutoShape 5">
              <a:extLst>
                <a:ext uri="{FF2B5EF4-FFF2-40B4-BE49-F238E27FC236}">
                  <a16:creationId xmlns:a16="http://schemas.microsoft.com/office/drawing/2014/main" id="{B8747F2B-7000-47E7-837C-07E2150DA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1958"/>
              <a:ext cx="20000" cy="2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endParaRPr lang="id-ID"/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70FC3864-92BB-45A5-B1E1-0B3E467B2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" y="1955"/>
              <a:ext cx="19147" cy="718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60127042-1E80-4697-AEDC-0AA7DB106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1" y="1966"/>
              <a:ext cx="3" cy="69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15800AFE-F79E-4F26-B3F3-715A27FA3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3" y="2184"/>
              <a:ext cx="2" cy="69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3" name="Line 9">
              <a:extLst>
                <a:ext uri="{FF2B5EF4-FFF2-40B4-BE49-F238E27FC236}">
                  <a16:creationId xmlns:a16="http://schemas.microsoft.com/office/drawing/2014/main" id="{C114E1E9-BDB5-4193-BFED-D8711384D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9" y="2118"/>
              <a:ext cx="2" cy="69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4" name="Line 10">
              <a:extLst>
                <a:ext uri="{FF2B5EF4-FFF2-40B4-BE49-F238E27FC236}">
                  <a16:creationId xmlns:a16="http://schemas.microsoft.com/office/drawing/2014/main" id="{D8CFEE04-A14F-47C5-B0B1-26A417238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5" y="1955"/>
              <a:ext cx="2" cy="69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5" name="Line 11">
              <a:extLst>
                <a:ext uri="{FF2B5EF4-FFF2-40B4-BE49-F238E27FC236}">
                  <a16:creationId xmlns:a16="http://schemas.microsoft.com/office/drawing/2014/main" id="{5A3E581B-9FF5-4956-8332-DBB86E5C9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6" y="2173"/>
              <a:ext cx="3" cy="69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6" name="Line 12">
              <a:extLst>
                <a:ext uri="{FF2B5EF4-FFF2-40B4-BE49-F238E27FC236}">
                  <a16:creationId xmlns:a16="http://schemas.microsoft.com/office/drawing/2014/main" id="{94DC6CBB-8717-47E5-B960-3C82F37BA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8" y="2118"/>
              <a:ext cx="2" cy="69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7" name="Line 13">
              <a:extLst>
                <a:ext uri="{FF2B5EF4-FFF2-40B4-BE49-F238E27FC236}">
                  <a16:creationId xmlns:a16="http://schemas.microsoft.com/office/drawing/2014/main" id="{86D4D97F-536E-49AD-B38F-1276C2603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04" y="1955"/>
              <a:ext cx="2" cy="69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F0EB56F2-A3F3-4006-B7AD-104339323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5" y="2173"/>
              <a:ext cx="2" cy="69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BD3157B7-51C7-4A04-A796-DAFE45E46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56" y="2118"/>
              <a:ext cx="3" cy="69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id-ID"/>
            </a:p>
          </p:txBody>
        </p:sp>
        <p:grpSp>
          <p:nvGrpSpPr>
            <p:cNvPr id="40" name="Group 16">
              <a:extLst>
                <a:ext uri="{FF2B5EF4-FFF2-40B4-BE49-F238E27FC236}">
                  <a16:creationId xmlns:a16="http://schemas.microsoft.com/office/drawing/2014/main" id="{3AB38AE4-943F-4A8E-B19C-13644CFB07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0" y="11885"/>
              <a:ext cx="19230" cy="5236"/>
              <a:chOff x="0" y="0"/>
              <a:chExt cx="20006" cy="20000"/>
            </a:xfrm>
          </p:grpSpPr>
          <p:sp>
            <p:nvSpPr>
              <p:cNvPr id="42" name="Rectangle 17">
                <a:extLst>
                  <a:ext uri="{FF2B5EF4-FFF2-40B4-BE49-F238E27FC236}">
                    <a16:creationId xmlns:a16="http://schemas.microsoft.com/office/drawing/2014/main" id="{66E48731-D35C-4DC4-BDF7-E3573CAB6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8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a[0]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3" name="Rectangle 18">
                <a:extLst>
                  <a:ext uri="{FF2B5EF4-FFF2-40B4-BE49-F238E27FC236}">
                    <a16:creationId xmlns:a16="http://schemas.microsoft.com/office/drawing/2014/main" id="{868641FB-B344-4B84-AC90-66941448B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0"/>
                <a:ext cx="1788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a[1]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4" name="Rectangle 19">
                <a:extLst>
                  <a:ext uri="{FF2B5EF4-FFF2-40B4-BE49-F238E27FC236}">
                    <a16:creationId xmlns:a16="http://schemas.microsoft.com/office/drawing/2014/main" id="{6D81F8A0-FC2C-4604-A22A-5067F17D4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0"/>
                <a:ext cx="1787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a[2]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5" name="Rectangle 20">
                <a:extLst>
                  <a:ext uri="{FF2B5EF4-FFF2-40B4-BE49-F238E27FC236}">
                    <a16:creationId xmlns:a16="http://schemas.microsoft.com/office/drawing/2014/main" id="{6F08D8DA-8194-4DF7-84CF-0E3C94203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2" y="0"/>
                <a:ext cx="1788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a[3]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B40C41AD-791B-489E-ACC1-3BD3014F8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9" y="0"/>
                <a:ext cx="1789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a[4]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Rectangle 22">
                <a:extLst>
                  <a:ext uri="{FF2B5EF4-FFF2-40B4-BE49-F238E27FC236}">
                    <a16:creationId xmlns:a16="http://schemas.microsoft.com/office/drawing/2014/main" id="{47B5961C-9C08-4D00-83DE-C50F3974A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3" y="0"/>
                <a:ext cx="1789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a[5]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Rectangle 23">
                <a:extLst>
                  <a:ext uri="{FF2B5EF4-FFF2-40B4-BE49-F238E27FC236}">
                    <a16:creationId xmlns:a16="http://schemas.microsoft.com/office/drawing/2014/main" id="{8B502A18-10A5-44F8-92CF-E535B1F37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2" y="0"/>
                <a:ext cx="1787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a[6]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Rectangle 24">
                <a:extLst>
                  <a:ext uri="{FF2B5EF4-FFF2-40B4-BE49-F238E27FC236}">
                    <a16:creationId xmlns:a16="http://schemas.microsoft.com/office/drawing/2014/main" id="{C8377C9E-C9E8-4A88-BFA4-277AB0F9D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19" y="0"/>
                <a:ext cx="1787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a[7]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0" name="Rectangle 25">
                <a:extLst>
                  <a:ext uri="{FF2B5EF4-FFF2-40B4-BE49-F238E27FC236}">
                    <a16:creationId xmlns:a16="http://schemas.microsoft.com/office/drawing/2014/main" id="{480CFBBF-518E-4855-891D-AFE9CB79A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22" y="0"/>
                <a:ext cx="1788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a[8]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1" name="Rectangle 26">
                <a:extLst>
                  <a:ext uri="{FF2B5EF4-FFF2-40B4-BE49-F238E27FC236}">
                    <a16:creationId xmlns:a16="http://schemas.microsoft.com/office/drawing/2014/main" id="{25BB43A7-CD53-41F6-9AD2-B2C4B51EF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7" y="42"/>
                <a:ext cx="2189" cy="1995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a[9]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CC2331D0-645C-4EB8-A018-BAD4F58BA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7" y="3248"/>
              <a:ext cx="1088" cy="52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16680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5F78-FDD0-4A7D-A7CF-2E6F31E7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Satu </a:t>
            </a:r>
            <a:r>
              <a:rPr lang="en-US" dirty="0" err="1"/>
              <a:t>Dimensi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4069-936B-471C-9717-A261AC58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Deklarasi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lnSpc>
                <a:spcPts val="2400"/>
              </a:lnSpc>
              <a:spcBef>
                <a:spcPts val="600"/>
              </a:spcBef>
              <a:buFontTx/>
              <a:buNone/>
            </a:pP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namaArrray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ts val="2400"/>
              </a:lnSpc>
              <a:spcBef>
                <a:spcPts val="600"/>
              </a:spcBef>
              <a:buFontTx/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ts val="2400"/>
              </a:lnSpc>
              <a:spcBef>
                <a:spcPts val="600"/>
              </a:spcBef>
              <a:buFontTx/>
              <a:buNone/>
            </a:pP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namaArrray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ts val="2600"/>
              </a:lnSpc>
              <a:spcBef>
                <a:spcPts val="600"/>
              </a:spcBef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Contoh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    int a[]; int[] a</a:t>
            </a:r>
          </a:p>
          <a:p>
            <a:pPr lvl="1">
              <a:lnSpc>
                <a:spcPts val="2600"/>
              </a:lnSpc>
              <a:spcBef>
                <a:spcPts val="600"/>
              </a:spcBef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/>
              <a:t>Type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array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r>
              <a:rPr lang="en-US" b="1" dirty="0" err="1"/>
              <a:t>namaArray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array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  <a:p>
            <a:pPr>
              <a:lnSpc>
                <a:spcPts val="2600"/>
              </a:lnSpc>
              <a:spcBef>
                <a:spcPts val="600"/>
              </a:spcBef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740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E245-99B4-4D3D-AB42-5322D996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Satu </a:t>
            </a:r>
            <a:r>
              <a:rPr lang="en-US" dirty="0" err="1"/>
              <a:t>Dimensi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BA4A-92D2-4679-B8E8-ECDF44596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err="1"/>
              <a:t>Instansiasi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array:</a:t>
            </a:r>
          </a:p>
          <a:p>
            <a:pPr lvl="1">
              <a:lnSpc>
                <a:spcPts val="2400"/>
              </a:lnSpc>
              <a:spcBef>
                <a:spcPts val="1200"/>
              </a:spcBef>
            </a:pPr>
            <a:r>
              <a:rPr lang="en-US" sz="2200" dirty="0" err="1"/>
              <a:t>Ketika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array </a:t>
            </a:r>
            <a:r>
              <a:rPr lang="en-US" sz="2200" dirty="0" err="1"/>
              <a:t>dideklarasikan</a:t>
            </a:r>
            <a:r>
              <a:rPr lang="en-US" sz="2200" dirty="0"/>
              <a:t>,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referensi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array yang </a:t>
            </a:r>
            <a:r>
              <a:rPr lang="en-US" sz="2200" dirty="0" err="1"/>
              <a:t>dibuat</a:t>
            </a:r>
            <a:r>
              <a:rPr lang="en-US" sz="2200" dirty="0"/>
              <a:t>. </a:t>
            </a:r>
            <a:r>
              <a:rPr lang="fi-FI" sz="2200" dirty="0"/>
              <a:t>untuk alokasi memori dilakukan dengan menggunakan kunci kata </a:t>
            </a:r>
            <a:r>
              <a:rPr lang="fi-FI" sz="2200" i="1" dirty="0"/>
              <a:t>new</a:t>
            </a:r>
          </a:p>
          <a:p>
            <a:pPr lvl="1">
              <a:lnSpc>
                <a:spcPts val="2400"/>
              </a:lnSpc>
              <a:spcBef>
                <a:spcPts val="1200"/>
              </a:spcBef>
            </a:pPr>
            <a:r>
              <a:rPr lang="en-US" sz="2200" dirty="0"/>
              <a:t>Cara </a:t>
            </a:r>
            <a:r>
              <a:rPr lang="en-US" sz="2200" dirty="0" err="1"/>
              <a:t>Instansiasi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r>
              <a:rPr lang="en-US" sz="2200" dirty="0"/>
              <a:t> array: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200" dirty="0"/>
              <a:t>    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namaArray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2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tipe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contoh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a = new int[10];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4297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Polinema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4C798A0-EB5B-43A9-BBBC-19E08C73A5B4}" vid="{53C13670-CB8E-4D63-81F0-E87046C516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5170</TotalTime>
  <Words>1289</Words>
  <Application>Microsoft Office PowerPoint</Application>
  <PresentationFormat>On-screen Show (4:3)</PresentationFormat>
  <Paragraphs>207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Wingdings 2</vt:lpstr>
      <vt:lpstr>TemaPolinema</vt:lpstr>
      <vt:lpstr>ARRAY – 1 (ARRAY 1 DIMENSI)</vt:lpstr>
      <vt:lpstr>TUJUAN</vt:lpstr>
      <vt:lpstr>Outline</vt:lpstr>
      <vt:lpstr>PENGANTAR</vt:lpstr>
      <vt:lpstr>DEFINISI</vt:lpstr>
      <vt:lpstr>SIFAT ARRAY</vt:lpstr>
      <vt:lpstr>VISUALISASI ARRAY</vt:lpstr>
      <vt:lpstr>Array Satu Dimensi</vt:lpstr>
      <vt:lpstr>Array Satu Dimensi</vt:lpstr>
      <vt:lpstr>Array Satu Dimensi</vt:lpstr>
      <vt:lpstr>Akses Elemen Array</vt:lpstr>
      <vt:lpstr>Akses Elemen Array</vt:lpstr>
      <vt:lpstr>Mengisi Data Array</vt:lpstr>
      <vt:lpstr>Inisialisasi Array</vt:lpstr>
      <vt:lpstr>Inisialisasi Array (contoh)</vt:lpstr>
      <vt:lpstr>Inisialisasi Array (contoh)</vt:lpstr>
      <vt:lpstr>Mengganti Elemen Array</vt:lpstr>
      <vt:lpstr>Perbedaan dengan atau tanpa ARRAY</vt:lpstr>
      <vt:lpstr>Penggunaan Array</vt:lpstr>
      <vt:lpstr>Contoh</vt:lpstr>
      <vt:lpstr>Contoh</vt:lpstr>
      <vt:lpstr>Contoh</vt:lpstr>
      <vt:lpstr>Contoh</vt:lpstr>
      <vt:lpstr>Contoh</vt:lpstr>
      <vt:lpstr>Contoh</vt:lpstr>
      <vt:lpstr>MATERI PENGAYAAN</vt:lpstr>
      <vt:lpstr>Searching</vt:lpstr>
      <vt:lpstr>Searching</vt:lpstr>
      <vt:lpstr>Searching</vt:lpstr>
      <vt:lpstr>Sorting</vt:lpstr>
      <vt:lpstr>Sorting</vt:lpstr>
      <vt:lpstr>PowerPoint Presentation</vt:lpstr>
      <vt:lpstr>LATIHAN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akun 62</dc:creator>
  <cp:lastModifiedBy>akun 62</cp:lastModifiedBy>
  <cp:revision>25</cp:revision>
  <dcterms:created xsi:type="dcterms:W3CDTF">2019-10-30T15:45:22Z</dcterms:created>
  <dcterms:modified xsi:type="dcterms:W3CDTF">2019-11-03T14:17:30Z</dcterms:modified>
</cp:coreProperties>
</file>