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6" r:id="rId6"/>
    <p:sldId id="265" r:id="rId7"/>
    <p:sldId id="271" r:id="rId8"/>
    <p:sldId id="267" r:id="rId9"/>
    <p:sldId id="269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10/4/2019 7:59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93343" y="1523998"/>
            <a:ext cx="7034362" cy="1052895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Organisasi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wenang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0010" y="2576893"/>
            <a:ext cx="7034362" cy="35513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KELOMPOK 2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NAMA ANGGOTA 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ALI SAFIK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ARLAN ADY PRATAMA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BIMA GILANG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GHIBRAN 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HAFIZ KALAM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HIDAYATULLAH IBRAHIM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OUDESSYA BALQIST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RISKY RIDHO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REYHAN SYAMSUDIN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SESHA DWI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10" y="1497843"/>
            <a:ext cx="3833906" cy="1123687"/>
          </a:xfrm>
        </p:spPr>
        <p:txBody>
          <a:bodyPr/>
          <a:lstStyle/>
          <a:p>
            <a:pPr algn="ctr"/>
            <a:r>
              <a:rPr lang="en-US" dirty="0"/>
              <a:t>ORGANISASI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7" descr="Man">
            <a:extLst>
              <a:ext uri="{FF2B5EF4-FFF2-40B4-BE49-F238E27FC236}">
                <a16:creationId xmlns:a16="http://schemas.microsoft.com/office/drawing/2014/main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301" y="3016843"/>
            <a:ext cx="1139616" cy="1139616"/>
          </a:xfrm>
          <a:prstGeom prst="rect">
            <a:avLst/>
          </a:prstGeom>
        </p:spPr>
      </p:pic>
      <p:pic>
        <p:nvPicPr>
          <p:cNvPr id="14" name="Content Placeholder 15" descr="Woman">
            <a:extLst>
              <a:ext uri="{FF2B5EF4-FFF2-40B4-BE49-F238E27FC236}">
                <a16:creationId xmlns:a16="http://schemas.microsoft.com/office/drawing/2014/main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2189" y="2996308"/>
            <a:ext cx="1139616" cy="113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531" y="349853"/>
            <a:ext cx="6447252" cy="589605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4400" dirty="0" err="1"/>
              <a:t>Bentuk</a:t>
            </a:r>
            <a:r>
              <a:rPr lang="en-US" sz="4400" dirty="0"/>
              <a:t> </a:t>
            </a:r>
            <a:r>
              <a:rPr lang="en-US" sz="4400" dirty="0" err="1"/>
              <a:t>setiap</a:t>
            </a:r>
            <a:r>
              <a:rPr lang="en-US" sz="4400" dirty="0"/>
              <a:t> </a:t>
            </a:r>
            <a:r>
              <a:rPr lang="en-US" sz="4400" dirty="0" err="1"/>
              <a:t>perserikatan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dua</a:t>
            </a:r>
            <a:r>
              <a:rPr lang="en-US" sz="4400" dirty="0"/>
              <a:t> orang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lebih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mencapai</a:t>
            </a:r>
            <a:r>
              <a:rPr lang="en-US" sz="4400" dirty="0"/>
              <a:t> </a:t>
            </a:r>
            <a:r>
              <a:rPr lang="en-US" sz="4400" dirty="0" err="1"/>
              <a:t>tujuan</a:t>
            </a:r>
            <a:r>
              <a:rPr lang="en-US" sz="4400" dirty="0"/>
              <a:t> </a:t>
            </a:r>
            <a:r>
              <a:rPr lang="en-US" sz="4400" dirty="0" err="1"/>
              <a:t>bersama</a:t>
            </a:r>
            <a:r>
              <a:rPr lang="en-US" sz="4400" dirty="0"/>
              <a:t> </a:t>
            </a:r>
            <a:endParaRPr lang="en-US" sz="44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31F47E-B449-4F11-8F83-05D83F79E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069" y="3000987"/>
            <a:ext cx="1049576" cy="1049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08765-13A7-448E-AEE3-8B1848DB3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1878" y="3911351"/>
            <a:ext cx="906477" cy="906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72008-94AE-454B-B8EE-4612FEF84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291" y="3803357"/>
            <a:ext cx="1139616" cy="11396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C3BA4-23E6-4B7C-9544-F0642C7D8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993" y="3931302"/>
            <a:ext cx="1029625" cy="1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088" y="1822279"/>
            <a:ext cx="6249666" cy="308986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 err="1"/>
              <a:t>Hak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memerintah</a:t>
            </a:r>
            <a:r>
              <a:rPr lang="en-US" sz="3200" dirty="0"/>
              <a:t> orang lain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agar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WEWENANG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B4DE1D45-AF40-46FB-9CC0-37DB471B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8103" y="2848115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B6EC9-1518-41DF-BEBD-283AB4AE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Wadah</a:t>
            </a:r>
            <a:r>
              <a:rPr lang="en-US" dirty="0"/>
              <a:t>: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bekerjasama</a:t>
            </a:r>
            <a:endParaRPr lang="en-US" dirty="0"/>
          </a:p>
          <a:p>
            <a:r>
              <a:rPr lang="en-US" dirty="0" err="1"/>
              <a:t>Alat</a:t>
            </a:r>
            <a:r>
              <a:rPr lang="en-US" dirty="0"/>
              <a:t>: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r>
              <a:rPr lang="en-US" dirty="0" err="1"/>
              <a:t>Dinamis</a:t>
            </a:r>
            <a:r>
              <a:rPr lang="en-US" dirty="0"/>
              <a:t>: Proses </a:t>
            </a:r>
            <a:r>
              <a:rPr lang="en-US" dirty="0" err="1"/>
              <a:t>penetapan</a:t>
            </a:r>
            <a:r>
              <a:rPr lang="en-US" dirty="0"/>
              <a:t> &amp;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kewajiban</a:t>
            </a:r>
            <a:r>
              <a:rPr lang="en-US" dirty="0"/>
              <a:t> ,</a:t>
            </a:r>
            <a:r>
              <a:rPr lang="en-US" dirty="0" err="1"/>
              <a:t>wewenang</a:t>
            </a:r>
            <a:r>
              <a:rPr lang="en-US" dirty="0"/>
              <a:t>,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 err="1"/>
              <a:t>Statis</a:t>
            </a:r>
            <a:r>
              <a:rPr lang="en-US" dirty="0"/>
              <a:t>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yang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orang </a:t>
            </a:r>
            <a:r>
              <a:rPr lang="en-US" dirty="0" err="1"/>
              <a:t>didalamnya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BF420-B698-4F14-83DB-9E6A76FC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disebut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dirty="0"/>
              <a:t> :</a:t>
            </a:r>
          </a:p>
        </p:txBody>
      </p:sp>
    </p:spTree>
    <p:extLst>
      <p:ext uri="{BB962C8B-B14F-4D97-AF65-F5344CB8AC3E}">
        <p14:creationId xmlns:p14="http://schemas.microsoft.com/office/powerpoint/2010/main" val="36570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55" y="543707"/>
            <a:ext cx="4655820" cy="2278772"/>
          </a:xfrm>
        </p:spPr>
        <p:txBody>
          <a:bodyPr>
            <a:norm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Lini</a:t>
            </a:r>
            <a:r>
              <a:rPr lang="en-US" sz="2400" dirty="0"/>
              <a:t>, </a:t>
            </a:r>
            <a:r>
              <a:rPr lang="en-US" sz="2400" dirty="0" err="1"/>
              <a:t>Staf</a:t>
            </a:r>
            <a:r>
              <a:rPr lang="en-US" sz="2400" dirty="0"/>
              <a:t>, dan </a:t>
            </a:r>
            <a:r>
              <a:rPr lang="en-US" sz="2400" dirty="0" err="1"/>
              <a:t>Fungsional</a:t>
            </a:r>
            <a:r>
              <a:rPr lang="en-US" sz="2400" dirty="0"/>
              <a:t>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Wewenangnya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15329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9A5BD-5ED6-420D-9845-C32F1725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1348" y="35864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39FAF-E8F3-4DC0-85F2-0F3005FA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3984" y="319500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keuangan</a:t>
            </a:r>
            <a:r>
              <a:rPr lang="en-US" dirty="0"/>
              <a:t>.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 dan </a:t>
            </a:r>
            <a:r>
              <a:rPr lang="en-US" dirty="0" err="1"/>
              <a:t>Staf</a:t>
            </a:r>
            <a:r>
              <a:rPr lang="en-US" dirty="0"/>
              <a:t>: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.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.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/>
              </a:solidFill>
            </a:endParaRPr>
          </a:p>
        </p:txBody>
      </p:sp>
      <p:pic>
        <p:nvPicPr>
          <p:cNvPr id="22" name="Content Placeholder 7" descr="Man">
            <a:extLst>
              <a:ext uri="{FF2B5EF4-FFF2-40B4-BE49-F238E27FC236}">
                <a16:creationId xmlns:a16="http://schemas.microsoft.com/office/drawing/2014/main" id="{D90EB4C5-352E-4D9A-8905-44859C0D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685" y="2564652"/>
            <a:ext cx="750048" cy="750048"/>
          </a:xfrm>
          <a:prstGeom prst="rect">
            <a:avLst/>
          </a:prstGeom>
        </p:spPr>
      </p:pic>
      <p:pic>
        <p:nvPicPr>
          <p:cNvPr id="23" name="Content Placeholder 15" descr="Woman">
            <a:extLst>
              <a:ext uri="{FF2B5EF4-FFF2-40B4-BE49-F238E27FC236}">
                <a16:creationId xmlns:a16="http://schemas.microsoft.com/office/drawing/2014/main" id="{77C6FCDC-5ED3-42F3-BAA7-ED1610ED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627" y="2564652"/>
            <a:ext cx="750048" cy="75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4B152-BBE7-4FC2-BB94-E597E7107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359" y="2574446"/>
            <a:ext cx="749873" cy="7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A8234-D85D-40A2-B07F-3A425F8F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653" y="2584242"/>
            <a:ext cx="749873" cy="749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B8272D-C04A-47F3-AE58-20FF7E9F2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761" y="2574446"/>
            <a:ext cx="749873" cy="7498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E042BF-5B71-4073-BF00-2A9785723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733" y="3917463"/>
            <a:ext cx="107908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69" y="353367"/>
            <a:ext cx="9467362" cy="6846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Wewenang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/>
              <a:t>Staf</a:t>
            </a:r>
            <a:r>
              <a:rPr lang="en-US" dirty="0"/>
              <a:t> dan </a:t>
            </a:r>
            <a:r>
              <a:rPr lang="en-US" dirty="0" err="1"/>
              <a:t>Fungsional</a:t>
            </a:r>
            <a:br>
              <a:rPr lang="en-US" dirty="0"/>
            </a:b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812" y="215174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TextBox 8" descr="decorative element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667014" y="218568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644" y="311297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 descr="decorative element">
            <a:extLst>
              <a:ext uri="{FF2B5EF4-FFF2-40B4-BE49-F238E27FC236}">
                <a16:creationId xmlns:a16="http://schemas.microsoft.com/office/drawing/2014/main" id="{4EF9D577-2886-4CDA-B921-E2B2C3ACB335}"/>
              </a:ext>
            </a:extLst>
          </p:cNvPr>
          <p:cNvSpPr txBox="1"/>
          <p:nvPr/>
        </p:nvSpPr>
        <p:spPr>
          <a:xfrm>
            <a:off x="689333" y="314691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701" y="4021106"/>
            <a:ext cx="468000" cy="4285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 descr="decorative element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67014" y="4021106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4A029-8AD0-4A10-B977-541CE5DD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69" y="1512047"/>
            <a:ext cx="11385305" cy="3833906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23" y="1849778"/>
            <a:ext cx="10239208" cy="368291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Wewenang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wewenang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/>
              <a:t>tasan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bawahannya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Wewenang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dipunyai</a:t>
            </a:r>
            <a:r>
              <a:rPr lang="en-US" dirty="0">
                <a:solidFill>
                  <a:schemeClr val="bg1"/>
                </a:solidFill>
              </a:rPr>
              <a:t> o</a:t>
            </a:r>
            <a:r>
              <a:rPr lang="en-US" dirty="0"/>
              <a:t>leh </a:t>
            </a:r>
            <a:r>
              <a:rPr lang="en-US" dirty="0" err="1"/>
              <a:t>satuan-satuan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para </a:t>
            </a:r>
            <a:r>
              <a:rPr lang="en-US" dirty="0" err="1"/>
              <a:t>spesialis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menyarankan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memberi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rekomendasi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personalia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Wewenang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fungsional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hubunga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terkuat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satuan-satuan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KEPERLUAN DALAM BERWEWENANG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err="1"/>
              <a:t>Kekuasaan</a:t>
            </a:r>
            <a:r>
              <a:rPr lang="en-US" dirty="0"/>
              <a:t> ( power 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keputusan</a:t>
            </a:r>
            <a:r>
              <a:rPr lang="en-US" dirty="0"/>
              <a:t>. </a:t>
            </a:r>
            <a:endParaRPr lang="en-US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886414" y="1813566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6027764" y="1813631"/>
            <a:ext cx="439758" cy="60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3643" y="2875327"/>
            <a:ext cx="3348000" cy="2291676"/>
          </a:xfrm>
        </p:spPr>
        <p:txBody>
          <a:bodyPr/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dan </a:t>
            </a:r>
            <a:r>
              <a:rPr lang="en-US" dirty="0" err="1"/>
              <a:t>akuntabilitas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( responsibility)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atasannya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7616D-1AF8-4FC0-8531-33FD902B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04" y="1773902"/>
            <a:ext cx="883997" cy="883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084C3-5B4C-4FB8-9A2A-445AC472BCDF}"/>
              </a:ext>
            </a:extLst>
          </p:cNvPr>
          <p:cNvSpPr txBox="1"/>
          <p:nvPr/>
        </p:nvSpPr>
        <p:spPr>
          <a:xfrm>
            <a:off x="9788623" y="1891541"/>
            <a:ext cx="439758" cy="60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96D5D889-79A3-44B6-86F0-F409597E6122}"/>
              </a:ext>
            </a:extLst>
          </p:cNvPr>
          <p:cNvSpPr txBox="1">
            <a:spLocks/>
          </p:cNvSpPr>
          <p:nvPr/>
        </p:nvSpPr>
        <p:spPr>
          <a:xfrm>
            <a:off x="8334504" y="2875327"/>
            <a:ext cx="3348000" cy="22916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Pengaruh</a:t>
            </a:r>
            <a:r>
              <a:rPr lang="en-US" dirty="0"/>
              <a:t> ( influence 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dibujuk</a:t>
            </a:r>
            <a:r>
              <a:rPr lang="en-US" dirty="0"/>
              <a:t> oleh orang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orang yang </a:t>
            </a:r>
            <a:r>
              <a:rPr lang="en-US" dirty="0" err="1"/>
              <a:t>mempengaruhi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AD3B-46C6-461D-936B-DAD8ECEA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2" y="431747"/>
            <a:ext cx="10023230" cy="7200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Batasan-</a:t>
            </a:r>
            <a:r>
              <a:rPr lang="en-US" sz="3200" dirty="0" err="1">
                <a:solidFill>
                  <a:schemeClr val="bg1"/>
                </a:solidFill>
              </a:rPr>
              <a:t>batasan</a:t>
            </a:r>
            <a:r>
              <a:rPr lang="en-US" sz="3200" dirty="0">
                <a:solidFill>
                  <a:schemeClr val="bg1"/>
                </a:solidFill>
              </a:rPr>
              <a:t> interna</a:t>
            </a:r>
            <a:r>
              <a:rPr lang="en-US" sz="3200" dirty="0"/>
              <a:t>l dan </a:t>
            </a:r>
            <a:r>
              <a:rPr lang="en-US" sz="3200" dirty="0" err="1"/>
              <a:t>eksternal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bg1"/>
                </a:solidFill>
              </a:rPr>
              <a:t>wewenang</a:t>
            </a:r>
            <a:r>
              <a:rPr lang="en-US" sz="3200" dirty="0">
                <a:solidFill>
                  <a:schemeClr val="bg1"/>
                </a:solidFill>
              </a:rPr>
              <a:t> dan</a:t>
            </a:r>
            <a:r>
              <a:rPr lang="en-US" sz="3200" dirty="0"/>
              <a:t> </a:t>
            </a:r>
            <a:r>
              <a:rPr lang="en-US" sz="3200" dirty="0" err="1"/>
              <a:t>kekuasaan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8E52-6FA0-41E2-8D0A-D936AB7E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136" y="2057753"/>
            <a:ext cx="4831664" cy="1855231"/>
          </a:xfrm>
        </p:spPr>
        <p:txBody>
          <a:bodyPr/>
          <a:lstStyle/>
          <a:p>
            <a:r>
              <a:rPr lang="en-US" dirty="0" err="1"/>
              <a:t>Udangan</a:t>
            </a:r>
            <a:r>
              <a:rPr lang="en-US" dirty="0"/>
              <a:t> dan </a:t>
            </a:r>
            <a:r>
              <a:rPr lang="en-US" dirty="0" err="1"/>
              <a:t>peraturan-peraturan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US" dirty="0"/>
          </a:p>
          <a:p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kolektif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8BF6AA-0A8D-4087-9F09-0D194B3CBC45}"/>
              </a:ext>
            </a:extLst>
          </p:cNvPr>
          <p:cNvSpPr txBox="1">
            <a:spLocks/>
          </p:cNvSpPr>
          <p:nvPr/>
        </p:nvSpPr>
        <p:spPr>
          <a:xfrm>
            <a:off x="435343" y="1890643"/>
            <a:ext cx="5107522" cy="28220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Anggaran</a:t>
            </a:r>
            <a:r>
              <a:rPr lang="en-US" dirty="0">
                <a:solidFill>
                  <a:schemeClr val="bg1"/>
                </a:solidFill>
              </a:rPr>
              <a:t> (Budget)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Kebijaksanaan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peraturan</a:t>
            </a:r>
            <a:r>
              <a:rPr lang="en-US" dirty="0">
                <a:solidFill>
                  <a:schemeClr val="bg1"/>
                </a:solidFill>
              </a:rPr>
              <a:t>, dan </a:t>
            </a:r>
            <a:r>
              <a:rPr lang="en-US" dirty="0" err="1">
                <a:solidFill>
                  <a:schemeClr val="bg1"/>
                </a:solidFill>
              </a:rPr>
              <a:t>prosedur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Deskripsi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jabatan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Anggaran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dasar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anggaran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F914C-CCE6-4E31-8A99-83DC52B4A99A}"/>
              </a:ext>
            </a:extLst>
          </p:cNvPr>
          <p:cNvSpPr txBox="1"/>
          <p:nvPr/>
        </p:nvSpPr>
        <p:spPr>
          <a:xfrm>
            <a:off x="764931" y="1635369"/>
            <a:ext cx="38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8E850-01F0-4B68-8E43-7FEE19E56384}"/>
              </a:ext>
            </a:extLst>
          </p:cNvPr>
          <p:cNvSpPr txBox="1"/>
          <p:nvPr/>
        </p:nvSpPr>
        <p:spPr>
          <a:xfrm>
            <a:off x="7143849" y="1635369"/>
            <a:ext cx="38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EKSTERNAL</a:t>
            </a:r>
          </a:p>
        </p:txBody>
      </p:sp>
    </p:spTree>
    <p:extLst>
      <p:ext uri="{BB962C8B-B14F-4D97-AF65-F5344CB8AC3E}">
        <p14:creationId xmlns:p14="http://schemas.microsoft.com/office/powerpoint/2010/main" val="87136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4881-88E9-4D54-ADF7-3E5A35A03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+mn-lt"/>
                <a:cs typeface="MV Boli" panose="02000500030200090000" pitchFamily="2" charset="0"/>
              </a:rPr>
              <a:t>Terima</a:t>
            </a:r>
            <a:r>
              <a:rPr lang="en-US" dirty="0">
                <a:latin typeface="+mn-lt"/>
                <a:cs typeface="MV Boli" panose="02000500030200090000" pitchFamily="2" charset="0"/>
              </a:rPr>
              <a:t> </a:t>
            </a:r>
            <a:r>
              <a:rPr lang="en-US" dirty="0" err="1">
                <a:latin typeface="+mn-lt"/>
                <a:cs typeface="MV Boli" panose="02000500030200090000" pitchFamily="2" charset="0"/>
              </a:rPr>
              <a:t>kasih</a:t>
            </a:r>
            <a:endParaRPr lang="en-US" dirty="0">
              <a:latin typeface="+mn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993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369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Franklin Gothic Demi</vt:lpstr>
      <vt:lpstr>Franklin Gothic Medium</vt:lpstr>
      <vt:lpstr>Headlines</vt:lpstr>
      <vt:lpstr>Organisasi dan wenang</vt:lpstr>
      <vt:lpstr>ORGANISASI</vt:lpstr>
      <vt:lpstr>WEWENANG</vt:lpstr>
      <vt:lpstr>Organisasi bisa disebut sebagai :</vt:lpstr>
      <vt:lpstr>Struktur Lini, Staf, dan Fungsional beserta Wewenangnya</vt:lpstr>
      <vt:lpstr>Wewenang Lini, Staf dan Fungsional </vt:lpstr>
      <vt:lpstr>KEPERLUAN DALAM BERWEWENANG</vt:lpstr>
      <vt:lpstr>Batasan-batasan internal dan eksternal untuk wewenang dan kekuasaan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2019-10-03T13:58:00Z</dcterms:created>
  <dcterms:modified xsi:type="dcterms:W3CDTF">2019-10-04T01:05:33Z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