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2" r:id="rId5"/>
    <p:sldId id="258" r:id="rId6"/>
    <p:sldId id="259" r:id="rId7"/>
    <p:sldId id="260"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3" autoAdjust="0"/>
    <p:restoredTop sz="94660"/>
  </p:normalViewPr>
  <p:slideViewPr>
    <p:cSldViewPr snapToGrid="0">
      <p:cViewPr varScale="1">
        <p:scale>
          <a:sx n="74" d="100"/>
          <a:sy n="74" d="100"/>
        </p:scale>
        <p:origin x="2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16CBFF3-6A1D-4282-91FF-5E3886CBB848}" type="datetimeFigureOut">
              <a:rPr lang="id-ID" smtClean="0"/>
              <a:t>09/10/2019</a:t>
            </a:fld>
            <a:endParaRPr lang="id-ID"/>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id-I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4214800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CBFF3-6A1D-4282-91FF-5E3886CBB848}" type="datetimeFigureOut">
              <a:rPr lang="id-ID" smtClean="0"/>
              <a:t>09/10/2019</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164017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6CBFF3-6A1D-4282-91FF-5E3886CBB848}" type="datetimeFigureOut">
              <a:rPr lang="id-ID" smtClean="0"/>
              <a:t>09/10/2019</a:t>
            </a:fld>
            <a:endParaRPr lang="id-ID"/>
          </a:p>
        </p:txBody>
      </p:sp>
      <p:sp>
        <p:nvSpPr>
          <p:cNvPr id="5" name="Footer Placeholder 4"/>
          <p:cNvSpPr>
            <a:spLocks noGrp="1"/>
          </p:cNvSpPr>
          <p:nvPr>
            <p:ph type="ftr" sz="quarter" idx="11"/>
          </p:nvPr>
        </p:nvSpPr>
        <p:spPr/>
        <p:txBody>
          <a:bodyPr/>
          <a:lstStyle/>
          <a:p>
            <a:endParaRPr lang="id-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92462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6CBFF3-6A1D-4282-91FF-5E3886CBB848}" type="datetimeFigureOut">
              <a:rPr lang="id-ID" smtClean="0"/>
              <a:t>09/10/2019</a:t>
            </a:fld>
            <a:endParaRPr lang="id-ID"/>
          </a:p>
        </p:txBody>
      </p:sp>
      <p:sp>
        <p:nvSpPr>
          <p:cNvPr id="5" name="Footer Placeholder 4"/>
          <p:cNvSpPr>
            <a:spLocks noGrp="1"/>
          </p:cNvSpPr>
          <p:nvPr>
            <p:ph type="ftr" sz="quarter" idx="11"/>
          </p:nvPr>
        </p:nvSpPr>
        <p:spPr/>
        <p:txBody>
          <a:bodyPr/>
          <a:lstStyle/>
          <a:p>
            <a:endParaRPr lang="id-ID"/>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1363278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CBFF3-6A1D-4282-91FF-5E3886CBB848}" type="datetimeFigureOut">
              <a:rPr lang="id-ID" smtClean="0"/>
              <a:t>09/10/2019</a:t>
            </a:fld>
            <a:endParaRPr lang="id-ID"/>
          </a:p>
        </p:txBody>
      </p:sp>
      <p:sp>
        <p:nvSpPr>
          <p:cNvPr id="5" name="Footer Placeholder 4"/>
          <p:cNvSpPr>
            <a:spLocks noGrp="1"/>
          </p:cNvSpPr>
          <p:nvPr>
            <p:ph type="ftr" sz="quarter" idx="11"/>
          </p:nvPr>
        </p:nvSpPr>
        <p:spPr/>
        <p:txBody>
          <a:bodyPr/>
          <a:lstStyle/>
          <a:p>
            <a:endParaRPr lang="id-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279914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6CBFF3-6A1D-4282-91FF-5E3886CBB848}" type="datetimeFigureOut">
              <a:rPr lang="id-ID" smtClean="0"/>
              <a:t>09/10/2019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1898248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6CBFF3-6A1D-4282-91FF-5E3886CBB848}" type="datetimeFigureOut">
              <a:rPr lang="id-ID" smtClean="0"/>
              <a:t>09/10/2019</a:t>
            </a:fld>
            <a:endParaRPr lang="id-ID"/>
          </a:p>
        </p:txBody>
      </p:sp>
      <p:sp>
        <p:nvSpPr>
          <p:cNvPr id="8" name="Footer Placeholder 7"/>
          <p:cNvSpPr>
            <a:spLocks noGrp="1"/>
          </p:cNvSpPr>
          <p:nvPr>
            <p:ph type="ftr" sz="quarter" idx="11"/>
          </p:nvPr>
        </p:nvSpPr>
        <p:spPr>
          <a:xfrm>
            <a:off x="561111" y="6391838"/>
            <a:ext cx="3644282" cy="304801"/>
          </a:xfrm>
        </p:spPr>
        <p:txBody>
          <a:bodyPr/>
          <a:lstStyle/>
          <a:p>
            <a:endParaRPr lang="id-ID"/>
          </a:p>
        </p:txBody>
      </p:sp>
      <p:sp>
        <p:nvSpPr>
          <p:cNvPr id="9" name="Slide Number Placeholder 8"/>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4259266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16CBFF3-6A1D-4282-91FF-5E3886CBB848}" type="datetimeFigureOut">
              <a:rPr lang="id-ID" smtClean="0"/>
              <a:t>09/10/2019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1824915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16CBFF3-6A1D-4282-91FF-5E3886CBB848}" type="datetimeFigureOut">
              <a:rPr lang="id-ID" smtClean="0"/>
              <a:t>09/10/2019</a:t>
            </a:fld>
            <a:endParaRPr lang="id-ID"/>
          </a:p>
        </p:txBody>
      </p:sp>
      <p:sp>
        <p:nvSpPr>
          <p:cNvPr id="5" name="Footer Placeholder 4"/>
          <p:cNvSpPr>
            <a:spLocks noGrp="1"/>
          </p:cNvSpPr>
          <p:nvPr>
            <p:ph type="ftr" sz="quarter" idx="11"/>
          </p:nvPr>
        </p:nvSpPr>
        <p:spPr/>
        <p:txBody>
          <a:bodyPr/>
          <a:lstStyle/>
          <a:p>
            <a:endParaRPr lang="id-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103139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CBFF3-6A1D-4282-91FF-5E3886CBB848}" type="datetimeFigureOut">
              <a:rPr lang="id-ID" smtClean="0"/>
              <a:t>09/10/2019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100404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CBFF3-6A1D-4282-91FF-5E3886CBB848}" type="datetimeFigureOut">
              <a:rPr lang="id-ID" smtClean="0"/>
              <a:t>09/10/2019</a:t>
            </a:fld>
            <a:endParaRPr lang="id-ID"/>
          </a:p>
        </p:txBody>
      </p:sp>
      <p:sp>
        <p:nvSpPr>
          <p:cNvPr id="5" name="Footer Placeholder 4"/>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425000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6CBFF3-6A1D-4282-91FF-5E3886CBB848}" type="datetimeFigureOut">
              <a:rPr lang="id-ID" smtClean="0"/>
              <a:t>09/10/2019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119143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6CBFF3-6A1D-4282-91FF-5E3886CBB848}" type="datetimeFigureOut">
              <a:rPr lang="id-ID" smtClean="0"/>
              <a:t>09/10/2019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420408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6CBFF3-6A1D-4282-91FF-5E3886CBB848}" type="datetimeFigureOut">
              <a:rPr lang="id-ID" smtClean="0"/>
              <a:t>09/10/2019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35709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CBFF3-6A1D-4282-91FF-5E3886CBB848}" type="datetimeFigureOut">
              <a:rPr lang="id-ID" smtClean="0"/>
              <a:t>09/10/2019</a:t>
            </a:fld>
            <a:endParaRPr lang="id-ID"/>
          </a:p>
        </p:txBody>
      </p:sp>
      <p:sp>
        <p:nvSpPr>
          <p:cNvPr id="3" name="Footer Placeholder 2"/>
          <p:cNvSpPr>
            <a:spLocks noGrp="1"/>
          </p:cNvSpPr>
          <p:nvPr>
            <p:ph type="ftr" sz="quarter" idx="11"/>
          </p:nvPr>
        </p:nvSpPr>
        <p:spPr/>
        <p:txBody>
          <a:bodyPr/>
          <a:lstStyle/>
          <a:p>
            <a:endParaRPr lang="id-ID"/>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332696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CBFF3-6A1D-4282-91FF-5E3886CBB848}" type="datetimeFigureOut">
              <a:rPr lang="id-ID" smtClean="0"/>
              <a:t>09/10/2019</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182105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CBFF3-6A1D-4282-91FF-5E3886CBB848}" type="datetimeFigureOut">
              <a:rPr lang="id-ID" smtClean="0"/>
              <a:t>09/10/2019</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224AB2-07C0-4D23-9E71-7AE5503651AA}" type="slidenum">
              <a:rPr lang="id-ID" smtClean="0"/>
              <a:t>‹#›</a:t>
            </a:fld>
            <a:endParaRPr lang="id-ID"/>
          </a:p>
        </p:txBody>
      </p:sp>
    </p:spTree>
    <p:extLst>
      <p:ext uri="{BB962C8B-B14F-4D97-AF65-F5344CB8AC3E}">
        <p14:creationId xmlns:p14="http://schemas.microsoft.com/office/powerpoint/2010/main" val="109363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16CBFF3-6A1D-4282-91FF-5E3886CBB848}" type="datetimeFigureOut">
              <a:rPr lang="id-ID" smtClean="0"/>
              <a:t>09/10/2019</a:t>
            </a:fld>
            <a:endParaRPr lang="id-ID"/>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id-ID"/>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7224AB2-07C0-4D23-9E71-7AE5503651AA}" type="slidenum">
              <a:rPr lang="id-ID" smtClean="0"/>
              <a:t>‹#›</a:t>
            </a:fld>
            <a:endParaRPr lang="id-ID"/>
          </a:p>
        </p:txBody>
      </p:sp>
    </p:spTree>
    <p:extLst>
      <p:ext uri="{BB962C8B-B14F-4D97-AF65-F5344CB8AC3E}">
        <p14:creationId xmlns:p14="http://schemas.microsoft.com/office/powerpoint/2010/main" val="1340042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E814-984C-45DC-8320-E53CEB718E02}"/>
              </a:ext>
            </a:extLst>
          </p:cNvPr>
          <p:cNvSpPr>
            <a:spLocks noGrp="1"/>
          </p:cNvSpPr>
          <p:nvPr>
            <p:ph type="ctrTitle"/>
          </p:nvPr>
        </p:nvSpPr>
        <p:spPr>
          <a:xfrm>
            <a:off x="1335259" y="578315"/>
            <a:ext cx="8825658" cy="2677648"/>
          </a:xfrm>
        </p:spPr>
        <p:txBody>
          <a:bodyPr anchor="t"/>
          <a:lstStyle/>
          <a:p>
            <a:r>
              <a:rPr lang="id-ID" dirty="0"/>
              <a:t>Kepemimpinan dalam Berorganisasi</a:t>
            </a:r>
          </a:p>
        </p:txBody>
      </p:sp>
      <p:sp>
        <p:nvSpPr>
          <p:cNvPr id="3" name="Subtitle 2">
            <a:extLst>
              <a:ext uri="{FF2B5EF4-FFF2-40B4-BE49-F238E27FC236}">
                <a16:creationId xmlns:a16="http://schemas.microsoft.com/office/drawing/2014/main" id="{CA984B6D-9D88-4A9E-B36B-F87E3489C2B2}"/>
              </a:ext>
            </a:extLst>
          </p:cNvPr>
          <p:cNvSpPr>
            <a:spLocks noGrp="1"/>
          </p:cNvSpPr>
          <p:nvPr>
            <p:ph type="subTitle" idx="1"/>
          </p:nvPr>
        </p:nvSpPr>
        <p:spPr>
          <a:xfrm>
            <a:off x="1524000" y="2459865"/>
            <a:ext cx="9144000" cy="3529771"/>
          </a:xfrm>
        </p:spPr>
        <p:txBody>
          <a:bodyPr>
            <a:normAutofit/>
          </a:bodyPr>
          <a:lstStyle/>
          <a:p>
            <a:pPr algn="l"/>
            <a:r>
              <a:rPr lang="id-ID" dirty="0">
                <a:solidFill>
                  <a:schemeClr val="bg1"/>
                </a:solidFill>
              </a:rPr>
              <a:t>Nama Anggota :</a:t>
            </a:r>
          </a:p>
          <a:p>
            <a:pPr marL="457200" indent="-457200" algn="l">
              <a:buFont typeface="Wingdings" panose="05000000000000000000" pitchFamily="2" charset="2"/>
              <a:buChar char="q"/>
            </a:pPr>
            <a:r>
              <a:rPr lang="id-ID" dirty="0">
                <a:solidFill>
                  <a:schemeClr val="bg1"/>
                </a:solidFill>
              </a:rPr>
              <a:t>Aliyah Hanun S.</a:t>
            </a:r>
          </a:p>
          <a:p>
            <a:pPr marL="457200" indent="-457200" algn="l">
              <a:buFont typeface="Wingdings" panose="05000000000000000000" pitchFamily="2" charset="2"/>
              <a:buChar char="q"/>
            </a:pPr>
            <a:r>
              <a:rPr lang="id-ID" dirty="0">
                <a:solidFill>
                  <a:schemeClr val="bg1"/>
                </a:solidFill>
              </a:rPr>
              <a:t>Ardila Lukita S.</a:t>
            </a:r>
          </a:p>
          <a:p>
            <a:pPr marL="457200" indent="-457200" algn="l">
              <a:buFont typeface="Wingdings" panose="05000000000000000000" pitchFamily="2" charset="2"/>
              <a:buChar char="q"/>
            </a:pPr>
            <a:r>
              <a:rPr lang="id-ID" dirty="0">
                <a:solidFill>
                  <a:schemeClr val="bg1"/>
                </a:solidFill>
              </a:rPr>
              <a:t>Eksa Lailia M.</a:t>
            </a:r>
          </a:p>
          <a:p>
            <a:pPr marL="457200" indent="-457200" algn="l">
              <a:buFont typeface="Wingdings" panose="05000000000000000000" pitchFamily="2" charset="2"/>
              <a:buChar char="q"/>
            </a:pPr>
            <a:r>
              <a:rPr lang="id-ID" dirty="0">
                <a:solidFill>
                  <a:schemeClr val="bg1"/>
                </a:solidFill>
              </a:rPr>
              <a:t>Fransiska Lidya</a:t>
            </a:r>
          </a:p>
          <a:p>
            <a:pPr marL="457200" indent="-457200" algn="l">
              <a:buFont typeface="Wingdings" panose="05000000000000000000" pitchFamily="2" charset="2"/>
              <a:buChar char="q"/>
            </a:pPr>
            <a:r>
              <a:rPr lang="id-ID" dirty="0">
                <a:solidFill>
                  <a:schemeClr val="bg1"/>
                </a:solidFill>
              </a:rPr>
              <a:t>Moch. Abizar</a:t>
            </a:r>
          </a:p>
          <a:p>
            <a:pPr marL="457200" indent="-457200" algn="l">
              <a:buFont typeface="Wingdings" panose="05000000000000000000" pitchFamily="2" charset="2"/>
              <a:buChar char="q"/>
            </a:pPr>
            <a:r>
              <a:rPr lang="id-ID" dirty="0">
                <a:solidFill>
                  <a:schemeClr val="bg1"/>
                </a:solidFill>
              </a:rPr>
              <a:t>Nadia Layra A.</a:t>
            </a:r>
          </a:p>
        </p:txBody>
      </p:sp>
      <p:pic>
        <p:nvPicPr>
          <p:cNvPr id="3074" name="Picture 2" descr="Gambar terkait">
            <a:extLst>
              <a:ext uri="{FF2B5EF4-FFF2-40B4-BE49-F238E27FC236}">
                <a16:creationId xmlns:a16="http://schemas.microsoft.com/office/drawing/2014/main" id="{38759DC2-B669-497E-9244-64A0E3990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3983" y="1730967"/>
            <a:ext cx="3928056" cy="413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80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27EB81-DF77-4C79-AC2F-6BDD24E74B09}"/>
              </a:ext>
            </a:extLst>
          </p:cNvPr>
          <p:cNvSpPr>
            <a:spLocks noGrp="1"/>
          </p:cNvSpPr>
          <p:nvPr>
            <p:ph idx="1"/>
          </p:nvPr>
        </p:nvSpPr>
        <p:spPr/>
        <p:txBody>
          <a:bodyPr>
            <a:normAutofit/>
          </a:bodyPr>
          <a:lstStyle/>
          <a:p>
            <a:pPr marL="0" indent="0" algn="ctr">
              <a:buNone/>
            </a:pPr>
            <a:r>
              <a:rPr lang="id-ID" sz="8800" dirty="0"/>
              <a:t>THANK YOU !</a:t>
            </a:r>
          </a:p>
        </p:txBody>
      </p:sp>
    </p:spTree>
    <p:extLst>
      <p:ext uri="{BB962C8B-B14F-4D97-AF65-F5344CB8AC3E}">
        <p14:creationId xmlns:p14="http://schemas.microsoft.com/office/powerpoint/2010/main" val="63596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7073-2BBC-4B54-930A-4610E4F67F70}"/>
              </a:ext>
            </a:extLst>
          </p:cNvPr>
          <p:cNvSpPr>
            <a:spLocks noGrp="1"/>
          </p:cNvSpPr>
          <p:nvPr>
            <p:ph type="title"/>
          </p:nvPr>
        </p:nvSpPr>
        <p:spPr/>
        <p:txBody>
          <a:bodyPr/>
          <a:lstStyle/>
          <a:p>
            <a:r>
              <a:rPr lang="id-ID" dirty="0"/>
              <a:t>Apa yang dimaksud dengan kepemimpinan?</a:t>
            </a:r>
            <a:r>
              <a:rPr lang="id-ID" b="1" dirty="0"/>
              <a:t> </a:t>
            </a:r>
            <a:endParaRPr lang="id-ID" dirty="0"/>
          </a:p>
        </p:txBody>
      </p:sp>
      <p:sp>
        <p:nvSpPr>
          <p:cNvPr id="3" name="Content Placeholder 2">
            <a:extLst>
              <a:ext uri="{FF2B5EF4-FFF2-40B4-BE49-F238E27FC236}">
                <a16:creationId xmlns:a16="http://schemas.microsoft.com/office/drawing/2014/main" id="{F9D530E4-E4AC-4299-BD55-AB05595E4F83}"/>
              </a:ext>
            </a:extLst>
          </p:cNvPr>
          <p:cNvSpPr>
            <a:spLocks noGrp="1"/>
          </p:cNvSpPr>
          <p:nvPr>
            <p:ph idx="1"/>
          </p:nvPr>
        </p:nvSpPr>
        <p:spPr/>
        <p:txBody>
          <a:bodyPr/>
          <a:lstStyle/>
          <a:p>
            <a:r>
              <a:rPr lang="id-ID" dirty="0"/>
              <a:t>Pengertian Kepemimpinan adalah sebuah kemampuan atau kekuatan dalam diri seseorang untuk mempengaruhi orang lain dalam hal bekerja, dimana tujuannya adalah untuk mencapai target </a:t>
            </a:r>
            <a:r>
              <a:rPr lang="id-ID" i="1" dirty="0"/>
              <a:t>(goal)</a:t>
            </a:r>
            <a:r>
              <a:rPr lang="id-ID" dirty="0"/>
              <a:t> organisasi yang telah ditentukan.</a:t>
            </a:r>
          </a:p>
          <a:p>
            <a:r>
              <a:rPr lang="id-ID" dirty="0"/>
              <a:t>Sedangkan pengertian pemimpin adalah seseorang yang diberi kepercayaan sebagai ketua (kepala) dalam sistem di sebuah organisasi/ perusahaan.</a:t>
            </a:r>
          </a:p>
          <a:p>
            <a:endParaRPr lang="id-ID" dirty="0"/>
          </a:p>
        </p:txBody>
      </p:sp>
    </p:spTree>
    <p:extLst>
      <p:ext uri="{BB962C8B-B14F-4D97-AF65-F5344CB8AC3E}">
        <p14:creationId xmlns:p14="http://schemas.microsoft.com/office/powerpoint/2010/main" val="213486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074A-2683-4C4A-B407-B42908B5A29B}"/>
              </a:ext>
            </a:extLst>
          </p:cNvPr>
          <p:cNvSpPr>
            <a:spLocks noGrp="1"/>
          </p:cNvSpPr>
          <p:nvPr>
            <p:ph type="title"/>
          </p:nvPr>
        </p:nvSpPr>
        <p:spPr/>
        <p:txBody>
          <a:bodyPr>
            <a:normAutofit fontScale="90000"/>
          </a:bodyPr>
          <a:lstStyle/>
          <a:p>
            <a:r>
              <a:rPr lang="id-ID" sz="4000" dirty="0"/>
              <a:t>Unsur – Unsur Kepemimpinan dalam Organisasi</a:t>
            </a:r>
          </a:p>
        </p:txBody>
      </p:sp>
      <p:sp>
        <p:nvSpPr>
          <p:cNvPr id="3" name="Content Placeholder 2">
            <a:extLst>
              <a:ext uri="{FF2B5EF4-FFF2-40B4-BE49-F238E27FC236}">
                <a16:creationId xmlns:a16="http://schemas.microsoft.com/office/drawing/2014/main" id="{1727060D-0187-4398-B10B-B77DBD08A584}"/>
              </a:ext>
            </a:extLst>
          </p:cNvPr>
          <p:cNvSpPr>
            <a:spLocks noGrp="1"/>
          </p:cNvSpPr>
          <p:nvPr>
            <p:ph idx="1"/>
          </p:nvPr>
        </p:nvSpPr>
        <p:spPr/>
        <p:txBody>
          <a:bodyPr/>
          <a:lstStyle/>
          <a:p>
            <a:pPr marL="514350" indent="-514350">
              <a:buFont typeface="+mj-lt"/>
              <a:buAutoNum type="arabicPeriod"/>
            </a:pPr>
            <a:r>
              <a:rPr lang="id-ID" dirty="0">
                <a:latin typeface="+mj-lt"/>
              </a:rPr>
              <a:t>Pemimpin (Leader) merupakan orang yang memimpin.</a:t>
            </a:r>
          </a:p>
          <a:p>
            <a:pPr marL="514350" indent="-514350">
              <a:buFont typeface="+mj-lt"/>
              <a:buAutoNum type="arabicPeriod"/>
            </a:pPr>
            <a:r>
              <a:rPr lang="id-ID" dirty="0">
                <a:latin typeface="+mj-lt"/>
              </a:rPr>
              <a:t>Bawahan (Pengikut) merupakan orang-orang yang dipimpin.</a:t>
            </a:r>
          </a:p>
          <a:p>
            <a:pPr marL="514350" indent="-514350">
              <a:buFont typeface="+mj-lt"/>
              <a:buAutoNum type="arabicPeriod"/>
            </a:pPr>
            <a:r>
              <a:rPr lang="id-ID" dirty="0">
                <a:latin typeface="+mj-lt"/>
              </a:rPr>
              <a:t>Organisasi merupakan alat dan wadah untuk melakukan kepemimpinan.</a:t>
            </a:r>
          </a:p>
          <a:p>
            <a:pPr marL="514350" indent="-514350">
              <a:buFont typeface="+mj-lt"/>
              <a:buAutoNum type="arabicPeriod"/>
            </a:pPr>
            <a:r>
              <a:rPr lang="id-ID" dirty="0">
                <a:latin typeface="+mj-lt"/>
              </a:rPr>
              <a:t>Tujuan (objective) merupakan sasaran yang ingin dicapai.</a:t>
            </a:r>
          </a:p>
          <a:p>
            <a:pPr marL="514350" indent="-514350">
              <a:buFont typeface="+mj-lt"/>
              <a:buAutoNum type="arabicPeriod"/>
            </a:pPr>
            <a:r>
              <a:rPr lang="id-ID" dirty="0">
                <a:latin typeface="+mj-lt"/>
              </a:rPr>
              <a:t>Lingkungan merupakan internal dan eksternal perusahaan.</a:t>
            </a:r>
          </a:p>
          <a:p>
            <a:pPr marL="0" indent="0">
              <a:buNone/>
            </a:pPr>
            <a:endParaRPr lang="id-ID" dirty="0"/>
          </a:p>
        </p:txBody>
      </p:sp>
    </p:spTree>
    <p:extLst>
      <p:ext uri="{BB962C8B-B14F-4D97-AF65-F5344CB8AC3E}">
        <p14:creationId xmlns:p14="http://schemas.microsoft.com/office/powerpoint/2010/main" val="3370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DC8A-C050-4B8A-A1EC-FA5CEEAF8E0D}"/>
              </a:ext>
            </a:extLst>
          </p:cNvPr>
          <p:cNvSpPr>
            <a:spLocks noGrp="1"/>
          </p:cNvSpPr>
          <p:nvPr>
            <p:ph type="title"/>
          </p:nvPr>
        </p:nvSpPr>
        <p:spPr/>
        <p:txBody>
          <a:bodyPr/>
          <a:lstStyle/>
          <a:p>
            <a:r>
              <a:rPr lang="id-ID" dirty="0"/>
              <a:t>Teori – Teori Kepemimpinan</a:t>
            </a:r>
          </a:p>
        </p:txBody>
      </p:sp>
      <p:sp>
        <p:nvSpPr>
          <p:cNvPr id="3" name="Content Placeholder 2">
            <a:extLst>
              <a:ext uri="{FF2B5EF4-FFF2-40B4-BE49-F238E27FC236}">
                <a16:creationId xmlns:a16="http://schemas.microsoft.com/office/drawing/2014/main" id="{BEE2745C-08FE-4482-9678-4460940DC479}"/>
              </a:ext>
            </a:extLst>
          </p:cNvPr>
          <p:cNvSpPr>
            <a:spLocks noGrp="1"/>
          </p:cNvSpPr>
          <p:nvPr>
            <p:ph idx="1"/>
          </p:nvPr>
        </p:nvSpPr>
        <p:spPr/>
        <p:txBody>
          <a:bodyPr>
            <a:normAutofit lnSpcReduction="10000"/>
          </a:bodyPr>
          <a:lstStyle/>
          <a:p>
            <a:pPr marL="0" indent="0">
              <a:buNone/>
            </a:pPr>
            <a:r>
              <a:rPr lang="id-ID" dirty="0">
                <a:latin typeface="+mj-lt"/>
              </a:rPr>
              <a:t>Ada 3 teori tentang asal-usul terbentuk seorang pemimpin, diantaranya sebagai berikut:</a:t>
            </a:r>
          </a:p>
          <a:p>
            <a:pPr lvl="0">
              <a:buFont typeface="Wingdings" panose="05000000000000000000" pitchFamily="2" charset="2"/>
              <a:buChar char="Ø"/>
            </a:pPr>
            <a:r>
              <a:rPr lang="id-ID" dirty="0">
                <a:latin typeface="+mj-lt"/>
              </a:rPr>
              <a:t> Teori Genetik </a:t>
            </a:r>
          </a:p>
          <a:p>
            <a:pPr marL="360363" lvl="0" indent="0">
              <a:buNone/>
            </a:pPr>
            <a:r>
              <a:rPr lang="id-ID" dirty="0">
                <a:latin typeface="+mj-lt"/>
              </a:rPr>
              <a:t>Menyatakan bahwa pemimpin itu terlahir dengan bakat yang yang sudah terpendam di dalam diri seseorang.</a:t>
            </a:r>
          </a:p>
          <a:p>
            <a:pPr>
              <a:buFont typeface="Wingdings" panose="05000000000000000000" pitchFamily="2" charset="2"/>
              <a:buChar char="Ø"/>
            </a:pPr>
            <a:r>
              <a:rPr lang="id-ID" dirty="0">
                <a:latin typeface="+mj-lt"/>
              </a:rPr>
              <a:t> Teori Sosial </a:t>
            </a:r>
          </a:p>
          <a:p>
            <a:pPr marL="360363" lvl="0" indent="0">
              <a:buNone/>
            </a:pPr>
            <a:r>
              <a:rPr lang="id-ID" dirty="0">
                <a:latin typeface="+mj-lt"/>
              </a:rPr>
              <a:t>Menyatakan bahwa seseorang dapat menjadi pemimpin melalui latihan, kesempatan dan pendidikan.</a:t>
            </a:r>
          </a:p>
          <a:p>
            <a:pPr lvl="0">
              <a:buFont typeface="Wingdings" panose="05000000000000000000" pitchFamily="2" charset="2"/>
              <a:buChar char="Ø"/>
            </a:pPr>
            <a:r>
              <a:rPr lang="id-ID" dirty="0">
                <a:latin typeface="+mj-lt"/>
              </a:rPr>
              <a:t> Teori Ekologis </a:t>
            </a:r>
          </a:p>
          <a:p>
            <a:pPr marL="0" lvl="0" indent="360363">
              <a:buNone/>
            </a:pPr>
            <a:r>
              <a:rPr lang="id-ID" dirty="0">
                <a:latin typeface="+mj-lt"/>
              </a:rPr>
              <a:t>Teori ini merupakan gabungan dari 2 teori di atas.</a:t>
            </a:r>
          </a:p>
          <a:p>
            <a:endParaRPr lang="id-ID" dirty="0"/>
          </a:p>
        </p:txBody>
      </p:sp>
    </p:spTree>
    <p:extLst>
      <p:ext uri="{BB962C8B-B14F-4D97-AF65-F5344CB8AC3E}">
        <p14:creationId xmlns:p14="http://schemas.microsoft.com/office/powerpoint/2010/main" val="149475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04C0-F0D4-4044-87B3-DC8C21FFE811}"/>
              </a:ext>
            </a:extLst>
          </p:cNvPr>
          <p:cNvSpPr>
            <a:spLocks noGrp="1"/>
          </p:cNvSpPr>
          <p:nvPr>
            <p:ph type="title"/>
          </p:nvPr>
        </p:nvSpPr>
        <p:spPr/>
        <p:txBody>
          <a:bodyPr/>
          <a:lstStyle/>
          <a:p>
            <a:r>
              <a:rPr lang="id-ID" dirty="0"/>
              <a:t>Tujuan Kepemimpinan dalam Organisasi</a:t>
            </a:r>
            <a:br>
              <a:rPr lang="id-ID" dirty="0"/>
            </a:br>
            <a:endParaRPr lang="id-ID" dirty="0"/>
          </a:p>
        </p:txBody>
      </p:sp>
      <p:sp>
        <p:nvSpPr>
          <p:cNvPr id="3" name="Content Placeholder 2">
            <a:extLst>
              <a:ext uri="{FF2B5EF4-FFF2-40B4-BE49-F238E27FC236}">
                <a16:creationId xmlns:a16="http://schemas.microsoft.com/office/drawing/2014/main" id="{7A5C3FED-D9D1-4DDC-AC11-58ED5621A852}"/>
              </a:ext>
            </a:extLst>
          </p:cNvPr>
          <p:cNvSpPr>
            <a:spLocks noGrp="1"/>
          </p:cNvSpPr>
          <p:nvPr>
            <p:ph idx="1"/>
          </p:nvPr>
        </p:nvSpPr>
        <p:spPr>
          <a:xfrm>
            <a:off x="787758" y="1690688"/>
            <a:ext cx="10515600" cy="4351338"/>
          </a:xfrm>
        </p:spPr>
        <p:txBody>
          <a:bodyPr>
            <a:normAutofit/>
          </a:bodyPr>
          <a:lstStyle/>
          <a:p>
            <a:pPr marL="0" indent="0">
              <a:buNone/>
            </a:pPr>
            <a:r>
              <a:rPr lang="id-ID" dirty="0"/>
              <a:t> </a:t>
            </a:r>
          </a:p>
          <a:p>
            <a:pPr>
              <a:buFont typeface="Wingdings" panose="05000000000000000000" pitchFamily="2" charset="2"/>
              <a:buChar char="Ø"/>
            </a:pPr>
            <a:endParaRPr lang="id-ID" dirty="0">
              <a:latin typeface="+mj-lt"/>
            </a:endParaRPr>
          </a:p>
          <a:p>
            <a:pPr>
              <a:buFont typeface="Wingdings" panose="05000000000000000000" pitchFamily="2" charset="2"/>
              <a:buChar char="Ø"/>
            </a:pPr>
            <a:r>
              <a:rPr lang="id-ID" dirty="0">
                <a:latin typeface="+mj-lt"/>
              </a:rPr>
              <a:t>Sarana untuk Mencapai Tujuan</a:t>
            </a:r>
          </a:p>
          <a:p>
            <a:pPr marL="360363" indent="360363">
              <a:buNone/>
            </a:pPr>
            <a:r>
              <a:rPr lang="id-ID" dirty="0">
                <a:latin typeface="+mj-lt"/>
              </a:rPr>
              <a:t>Kepemimpinan adalah sarana penting untuk mencapai tujuan. Dengan memperhatikan apakah tujuan tercapai atau tidak dan bagaimana cara mencapai tujuan tersebut, maka kita bisa mengetahui jiwa kepemimpinan dari seseorang.</a:t>
            </a:r>
          </a:p>
          <a:p>
            <a:pPr>
              <a:buFont typeface="Wingdings" panose="05000000000000000000" pitchFamily="2" charset="2"/>
              <a:buChar char="Ø"/>
            </a:pPr>
            <a:r>
              <a:rPr lang="id-ID" dirty="0">
                <a:latin typeface="+mj-lt"/>
              </a:rPr>
              <a:t> Memotivasi Orang Lain</a:t>
            </a:r>
          </a:p>
          <a:p>
            <a:pPr marL="360363" indent="450850">
              <a:buNone/>
            </a:pPr>
            <a:r>
              <a:rPr lang="id-ID" dirty="0">
                <a:latin typeface="+mj-lt"/>
              </a:rPr>
              <a:t>Tujuan kepemimpinan yang lain adalah untuk membantu orang lain menjadi termotivasi, mempertahankan serta meningkatkan motivasi di dalam diri mereka. Dengan kata lain, pemimpin yang baik adalah pemimpin yang bisa memotivasi pengikut/ bawahan untuk mencapai tujuang yang diinginkan.</a:t>
            </a:r>
          </a:p>
          <a:p>
            <a:endParaRPr lang="id-ID" dirty="0"/>
          </a:p>
        </p:txBody>
      </p:sp>
    </p:spTree>
    <p:extLst>
      <p:ext uri="{BB962C8B-B14F-4D97-AF65-F5344CB8AC3E}">
        <p14:creationId xmlns:p14="http://schemas.microsoft.com/office/powerpoint/2010/main" val="244351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DF15-5669-4423-88DD-9893CD4E04B0}"/>
              </a:ext>
            </a:extLst>
          </p:cNvPr>
          <p:cNvSpPr>
            <a:spLocks noGrp="1"/>
          </p:cNvSpPr>
          <p:nvPr>
            <p:ph type="title"/>
          </p:nvPr>
        </p:nvSpPr>
        <p:spPr/>
        <p:txBody>
          <a:bodyPr>
            <a:normAutofit fontScale="90000"/>
          </a:bodyPr>
          <a:lstStyle/>
          <a:p>
            <a:r>
              <a:rPr lang="id-ID" dirty="0"/>
              <a:t>Fungsi Kepemimpinan</a:t>
            </a:r>
            <a:br>
              <a:rPr lang="id-ID" dirty="0"/>
            </a:br>
            <a:br>
              <a:rPr lang="id-ID" dirty="0"/>
            </a:br>
            <a:endParaRPr lang="id-ID" dirty="0"/>
          </a:p>
        </p:txBody>
      </p:sp>
      <p:sp>
        <p:nvSpPr>
          <p:cNvPr id="3" name="Content Placeholder 2">
            <a:extLst>
              <a:ext uri="{FF2B5EF4-FFF2-40B4-BE49-F238E27FC236}">
                <a16:creationId xmlns:a16="http://schemas.microsoft.com/office/drawing/2014/main" id="{2A9779A3-B929-40E8-BA5E-81D4DAC5C8A7}"/>
              </a:ext>
            </a:extLst>
          </p:cNvPr>
          <p:cNvSpPr>
            <a:spLocks noGrp="1"/>
          </p:cNvSpPr>
          <p:nvPr>
            <p:ph idx="1"/>
          </p:nvPr>
        </p:nvSpPr>
        <p:spPr/>
        <p:txBody>
          <a:bodyPr/>
          <a:lstStyle/>
          <a:p>
            <a:pPr>
              <a:buFont typeface="Wingdings" panose="05000000000000000000" pitchFamily="2" charset="2"/>
              <a:buChar char="Ø"/>
            </a:pPr>
            <a:r>
              <a:rPr lang="id-ID" dirty="0"/>
              <a:t> </a:t>
            </a:r>
            <a:r>
              <a:rPr lang="id-ID" dirty="0">
                <a:latin typeface="+mj-lt"/>
              </a:rPr>
              <a:t>Fungsi Administratif</a:t>
            </a:r>
          </a:p>
          <a:p>
            <a:pPr marL="360363" indent="271463">
              <a:buNone/>
            </a:pPr>
            <a:r>
              <a:rPr lang="id-ID" dirty="0">
                <a:latin typeface="+mj-lt"/>
              </a:rPr>
              <a:t>Yang dimaksud dengan fungsi Administratif adalah pengadaan formula kebijakan administrasi di dalam suatu organisasi dan menyediakan segala fasilitasnya.</a:t>
            </a:r>
          </a:p>
          <a:p>
            <a:pPr>
              <a:buFont typeface="Wingdings" panose="05000000000000000000" pitchFamily="2" charset="2"/>
              <a:buChar char="Ø"/>
            </a:pPr>
            <a:r>
              <a:rPr lang="id-ID" dirty="0">
                <a:latin typeface="+mj-lt"/>
              </a:rPr>
              <a:t> Fungsi sebagai Top Manajemen</a:t>
            </a:r>
          </a:p>
          <a:p>
            <a:pPr marL="360363" indent="271463">
              <a:buNone/>
            </a:pPr>
            <a:r>
              <a:rPr lang="id-ID" dirty="0">
                <a:latin typeface="+mj-lt"/>
              </a:rPr>
              <a:t>Fungsi sebagai Top Manajemen adalah fungsi pemimpin dalam proses aktivitas pembuatan Planning, Organizing, Staffing, Directing, Commanding, dan Controlling.</a:t>
            </a:r>
          </a:p>
          <a:p>
            <a:endParaRPr lang="id-ID" dirty="0"/>
          </a:p>
        </p:txBody>
      </p:sp>
    </p:spTree>
    <p:extLst>
      <p:ext uri="{BB962C8B-B14F-4D97-AF65-F5344CB8AC3E}">
        <p14:creationId xmlns:p14="http://schemas.microsoft.com/office/powerpoint/2010/main" val="65199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130F-B859-4656-B817-C773734A067E}"/>
              </a:ext>
            </a:extLst>
          </p:cNvPr>
          <p:cNvSpPr>
            <a:spLocks noGrp="1"/>
          </p:cNvSpPr>
          <p:nvPr>
            <p:ph type="title"/>
          </p:nvPr>
        </p:nvSpPr>
        <p:spPr/>
        <p:txBody>
          <a:bodyPr/>
          <a:lstStyle/>
          <a:p>
            <a:r>
              <a:rPr lang="id-ID" dirty="0"/>
              <a:t>Gaya Kepemimpinan dalam Berorganisasi</a:t>
            </a:r>
          </a:p>
        </p:txBody>
      </p:sp>
      <p:sp>
        <p:nvSpPr>
          <p:cNvPr id="3" name="Content Placeholder 2">
            <a:extLst>
              <a:ext uri="{FF2B5EF4-FFF2-40B4-BE49-F238E27FC236}">
                <a16:creationId xmlns:a16="http://schemas.microsoft.com/office/drawing/2014/main" id="{4FCCAC75-C4BF-4DBA-979D-62A3DF850080}"/>
              </a:ext>
            </a:extLst>
          </p:cNvPr>
          <p:cNvSpPr>
            <a:spLocks noGrp="1"/>
          </p:cNvSpPr>
          <p:nvPr>
            <p:ph idx="1"/>
          </p:nvPr>
        </p:nvSpPr>
        <p:spPr/>
        <p:txBody>
          <a:bodyPr>
            <a:normAutofit fontScale="70000" lnSpcReduction="20000"/>
          </a:bodyPr>
          <a:lstStyle/>
          <a:p>
            <a:pPr marL="0" indent="0">
              <a:buNone/>
            </a:pPr>
            <a:r>
              <a:rPr lang="id-ID" sz="2000" dirty="0"/>
              <a:t>1. Kepemimpinan Otokratis</a:t>
            </a:r>
          </a:p>
          <a:p>
            <a:pPr marL="269875" indent="180975">
              <a:buNone/>
            </a:pPr>
            <a:r>
              <a:rPr lang="id-ID" sz="2000" dirty="0"/>
              <a:t> 	Kepemimpinan jenis ini memusatkan kekuasaan pada dirinya sendiri. Ia membatasi inisiatif dan daya pikir dari para anggotanya. Jenis kepemimpinan ini biasanya dapat kita temukan di akademi kemiliteran dan kepolisian.</a:t>
            </a:r>
          </a:p>
          <a:p>
            <a:pPr marL="360363" indent="-360363">
              <a:buNone/>
            </a:pPr>
            <a:r>
              <a:rPr lang="id-ID" sz="2000" dirty="0"/>
              <a:t>2. Kepemimpinan Birokrasi</a:t>
            </a:r>
          </a:p>
          <a:p>
            <a:pPr marL="269875" indent="361950">
              <a:buNone/>
            </a:pPr>
            <a:r>
              <a:rPr lang="id-ID" sz="2000" dirty="0"/>
              <a:t>	Gaya kepemimpinan ini biasa diterapkan dalam sebuah perusahaan dalam gaya kepemimpinan ini tidak ada ruang bagi para anggota untuk melakukan inovasi karena semuanya sudah diatur dalam sebuah tatanan prosedur yang harus dipatuhi oleh setiap lapisan.</a:t>
            </a:r>
          </a:p>
          <a:p>
            <a:pPr marL="0" indent="0">
              <a:buNone/>
            </a:pPr>
            <a:r>
              <a:rPr lang="id-ID" sz="2000" dirty="0"/>
              <a:t>3. Kepemimpinan Partisipatif</a:t>
            </a:r>
          </a:p>
          <a:p>
            <a:pPr marL="269875" indent="361950">
              <a:buNone/>
            </a:pPr>
            <a:r>
              <a:rPr lang="id-ID" sz="2000" dirty="0"/>
              <a:t>Dalam gaya kepemimpinan partisipatif, ide dapat mengalir dari bawah (anggota) karena posisi kontrol atas pemecahan suatu masalah dan pembuatan keputusan dipegang secara bergantian. Dalam artian, Pemimpin mampu memberikan ruang gerak bagi para bawahan untuk dapat berpartisipasi dalam pembuatan suatu keputusan.</a:t>
            </a:r>
          </a:p>
          <a:p>
            <a:pPr marL="360363" indent="-360363">
              <a:buNone/>
            </a:pPr>
            <a:endParaRPr lang="id-ID" dirty="0"/>
          </a:p>
        </p:txBody>
      </p:sp>
    </p:spTree>
    <p:extLst>
      <p:ext uri="{BB962C8B-B14F-4D97-AF65-F5344CB8AC3E}">
        <p14:creationId xmlns:p14="http://schemas.microsoft.com/office/powerpoint/2010/main" val="34450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9DB44-7552-4045-A46D-DE1714253552}"/>
              </a:ext>
            </a:extLst>
          </p:cNvPr>
          <p:cNvSpPr>
            <a:spLocks noGrp="1"/>
          </p:cNvSpPr>
          <p:nvPr>
            <p:ph idx="1"/>
          </p:nvPr>
        </p:nvSpPr>
        <p:spPr>
          <a:xfrm>
            <a:off x="309093" y="2266682"/>
            <a:ext cx="11616743" cy="4237149"/>
          </a:xfrm>
        </p:spPr>
        <p:txBody>
          <a:bodyPr>
            <a:normAutofit fontScale="85000" lnSpcReduction="20000"/>
          </a:bodyPr>
          <a:lstStyle/>
          <a:p>
            <a:pPr marL="0" indent="0">
              <a:buNone/>
            </a:pPr>
            <a:r>
              <a:rPr lang="id-ID" sz="2000" dirty="0">
                <a:latin typeface="+mj-lt"/>
              </a:rPr>
              <a:t>4. Kepemimpinan Delegatif</a:t>
            </a:r>
          </a:p>
          <a:p>
            <a:pPr marL="269875" indent="271463">
              <a:buNone/>
            </a:pPr>
            <a:r>
              <a:rPr lang="id-ID" sz="2000" dirty="0">
                <a:latin typeface="+mj-lt"/>
              </a:rPr>
              <a:t>Gaya kepemimpinan ini biasa disebut </a:t>
            </a:r>
            <a:r>
              <a:rPr lang="id-ID" sz="2000" i="1" dirty="0">
                <a:latin typeface="+mj-lt"/>
              </a:rPr>
              <a:t>Laissez-faire</a:t>
            </a:r>
            <a:r>
              <a:rPr lang="id-ID" sz="2000" dirty="0">
                <a:latin typeface="+mj-lt"/>
              </a:rPr>
              <a:t> dimana pemimpin memberikan kebebasan secara mutlak kepada para anggota untuk melakukan tujuan dan cara mereka masing-masing. Namun, jenis kepemimpinan ini akan sangat merugikan apabila para anggota belum cukup matang dalam melaksanakan tanggung jawabnya dan memiliki motivasi tinggi terhadap pekerjaan. </a:t>
            </a:r>
          </a:p>
          <a:p>
            <a:pPr marL="269875" indent="-269875">
              <a:buNone/>
              <a:tabLst>
                <a:tab pos="541338" algn="l"/>
              </a:tabLst>
            </a:pPr>
            <a:r>
              <a:rPr lang="id-ID" sz="2000" dirty="0">
                <a:latin typeface="+mj-lt"/>
              </a:rPr>
              <a:t>5. Kepemimpinan Transaksional</a:t>
            </a:r>
          </a:p>
          <a:p>
            <a:pPr marL="269875" indent="361950">
              <a:buNone/>
            </a:pPr>
            <a:r>
              <a:rPr lang="id-ID" sz="2000" dirty="0">
                <a:latin typeface="+mj-lt"/>
              </a:rPr>
              <a:t>Kepemimpinan jenis ini cenderung terdapat aksi transaksi antara pemimpin dan bawahan dimana pemimpin akan memberikan </a:t>
            </a:r>
            <a:r>
              <a:rPr lang="id-ID" sz="2000" i="1" dirty="0">
                <a:latin typeface="+mj-lt"/>
              </a:rPr>
              <a:t>reward</a:t>
            </a:r>
            <a:r>
              <a:rPr lang="id-ID" sz="2000" dirty="0">
                <a:latin typeface="+mj-lt"/>
              </a:rPr>
              <a:t> ketika bawahan berhasil melaksanakan tugas yang telah diselesaikan sesuai kesepakatan. Pemimpin dan bawahan memiliki tujuan, kebutuhan dan kepentingan masing-masing.</a:t>
            </a:r>
          </a:p>
          <a:p>
            <a:pPr marL="269875" indent="-269875">
              <a:buNone/>
            </a:pPr>
            <a:r>
              <a:rPr lang="id-ID" sz="2000" dirty="0">
                <a:latin typeface="+mj-lt"/>
              </a:rPr>
              <a:t>6</a:t>
            </a:r>
            <a:r>
              <a:rPr lang="id-ID" sz="2200" dirty="0">
                <a:latin typeface="+mj-lt"/>
              </a:rPr>
              <a:t>. Kepemimpinan Transformasional</a:t>
            </a:r>
          </a:p>
          <a:p>
            <a:pPr marL="269875" indent="90488">
              <a:buNone/>
            </a:pPr>
            <a:r>
              <a:rPr lang="id-ID" sz="2000" dirty="0">
                <a:latin typeface="+mj-lt"/>
              </a:rPr>
              <a:t>     Para pemimpin jenis ini memperhatikan dan terlibat langsung dalam proses termasuk dalam hal membantu para anggota kelompok untuk berhasil menyelesaikan tugas mereka. Pemimpin cenderung memiliki semangat yang positif untuk para bawahannya sehingga semangatnya tersebut dapat berpengaruh pada para anggotanya untuk lebih energik. </a:t>
            </a:r>
          </a:p>
          <a:p>
            <a:pPr marL="0" indent="0">
              <a:buNone/>
            </a:pPr>
            <a:endParaRPr lang="id-ID" sz="2000" dirty="0"/>
          </a:p>
        </p:txBody>
      </p:sp>
    </p:spTree>
    <p:extLst>
      <p:ext uri="{BB962C8B-B14F-4D97-AF65-F5344CB8AC3E}">
        <p14:creationId xmlns:p14="http://schemas.microsoft.com/office/powerpoint/2010/main" val="293561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CB838-F638-449C-ADED-10FFDD2E0373}"/>
              </a:ext>
            </a:extLst>
          </p:cNvPr>
          <p:cNvSpPr>
            <a:spLocks noGrp="1"/>
          </p:cNvSpPr>
          <p:nvPr>
            <p:ph idx="1"/>
          </p:nvPr>
        </p:nvSpPr>
        <p:spPr>
          <a:xfrm>
            <a:off x="422856" y="2347174"/>
            <a:ext cx="11346288" cy="4692673"/>
          </a:xfrm>
        </p:spPr>
        <p:txBody>
          <a:bodyPr>
            <a:normAutofit fontScale="85000" lnSpcReduction="20000"/>
          </a:bodyPr>
          <a:lstStyle/>
          <a:p>
            <a:pPr marL="360363" indent="-360363">
              <a:buNone/>
            </a:pPr>
            <a:r>
              <a:rPr lang="id-ID" sz="2000" dirty="0"/>
              <a:t>7 </a:t>
            </a:r>
            <a:r>
              <a:rPr lang="id-ID" sz="2000" dirty="0">
                <a:latin typeface="+mj-lt"/>
              </a:rPr>
              <a:t>. Kepemimpinan Melayani (</a:t>
            </a:r>
            <a:r>
              <a:rPr lang="id-ID" sz="2000" i="1" dirty="0">
                <a:latin typeface="+mj-lt"/>
              </a:rPr>
              <a:t>Servant</a:t>
            </a:r>
            <a:r>
              <a:rPr lang="id-ID" sz="2000" dirty="0">
                <a:latin typeface="+mj-lt"/>
              </a:rPr>
              <a:t>)</a:t>
            </a:r>
          </a:p>
          <a:p>
            <a:pPr marL="360363" indent="271463">
              <a:buNone/>
            </a:pPr>
            <a:r>
              <a:rPr lang="id-ID" sz="2000" dirty="0">
                <a:latin typeface="+mj-lt"/>
              </a:rPr>
              <a:t>Gaya Kepemimpinan ini memiliki ciri khas, yakni hubungan yang terjalin antara pemimpin yang melayani dengan para anggota berorientasi pada sifat melayani dengan standar moral spiritual. Pemimpin yang melayani lebih mengutamakan kebutuhan, kepentingan dan aspirasi dari para anggota daripada kepentingan pribadinya.</a:t>
            </a:r>
          </a:p>
          <a:p>
            <a:pPr marL="0" indent="0">
              <a:buNone/>
            </a:pPr>
            <a:r>
              <a:rPr lang="id-ID" sz="2200" dirty="0">
                <a:latin typeface="+mj-lt"/>
              </a:rPr>
              <a:t>8. </a:t>
            </a:r>
            <a:r>
              <a:rPr lang="id-ID" sz="2000" dirty="0">
                <a:latin typeface="+mj-lt"/>
              </a:rPr>
              <a:t>Kepemimpinan Karismatik</a:t>
            </a:r>
          </a:p>
          <a:p>
            <a:pPr marL="360363" indent="271463">
              <a:buNone/>
            </a:pPr>
            <a:r>
              <a:rPr lang="id-ID" sz="2000" dirty="0">
                <a:latin typeface="+mj-lt"/>
              </a:rPr>
              <a:t>Pemimpin yang karismatik memiliki pengaruh yang kuat atas para pengikut oleh karena karisma dan kepercayaan diri yang ditampilkan. Para pengikut cenderung mengikuti pemimpin karismatik karena kagum dan secara emosional percaya dan ingin berkontribusi bersama dengan pemimpin karismatik.</a:t>
            </a:r>
          </a:p>
          <a:p>
            <a:pPr marL="360363" indent="-360363">
              <a:buNone/>
            </a:pPr>
            <a:r>
              <a:rPr lang="id-ID" sz="2000" dirty="0">
                <a:latin typeface="+mj-lt"/>
              </a:rPr>
              <a:t>9.  Kepemimpinan Situasional</a:t>
            </a:r>
          </a:p>
          <a:p>
            <a:pPr marL="360363" indent="271463">
              <a:buNone/>
            </a:pPr>
            <a:r>
              <a:rPr lang="id-ID" sz="2000" dirty="0">
                <a:latin typeface="+mj-lt"/>
              </a:rPr>
              <a:t>Pemimpin yang menerapkan jenis kepemimpinan situasional lebih sering menyesuaikan setiap gaya kepemimpinan yang ada dengan tahap perkembangan para anggota yakni sejauh mana kesiapan dari para anggota melaksanakan setiap tugas. Gaya kepemimpinan situasional mencoba mengkombinasikan proses kepemimpinan dengan situasi dan kondisi yang ada.</a:t>
            </a:r>
          </a:p>
          <a:p>
            <a:pPr marL="0" indent="0">
              <a:buNone/>
              <a:tabLst>
                <a:tab pos="720725" algn="l"/>
              </a:tabLst>
            </a:pPr>
            <a:br>
              <a:rPr lang="id-ID" sz="2200" dirty="0"/>
            </a:br>
            <a:endParaRPr lang="id-ID" sz="2200" dirty="0"/>
          </a:p>
        </p:txBody>
      </p:sp>
    </p:spTree>
    <p:extLst>
      <p:ext uri="{BB962C8B-B14F-4D97-AF65-F5344CB8AC3E}">
        <p14:creationId xmlns:p14="http://schemas.microsoft.com/office/powerpoint/2010/main" val="1883602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67</TotalTime>
  <Words>406</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 Boardroom</vt:lpstr>
      <vt:lpstr>Kepemimpinan dalam Berorganisasi</vt:lpstr>
      <vt:lpstr>Apa yang dimaksud dengan kepemimpinan? </vt:lpstr>
      <vt:lpstr>Unsur – Unsur Kepemimpinan dalam Organisasi</vt:lpstr>
      <vt:lpstr>Teori – Teori Kepemimpinan</vt:lpstr>
      <vt:lpstr>Tujuan Kepemimpinan dalam Organisasi </vt:lpstr>
      <vt:lpstr>Fungsi Kepemimpinan  </vt:lpstr>
      <vt:lpstr>Gaya Kepemimpinan dalam Berorganisasi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Kepemimpinan dalam Berorganisasi</dc:title>
  <dc:creator>User</dc:creator>
  <cp:lastModifiedBy>User</cp:lastModifiedBy>
  <cp:revision>8</cp:revision>
  <dcterms:created xsi:type="dcterms:W3CDTF">2019-10-07T03:18:30Z</dcterms:created>
  <dcterms:modified xsi:type="dcterms:W3CDTF">2019-10-09T11:08:51Z</dcterms:modified>
</cp:coreProperties>
</file>