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9" r:id="rId5"/>
    <p:sldId id="286" r:id="rId6"/>
    <p:sldId id="280" r:id="rId7"/>
    <p:sldId id="281" r:id="rId8"/>
    <p:sldId id="291" r:id="rId9"/>
    <p:sldId id="297" r:id="rId10"/>
    <p:sldId id="296" r:id="rId11"/>
    <p:sldId id="299" r:id="rId12"/>
    <p:sldId id="300" r:id="rId13"/>
    <p:sldId id="301" r:id="rId14"/>
    <p:sldId id="298" r:id="rId15"/>
    <p:sldId id="278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7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61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=""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=""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=""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=""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=""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7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=""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=""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=""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=""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=""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=""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10/8/2019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arnosudrajat.blogspot.com/2012/06/hubungan-perilaku-struktur-budaya-dan_02.html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arnosudrajat.blogspot.com/2012/06/hubungan-perilaku-struktur-budaya-dan_02.html" TargetMode="Externa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Geografi" TargetMode="External"/><Relationship Id="rId2" Type="http://schemas.openxmlformats.org/officeDocument/2006/relationships/hyperlink" Target="http://id.wikipedia.org/wiki/Organisasi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marnosudrajat.blogspot.com/2012/06/hubungan-perilaku-struktur-budaya-dan_0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=""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=""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PERILAKU DAN BUDAYA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5000" dirty="0">
                <a:latin typeface="Gill Sans MT" panose="020B0502020104020203" pitchFamily="34" charset="0"/>
              </a:rPr>
              <a:t>ORGANISASI 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2000" y="4362831"/>
            <a:ext cx="3888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500" b="1" i="1" spc="65" dirty="0">
                <a:solidFill>
                  <a:schemeClr val="accent1"/>
                </a:solidFill>
                <a:latin typeface="Arial"/>
                <a:cs typeface="Arial"/>
              </a:rPr>
              <a:t>KELOMPOK IV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=""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FB6C91D-4B22-49F1-9A0B-ABEB9E1F5A26}"/>
              </a:ext>
            </a:extLst>
          </p:cNvPr>
          <p:cNvSpPr txBox="1">
            <a:spLocks/>
          </p:cNvSpPr>
          <p:nvPr/>
        </p:nvSpPr>
        <p:spPr>
          <a:xfrm>
            <a:off x="-46149" y="5732655"/>
            <a:ext cx="3140298" cy="412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Gill Sans MT" panose="020B0502020104020203" pitchFamily="34" charset="0"/>
              </a:rPr>
              <a:t>Abdulloh Aqil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AFB6C91D-4B22-49F1-9A0B-ABEB9E1F5A26}"/>
              </a:ext>
            </a:extLst>
          </p:cNvPr>
          <p:cNvSpPr txBox="1">
            <a:spLocks/>
          </p:cNvSpPr>
          <p:nvPr/>
        </p:nvSpPr>
        <p:spPr>
          <a:xfrm>
            <a:off x="3086698" y="5700615"/>
            <a:ext cx="3140298" cy="412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Gill Sans MT" panose="020B0502020104020203" pitchFamily="34" charset="0"/>
              </a:rPr>
              <a:t>Nur </a:t>
            </a:r>
            <a:r>
              <a:rPr lang="en-US" sz="2000" dirty="0" err="1">
                <a:latin typeface="Gill Sans MT" panose="020B0502020104020203" pitchFamily="34" charset="0"/>
              </a:rPr>
              <a:t>Sukma</a:t>
            </a:r>
            <a:r>
              <a:rPr lang="en-US" sz="2000" dirty="0">
                <a:latin typeface="Gill Sans MT" panose="020B0502020104020203" pitchFamily="34" charset="0"/>
              </a:rPr>
              <a:t> 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AFB6C91D-4B22-49F1-9A0B-ABEB9E1F5A26}"/>
              </a:ext>
            </a:extLst>
          </p:cNvPr>
          <p:cNvSpPr txBox="1">
            <a:spLocks/>
          </p:cNvSpPr>
          <p:nvPr/>
        </p:nvSpPr>
        <p:spPr>
          <a:xfrm>
            <a:off x="6052858" y="5732655"/>
            <a:ext cx="3140298" cy="412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Gill Sans MT" panose="020B0502020104020203" pitchFamily="34" charset="0"/>
              </a:rPr>
              <a:t>Muhammad </a:t>
            </a:r>
            <a:r>
              <a:rPr lang="en-US" sz="2000" dirty="0" err="1">
                <a:latin typeface="Gill Sans MT" panose="020B0502020104020203" pitchFamily="34" charset="0"/>
              </a:rPr>
              <a:t>Adisa</a:t>
            </a:r>
            <a:r>
              <a:rPr lang="en-US" sz="2000" dirty="0">
                <a:latin typeface="Gill Sans MT" panose="020B0502020104020203" pitchFamily="34" charset="0"/>
              </a:rPr>
              <a:t> P </a:t>
            </a:r>
            <a:r>
              <a:rPr lang="en-US" sz="2000" dirty="0" err="1">
                <a:latin typeface="Gill Sans MT" panose="020B0502020104020203" pitchFamily="34" charset="0"/>
              </a:rPr>
              <a:t>P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AFB6C91D-4B22-49F1-9A0B-ABEB9E1F5A26}"/>
              </a:ext>
            </a:extLst>
          </p:cNvPr>
          <p:cNvSpPr txBox="1">
            <a:spLocks/>
          </p:cNvSpPr>
          <p:nvPr/>
        </p:nvSpPr>
        <p:spPr>
          <a:xfrm>
            <a:off x="8603902" y="5700615"/>
            <a:ext cx="3140298" cy="412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latin typeface="Gill Sans MT" panose="020B0502020104020203" pitchFamily="34" charset="0"/>
              </a:rPr>
              <a:t>Hosnol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 err="1">
                <a:latin typeface="Gill Sans MT" panose="020B0502020104020203" pitchFamily="34" charset="0"/>
              </a:rPr>
              <a:t>Arifin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AFB6C91D-4B22-49F1-9A0B-ABEB9E1F5A26}"/>
              </a:ext>
            </a:extLst>
          </p:cNvPr>
          <p:cNvSpPr txBox="1">
            <a:spLocks/>
          </p:cNvSpPr>
          <p:nvPr/>
        </p:nvSpPr>
        <p:spPr>
          <a:xfrm>
            <a:off x="1981173" y="6253152"/>
            <a:ext cx="3140298" cy="412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latin typeface="Gill Sans MT" panose="020B0502020104020203" pitchFamily="34" charset="0"/>
              </a:rPr>
              <a:t>Sholikin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AFB6C91D-4B22-49F1-9A0B-ABEB9E1F5A26}"/>
              </a:ext>
            </a:extLst>
          </p:cNvPr>
          <p:cNvSpPr txBox="1">
            <a:spLocks/>
          </p:cNvSpPr>
          <p:nvPr/>
        </p:nvSpPr>
        <p:spPr>
          <a:xfrm>
            <a:off x="8131535" y="6295327"/>
            <a:ext cx="3140298" cy="412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>
                <a:latin typeface="Gill Sans MT" panose="020B0502020104020203" pitchFamily="34" charset="0"/>
              </a:rPr>
              <a:t>Gerindra</a:t>
            </a:r>
            <a:r>
              <a:rPr lang="en-US" sz="2000" dirty="0" smtClean="0">
                <a:latin typeface="Gill Sans MT" panose="020B0502020104020203" pitchFamily="34" charset="0"/>
              </a:rPr>
              <a:t> </a:t>
            </a:r>
            <a:r>
              <a:rPr lang="en-US" sz="2000" dirty="0" err="1" smtClean="0">
                <a:latin typeface="Gill Sans MT" panose="020B0502020104020203" pitchFamily="34" charset="0"/>
              </a:rPr>
              <a:t>Fajar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AFB6C91D-4B22-49F1-9A0B-ABEB9E1F5A26}"/>
              </a:ext>
            </a:extLst>
          </p:cNvPr>
          <p:cNvSpPr txBox="1">
            <a:spLocks/>
          </p:cNvSpPr>
          <p:nvPr/>
        </p:nvSpPr>
        <p:spPr>
          <a:xfrm>
            <a:off x="4601977" y="6255849"/>
            <a:ext cx="3140298" cy="412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>
                <a:latin typeface="Gill Sans MT" panose="020B0502020104020203" pitchFamily="34" charset="0"/>
              </a:rPr>
              <a:t>Aulia</a:t>
            </a:r>
            <a:r>
              <a:rPr lang="en-US" sz="2000" dirty="0" smtClean="0">
                <a:latin typeface="Gill Sans MT" panose="020B0502020104020203" pitchFamily="34" charset="0"/>
              </a:rPr>
              <a:t> Rahman </a:t>
            </a:r>
            <a:r>
              <a:rPr lang="en-US" sz="2000" dirty="0" err="1" smtClean="0">
                <a:latin typeface="Gill Sans MT" panose="020B0502020104020203" pitchFamily="34" charset="0"/>
              </a:rPr>
              <a:t>Nur</a:t>
            </a:r>
            <a:r>
              <a:rPr lang="en-US" sz="2000" dirty="0" smtClean="0">
                <a:latin typeface="Gill Sans MT" panose="020B0502020104020203" pitchFamily="34" charset="0"/>
              </a:rPr>
              <a:t> M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AFB6C91D-4B22-49F1-9A0B-ABEB9E1F5A26}"/>
              </a:ext>
            </a:extLst>
          </p:cNvPr>
          <p:cNvSpPr txBox="1">
            <a:spLocks/>
          </p:cNvSpPr>
          <p:nvPr/>
        </p:nvSpPr>
        <p:spPr>
          <a:xfrm>
            <a:off x="-47536" y="6253152"/>
            <a:ext cx="3140298" cy="412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Gill Sans MT" panose="020B0502020104020203" pitchFamily="34" charset="0"/>
              </a:rPr>
              <a:t>Arya </a:t>
            </a:r>
            <a:r>
              <a:rPr lang="en-US" sz="2000" dirty="0" err="1" smtClean="0">
                <a:latin typeface="Gill Sans MT" panose="020B0502020104020203" pitchFamily="34" charset="0"/>
              </a:rPr>
              <a:t>Gigih</a:t>
            </a:r>
            <a:r>
              <a:rPr lang="en-US" sz="2000" dirty="0" smtClean="0">
                <a:latin typeface="Gill Sans MT" panose="020B0502020104020203" pitchFamily="34" charset="0"/>
              </a:rPr>
              <a:t> </a:t>
            </a: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="" xmlns:a16="http://schemas.microsoft.com/office/drawing/2014/main" id="{1170BE00-E637-4E77-9E6A-61B9CE299D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32167"/>
            <a:ext cx="12188825" cy="3742611"/>
          </a:xfrm>
        </p:spPr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2AE6F4C-4D7F-48E7-80D6-1B2A7561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57544"/>
            <a:ext cx="10515600" cy="1325563"/>
          </a:xfrm>
        </p:spPr>
        <p:txBody>
          <a:bodyPr/>
          <a:lstStyle/>
          <a:p>
            <a:r>
              <a:rPr lang="en-US" b="0" dirty="0">
                <a:solidFill>
                  <a:schemeClr val="bg1"/>
                </a:solidFill>
              </a:rPr>
              <a:t> </a:t>
            </a:r>
            <a:r>
              <a:rPr lang="en-US" b="0" dirty="0" err="1">
                <a:solidFill>
                  <a:schemeClr val="bg1"/>
                </a:solidFill>
              </a:rPr>
              <a:t>Desain</a:t>
            </a: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en-US" b="0" dirty="0" err="1">
                <a:solidFill>
                  <a:schemeClr val="bg1"/>
                </a:solidFill>
              </a:rPr>
              <a:t>Organisasi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F84A185-3B7A-4B31-A6D4-8392C2E97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10515600" cy="275561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Birokrasi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  <a:p>
            <a:pPr marL="285750" lvl="1" indent="-285750"/>
            <a:r>
              <a:rPr lang="en-US" dirty="0" err="1"/>
              <a:t>Struktur</a:t>
            </a:r>
            <a:r>
              <a:rPr lang="en-US" dirty="0"/>
              <a:t> Modern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 err="1"/>
              <a:t>Struktur</a:t>
            </a:r>
            <a:r>
              <a:rPr lang="en-US" dirty="0"/>
              <a:t> Tim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 err="1"/>
              <a:t>Organisasi</a:t>
            </a:r>
            <a:r>
              <a:rPr lang="en-US" dirty="0"/>
              <a:t> Virtual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Nirbatas</a:t>
            </a: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r>
              <a:rPr lang="en-US" sz="1200" dirty="0" err="1"/>
              <a:t>Sumber</a:t>
            </a:r>
            <a:r>
              <a:rPr lang="en-US" sz="1200" dirty="0"/>
              <a:t> (</a:t>
            </a:r>
            <a:r>
              <a:rPr lang="en-US" sz="1200" dirty="0">
                <a:hlinkClick r:id="rId2"/>
              </a:rPr>
              <a:t>http://marnosudrajat.blogspot.com/2012/06/hubungan-perilaku-struktur-budaya-dan_02.html</a:t>
            </a:r>
            <a:r>
              <a:rPr lang="en-US" sz="1200" dirty="0"/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84DB819-0D61-43C7-B157-1323210C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="" xmlns:a16="http://schemas.microsoft.com/office/drawing/2014/main" id="{74140CF4-2DAA-4239-BB77-274BDD82AB49}"/>
              </a:ext>
            </a:extLst>
          </p:cNvPr>
          <p:cNvSpPr txBox="1">
            <a:spLocks/>
          </p:cNvSpPr>
          <p:nvPr/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i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EE24B5-652C-4DB5-B7C3-B5BBEC1280B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Placeholder 11">
            <a:extLst>
              <a:ext uri="{FF2B5EF4-FFF2-40B4-BE49-F238E27FC236}">
                <a16:creationId xmlns="" xmlns:a16="http://schemas.microsoft.com/office/drawing/2014/main" id="{509FA566-1699-4388-B44C-C3EE5EC051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1"/>
            <a:ext cx="6256751" cy="6857999"/>
          </a:xfrm>
          <a:prstGeom prst="rect">
            <a:avLst/>
          </a:prstGeom>
        </p:spPr>
      </p:pic>
      <p:sp>
        <p:nvSpPr>
          <p:cNvPr id="11" name="object 3" descr="Beige rectangle">
            <a:extLst>
              <a:ext uri="{FF2B5EF4-FFF2-40B4-BE49-F238E27FC236}">
                <a16:creationId xmlns=""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8355283" y="836613"/>
            <a:ext cx="3307960" cy="518477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2" name="object 6" descr="Blue rectangle">
            <a:extLst>
              <a:ext uri="{FF2B5EF4-FFF2-40B4-BE49-F238E27FC236}">
                <a16:creationId xmlns=""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6226175" y="1"/>
            <a:ext cx="5056205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FC6730AE-386B-426F-9F29-221DCC5F714D}"/>
              </a:ext>
            </a:extLst>
          </p:cNvPr>
          <p:cNvSpPr txBox="1">
            <a:spLocks/>
          </p:cNvSpPr>
          <p:nvPr/>
        </p:nvSpPr>
        <p:spPr>
          <a:xfrm>
            <a:off x="7472818" y="2860146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Gaya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Otokratis</a:t>
            </a:r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4" name="Picture Placeholder 27" descr="Check mark">
            <a:extLst>
              <a:ext uri="{FF2B5EF4-FFF2-40B4-BE49-F238E27FC236}">
                <a16:creationId xmlns="" xmlns:a16="http://schemas.microsoft.com/office/drawing/2014/main" id="{9FC370A7-FF9A-42B0-9C14-95C57A9BC6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2803684"/>
            <a:ext cx="720000" cy="720000"/>
          </a:xfrm>
          <a:prstGeom prst="rect">
            <a:avLst/>
          </a:prstGeom>
        </p:spPr>
      </p:pic>
      <p:pic>
        <p:nvPicPr>
          <p:cNvPr id="15" name="Picture Placeholder 29" descr="Check mark">
            <a:extLst>
              <a:ext uri="{FF2B5EF4-FFF2-40B4-BE49-F238E27FC236}">
                <a16:creationId xmlns="" xmlns:a16="http://schemas.microsoft.com/office/drawing/2014/main" id="{1630545B-ED3D-48DD-8CD5-CB200AA2D7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3693320"/>
            <a:ext cx="720000" cy="719999"/>
          </a:xfrm>
          <a:prstGeom prst="rect">
            <a:avLst/>
          </a:prstGeom>
        </p:spPr>
      </p:pic>
      <p:sp>
        <p:nvSpPr>
          <p:cNvPr id="16" name="Text Placeholder 17">
            <a:extLst>
              <a:ext uri="{FF2B5EF4-FFF2-40B4-BE49-F238E27FC236}">
                <a16:creationId xmlns="" xmlns:a16="http://schemas.microsoft.com/office/drawing/2014/main" id="{186A1D66-9F36-434B-9677-0FE61760AB97}"/>
              </a:ext>
            </a:extLst>
          </p:cNvPr>
          <p:cNvSpPr txBox="1">
            <a:spLocks/>
          </p:cNvSpPr>
          <p:nvPr/>
        </p:nvSpPr>
        <p:spPr>
          <a:xfrm>
            <a:off x="7472817" y="3794464"/>
            <a:ext cx="3307960" cy="740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Gaya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Demokratis</a:t>
            </a:r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7" name="Picture Placeholder 31" descr="Check mark">
            <a:extLst>
              <a:ext uri="{FF2B5EF4-FFF2-40B4-BE49-F238E27FC236}">
                <a16:creationId xmlns="" xmlns:a16="http://schemas.microsoft.com/office/drawing/2014/main" id="{33C53E5C-0A10-46F8-9546-AB2C675452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4621055"/>
            <a:ext cx="720000" cy="719999"/>
          </a:xfrm>
          <a:prstGeom prst="rect">
            <a:avLst/>
          </a:prstGeom>
        </p:spPr>
      </p:pic>
      <p:sp>
        <p:nvSpPr>
          <p:cNvPr id="18" name="Text Placeholder 19">
            <a:extLst>
              <a:ext uri="{FF2B5EF4-FFF2-40B4-BE49-F238E27FC236}">
                <a16:creationId xmlns="" xmlns:a16="http://schemas.microsoft.com/office/drawing/2014/main" id="{8744334E-DF9D-4600-8180-292072510183}"/>
              </a:ext>
            </a:extLst>
          </p:cNvPr>
          <p:cNvSpPr txBox="1">
            <a:spLocks/>
          </p:cNvSpPr>
          <p:nvPr/>
        </p:nvSpPr>
        <p:spPr>
          <a:xfrm>
            <a:off x="7472816" y="4704536"/>
            <a:ext cx="3098931" cy="10929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Gaya Laissez-faire</a:t>
            </a:r>
          </a:p>
        </p:txBody>
      </p:sp>
      <p:sp>
        <p:nvSpPr>
          <p:cNvPr id="19" name="object 27" descr="Beige rectangle">
            <a:extLst>
              <a:ext uri="{FF2B5EF4-FFF2-40B4-BE49-F238E27FC236}">
                <a16:creationId xmlns="" xmlns:a16="http://schemas.microsoft.com/office/drawing/2014/main" id="{7F820741-8871-4D59-8ED1-466FEFD2AF94}"/>
              </a:ext>
            </a:extLst>
          </p:cNvPr>
          <p:cNvSpPr/>
          <p:nvPr/>
        </p:nvSpPr>
        <p:spPr>
          <a:xfrm flipV="1">
            <a:off x="6892776" y="2384428"/>
            <a:ext cx="241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95668119-9603-4701-8EEC-F2E48B808491}"/>
              </a:ext>
            </a:extLst>
          </p:cNvPr>
          <p:cNvSpPr txBox="1">
            <a:spLocks/>
          </p:cNvSpPr>
          <p:nvPr/>
        </p:nvSpPr>
        <p:spPr>
          <a:xfrm>
            <a:off x="6758354" y="1279525"/>
            <a:ext cx="4421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GAYA MANAJEMEN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6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87" y="438224"/>
            <a:ext cx="3932237" cy="130211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8397F9A-0355-4091-BDD7-5C57834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6601" y="1769168"/>
            <a:ext cx="4505012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 err="1">
                <a:solidFill>
                  <a:schemeClr val="bg1"/>
                </a:solidFill>
                <a:latin typeface="+mj-lt"/>
              </a:rPr>
              <a:t>Memberikan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+mj-lt"/>
              </a:rPr>
              <a:t>keterampilan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+mj-lt"/>
              </a:rPr>
              <a:t>bekerja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+mj-lt"/>
              </a:rPr>
              <a:t>sama</a:t>
            </a:r>
            <a:endParaRPr lang="en-US" sz="15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12</a:t>
            </a:fld>
            <a:endParaRPr lang="en-US" dirty="0"/>
          </a:p>
        </p:txBody>
      </p:sp>
      <p:pic>
        <p:nvPicPr>
          <p:cNvPr id="16" name="Picture Placeholder 15" descr="Group of people">
            <a:extLst>
              <a:ext uri="{FF2B5EF4-FFF2-40B4-BE49-F238E27FC236}">
                <a16:creationId xmlns="" xmlns:a16="http://schemas.microsoft.com/office/drawing/2014/main" id="{48FA199D-A4E2-45BF-978A-675A900780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319"/>
            <a:ext cx="6024562" cy="2736709"/>
          </a:xfrm>
        </p:spPr>
      </p:pic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0D9263D0-7B10-45A1-AD9E-D040B170EFE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046600" y="3002770"/>
            <a:ext cx="4422244" cy="164862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2200" b="1" spc="-1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/>
              </a:rPr>
              <a:t>Melatih</a:t>
            </a:r>
            <a:r>
              <a:rPr lang="en-US" sz="2200" b="1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/>
              </a:rPr>
              <a:t> </a:t>
            </a:r>
            <a:r>
              <a:rPr lang="en-US" sz="2200" b="1" spc="-1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/>
              </a:rPr>
              <a:t>Kepercayaan</a:t>
            </a:r>
            <a:endParaRPr lang="en-US" sz="2200" b="1" spc="-15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  <a:cs typeface="Arial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9884D43A-F693-45B5-941E-26162517B9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046600" y="4627653"/>
            <a:ext cx="4505012" cy="19123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spc="-1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/>
              </a:rPr>
              <a:t>Memberikan</a:t>
            </a:r>
            <a:r>
              <a:rPr lang="en-US" sz="2200" b="1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/>
              </a:rPr>
              <a:t> </a:t>
            </a:r>
            <a:r>
              <a:rPr lang="en-US" sz="2200" b="1" spc="-1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/>
              </a:rPr>
              <a:t>keterampilan</a:t>
            </a:r>
            <a:r>
              <a:rPr lang="en-US" sz="2200" b="1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/>
              </a:rPr>
              <a:t> </a:t>
            </a:r>
            <a:r>
              <a:rPr lang="en-US" sz="2200" b="1" spc="-1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/>
              </a:rPr>
              <a:t>mengatur</a:t>
            </a:r>
            <a:r>
              <a:rPr lang="en-US" sz="2200" b="1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/>
              </a:rPr>
              <a:t> </a:t>
            </a:r>
            <a:r>
              <a:rPr lang="en-US" sz="2200" b="1" spc="-1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/>
              </a:rPr>
              <a:t>waktu</a:t>
            </a: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</a:p>
        </p:txBody>
      </p:sp>
      <p:pic>
        <p:nvPicPr>
          <p:cNvPr id="11" name="Picture Placeholder 14" descr="Check icon">
            <a:extLst>
              <a:ext uri="{FF2B5EF4-FFF2-40B4-BE49-F238E27FC236}">
                <a16:creationId xmlns="" xmlns:a16="http://schemas.microsoft.com/office/drawing/2014/main" id="{380A2BFD-1794-4338-8BAC-66A30B88D03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1713834"/>
            <a:ext cx="576000" cy="576000"/>
          </a:xfrm>
        </p:spPr>
      </p:pic>
      <p:pic>
        <p:nvPicPr>
          <p:cNvPr id="12" name="Picture Placeholder 16" descr="Check icon">
            <a:extLst>
              <a:ext uri="{FF2B5EF4-FFF2-40B4-BE49-F238E27FC236}">
                <a16:creationId xmlns="" xmlns:a16="http://schemas.microsoft.com/office/drawing/2014/main" id="{AC1F4E71-E6F8-490B-A9E9-61DC2025EBE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2948224"/>
            <a:ext cx="576000" cy="576001"/>
          </a:xfrm>
        </p:spPr>
      </p:pic>
      <p:pic>
        <p:nvPicPr>
          <p:cNvPr id="13" name="Picture Placeholder 18" descr="Check icon">
            <a:extLst>
              <a:ext uri="{FF2B5EF4-FFF2-40B4-BE49-F238E27FC236}">
                <a16:creationId xmlns="" xmlns:a16="http://schemas.microsoft.com/office/drawing/2014/main" id="{138322BF-F85B-4C19-9968-C0582151091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4558201"/>
            <a:ext cx="576000" cy="576001"/>
          </a:xfrm>
        </p:spPr>
      </p:pic>
      <p:sp>
        <p:nvSpPr>
          <p:cNvPr id="14" name="object 13" descr="Beige rectangle">
            <a:extLst>
              <a:ext uri="{FF2B5EF4-FFF2-40B4-BE49-F238E27FC236}">
                <a16:creationId xmlns="" xmlns:a16="http://schemas.microsoft.com/office/drawing/2014/main" id="{FEBB8673-0A72-4C5C-8239-7EF600504010}"/>
              </a:ext>
            </a:extLst>
          </p:cNvPr>
          <p:cNvSpPr/>
          <p:nvPr/>
        </p:nvSpPr>
        <p:spPr>
          <a:xfrm>
            <a:off x="915657" y="1732553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=""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5"/>
            <a:ext cx="11240382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 err="1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Sekian</a:t>
            </a:r>
            <a:r>
              <a:rPr lang="en-US" sz="2500" b="1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 Dari Kami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 err="1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Apakah</a:t>
            </a: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 Ada </a:t>
            </a:r>
            <a:r>
              <a:rPr lang="en-US" sz="2500" b="1" i="1" spc="70" dirty="0" err="1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Pertanyaan</a:t>
            </a: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?</a:t>
            </a: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45" dirty="0" err="1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Silahkan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=""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Graphic 7" descr="Person icon">
            <a:extLst>
              <a:ext uri="{FF2B5EF4-FFF2-40B4-BE49-F238E27FC236}">
                <a16:creationId xmlns="" xmlns:a16="http://schemas.microsoft.com/office/drawing/2014/main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TERIMAKASIH</a:t>
            </a:r>
            <a:endParaRPr lang="en-US" sz="5000" dirty="0"/>
          </a:p>
        </p:txBody>
      </p:sp>
      <p:pic>
        <p:nvPicPr>
          <p:cNvPr id="11" name="Graphic 7" descr="Person icon">
            <a:extLst>
              <a:ext uri="{FF2B5EF4-FFF2-40B4-BE49-F238E27FC236}">
                <a16:creationId xmlns="" xmlns:a16="http://schemas.microsoft.com/office/drawing/2014/main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445" y="3930617"/>
            <a:ext cx="342900" cy="352425"/>
          </a:xfrm>
          <a:prstGeom prst="rect">
            <a:avLst/>
          </a:prstGeom>
        </p:spPr>
      </p:pic>
      <p:pic>
        <p:nvPicPr>
          <p:cNvPr id="12" name="Graphic 7" descr="Person icon">
            <a:extLst>
              <a:ext uri="{FF2B5EF4-FFF2-40B4-BE49-F238E27FC236}">
                <a16:creationId xmlns="" xmlns:a16="http://schemas.microsoft.com/office/drawing/2014/main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393" y="4411676"/>
            <a:ext cx="3429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=""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=""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=""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983" y="1802297"/>
            <a:ext cx="5383273" cy="123012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perilaku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budaya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organisasi</a:t>
            </a:r>
            <a:r>
              <a:rPr lang="en-US" dirty="0">
                <a:solidFill>
                  <a:schemeClr val="bg1"/>
                </a:solidFill>
              </a:rPr>
              <a:t> ?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="" xmlns:a16="http://schemas.microsoft.com/office/drawing/2014/main" id="{02C6628C-972C-4717-AAF3-D882B30F6658}"/>
              </a:ext>
            </a:extLst>
          </p:cNvPr>
          <p:cNvSpPr/>
          <p:nvPr/>
        </p:nvSpPr>
        <p:spPr>
          <a:xfrm flipV="1">
            <a:off x="5989983" y="2818568"/>
            <a:ext cx="5035826" cy="66055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5896692" y="2939336"/>
            <a:ext cx="5476563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Budaya</a:t>
            </a:r>
            <a:r>
              <a:rPr lang="en-US" sz="1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sz="1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penyebaran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kepercayaan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nilai-nilai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berkembang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mengarahkan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anggota-anggotanya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sz="1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sz="1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disiplin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mempelajari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endParaRPr lang="en-US" sz="1800" i="1" spc="-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=""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=""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=""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FAKTOR – FAKTOR YANG MEMENGARUHI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=""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827913140"/>
              </p:ext>
            </p:extLst>
          </p:nvPr>
        </p:nvGraphicFramePr>
        <p:xfrm>
          <a:off x="859454" y="2544763"/>
          <a:ext cx="10473092" cy="158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8">
                  <a:extLst>
                    <a:ext uri="{9D8B030D-6E8A-4147-A177-3AD203B41FA5}">
                      <a16:colId xmlns="" xmlns:a16="http://schemas.microsoft.com/office/drawing/2014/main" val="3572385518"/>
                    </a:ext>
                  </a:extLst>
                </a:gridCol>
                <a:gridCol w="2094618">
                  <a:extLst>
                    <a:ext uri="{9D8B030D-6E8A-4147-A177-3AD203B41FA5}">
                      <a16:colId xmlns="" xmlns:a16="http://schemas.microsoft.com/office/drawing/2014/main" val="1440817424"/>
                    </a:ext>
                  </a:extLst>
                </a:gridCol>
                <a:gridCol w="2094620">
                  <a:extLst>
                    <a:ext uri="{9D8B030D-6E8A-4147-A177-3AD203B41FA5}">
                      <a16:colId xmlns="" xmlns:a16="http://schemas.microsoft.com/office/drawing/2014/main" val="1835666774"/>
                    </a:ext>
                  </a:extLst>
                </a:gridCol>
                <a:gridCol w="2094618">
                  <a:extLst>
                    <a:ext uri="{9D8B030D-6E8A-4147-A177-3AD203B41FA5}">
                      <a16:colId xmlns="" xmlns:a16="http://schemas.microsoft.com/office/drawing/2014/main" val="3312468757"/>
                    </a:ext>
                  </a:extLst>
                </a:gridCol>
                <a:gridCol w="2094618">
                  <a:extLst>
                    <a:ext uri="{9D8B030D-6E8A-4147-A177-3AD203B41FA5}">
                      <a16:colId xmlns="" xmlns:a16="http://schemas.microsoft.com/office/drawing/2014/main" val="38810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Komunikasi</a:t>
                      </a:r>
                      <a:r>
                        <a:rPr lang="da-DK" sz="1800" i="1" kern="1200" spc="-25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 kepada semua anggota 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Motivasi dari seorang leader dan anggota lain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Karakteristik Organisasi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Struktur Organiasi Keseluruhan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Gaya Manajemen suatu pekerjaan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=""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6" y="1309143"/>
            <a:ext cx="8652433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0" name="Straight Connector 9" descr="Line">
            <a:extLst>
              <a:ext uri="{FF2B5EF4-FFF2-40B4-BE49-F238E27FC236}">
                <a16:creationId xmlns="" xmlns:a16="http://schemas.microsoft.com/office/drawing/2014/main" id="{4C3F4FC5-0C01-4592-9483-D476EA2BDF93}"/>
              </a:ext>
            </a:extLst>
          </p:cNvPr>
          <p:cNvCxnSpPr/>
          <p:nvPr/>
        </p:nvCxnSpPr>
        <p:spPr>
          <a:xfrm>
            <a:off x="6096000" y="4124378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470199D-DDAE-4D88-9F00-88EB8E080218}"/>
              </a:ext>
            </a:extLst>
          </p:cNvPr>
          <p:cNvSpPr/>
          <p:nvPr/>
        </p:nvSpPr>
        <p:spPr>
          <a:xfrm>
            <a:off x="2796212" y="4510420"/>
            <a:ext cx="6692348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sz="3000" dirty="0" err="1">
                <a:solidFill>
                  <a:schemeClr val="tx2"/>
                </a:solidFill>
                <a:latin typeface="+mj-lt"/>
              </a:rPr>
              <a:t>Budaya</a:t>
            </a:r>
            <a:r>
              <a:rPr lang="en-US" sz="3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+mj-lt"/>
              </a:rPr>
              <a:t>dan</a:t>
            </a:r>
            <a:r>
              <a:rPr lang="en-US" sz="3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+mj-lt"/>
              </a:rPr>
              <a:t>Perilaku</a:t>
            </a:r>
            <a:r>
              <a:rPr lang="en-US" sz="3000" dirty="0">
                <a:solidFill>
                  <a:schemeClr val="tx2"/>
                </a:solidFill>
                <a:latin typeface="+mj-lt"/>
              </a:rPr>
              <a:t> Yang </a:t>
            </a:r>
            <a:r>
              <a:rPr lang="en-US" sz="3000" dirty="0" err="1">
                <a:solidFill>
                  <a:schemeClr val="tx2"/>
                </a:solidFill>
                <a:latin typeface="+mj-lt"/>
              </a:rPr>
              <a:t>Maksimal</a:t>
            </a:r>
            <a:endParaRPr lang="en-US" sz="3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Two men look at a plan">
            <a:extLst>
              <a:ext uri="{FF2B5EF4-FFF2-40B4-BE49-F238E27FC236}">
                <a16:creationId xmlns="" xmlns:a16="http://schemas.microsoft.com/office/drawing/2014/main" id="{97D2A81D-F7D1-4144-9EC5-03531DC526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1"/>
            <a:ext cx="11277598" cy="6857999"/>
          </a:xfrm>
        </p:spPr>
      </p:pic>
      <p:sp>
        <p:nvSpPr>
          <p:cNvPr id="16" name="object 3" descr="Beige rectangle">
            <a:extLst>
              <a:ext uri="{FF2B5EF4-FFF2-40B4-BE49-F238E27FC236}">
                <a16:creationId xmlns=""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579775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=""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6" descr="Blue rectangle">
            <a:extLst>
              <a:ext uri="{FF2B5EF4-FFF2-40B4-BE49-F238E27FC236}">
                <a16:creationId xmlns=""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911225" y="836613"/>
            <a:ext cx="5184775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723" y="1900048"/>
            <a:ext cx="4770591" cy="64660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KOMUNIKASI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3C936ED-4D5A-4897-BFCD-65082B32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2476" y="2875185"/>
            <a:ext cx="4057961" cy="686971"/>
          </a:xfrm>
        </p:spPr>
        <p:txBody>
          <a:bodyPr>
            <a:normAutofit/>
          </a:bodyPr>
          <a:lstStyle/>
          <a:p>
            <a:r>
              <a:rPr lang="en-US" b="1" dirty="0" err="1"/>
              <a:t>Saling</a:t>
            </a:r>
            <a:r>
              <a:rPr lang="en-US" b="1" dirty="0"/>
              <a:t> Terbuka </a:t>
            </a:r>
            <a:r>
              <a:rPr lang="en-US" b="1" dirty="0" err="1"/>
              <a:t>Jika</a:t>
            </a:r>
            <a:r>
              <a:rPr lang="en-US" b="1" dirty="0"/>
              <a:t> Ada </a:t>
            </a:r>
            <a:r>
              <a:rPr lang="en-US" b="1" dirty="0" err="1"/>
              <a:t>Kesulitan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pic>
        <p:nvPicPr>
          <p:cNvPr id="28" name="Picture Placeholder 27" descr="Check icon">
            <a:extLst>
              <a:ext uri="{FF2B5EF4-FFF2-40B4-BE49-F238E27FC236}">
                <a16:creationId xmlns="" xmlns:a16="http://schemas.microsoft.com/office/drawing/2014/main" id="{3CDD98F8-113E-4FB2-A33D-039AFCD9C22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2708434"/>
            <a:ext cx="720000" cy="720000"/>
          </a:xfrm>
        </p:spPr>
      </p:pic>
      <p:pic>
        <p:nvPicPr>
          <p:cNvPr id="30" name="Picture Placeholder 29" descr="Check icon">
            <a:extLst>
              <a:ext uri="{FF2B5EF4-FFF2-40B4-BE49-F238E27FC236}">
                <a16:creationId xmlns="" xmlns:a16="http://schemas.microsoft.com/office/drawing/2014/main" id="{3CFFE792-5644-4DB8-9A25-D855F9B155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3483770"/>
            <a:ext cx="720000" cy="719999"/>
          </a:xfrm>
        </p:spPr>
      </p:pic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C3A22FC4-1B49-46F9-A55E-33AACF2DEBBB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2072475" y="3638054"/>
            <a:ext cx="4057961" cy="472239"/>
          </a:xfrm>
        </p:spPr>
        <p:txBody>
          <a:bodyPr/>
          <a:lstStyle/>
          <a:p>
            <a:r>
              <a:rPr lang="en-US" b="1" dirty="0" err="1"/>
              <a:t>Jelas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Menjelaskan</a:t>
            </a:r>
            <a:endParaRPr lang="en-US" b="1" dirty="0"/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="" xmlns:a16="http://schemas.microsoft.com/office/drawing/2014/main" id="{A80E0D18-9ED0-4449-BE73-35CBF01D1A4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4259105"/>
            <a:ext cx="720000" cy="719999"/>
          </a:xfrm>
        </p:spPr>
      </p:pic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53C06E93-5E4C-46CA-9FB4-1640A2DC1748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2072475" y="4433825"/>
            <a:ext cx="4057961" cy="402241"/>
          </a:xfrm>
        </p:spPr>
        <p:txBody>
          <a:bodyPr>
            <a:normAutofit/>
          </a:bodyPr>
          <a:lstStyle/>
          <a:p>
            <a:r>
              <a:rPr lang="en-US" b="1" dirty="0" err="1"/>
              <a:t>Penggunaan</a:t>
            </a:r>
            <a:r>
              <a:rPr lang="en-US" b="1" dirty="0"/>
              <a:t> Kata Yang </a:t>
            </a:r>
            <a:r>
              <a:rPr lang="en-US" b="1" dirty="0" err="1"/>
              <a:t>Sopan</a:t>
            </a:r>
            <a:endParaRPr lang="en-US" b="1" dirty="0"/>
          </a:p>
        </p:txBody>
      </p:sp>
      <p:sp>
        <p:nvSpPr>
          <p:cNvPr id="15" name="object 27" descr="Beige rectangle">
            <a:extLst>
              <a:ext uri="{FF2B5EF4-FFF2-40B4-BE49-F238E27FC236}">
                <a16:creationId xmlns=""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1473385" y="2395266"/>
            <a:ext cx="403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7" name="Picture Placeholder 31" descr="Check icon">
            <a:extLst>
              <a:ext uri="{FF2B5EF4-FFF2-40B4-BE49-F238E27FC236}">
                <a16:creationId xmlns="" xmlns:a16="http://schemas.microsoft.com/office/drawing/2014/main" id="{A80E0D18-9ED0-4449-BE73-35CBF01D1A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856" y="4953134"/>
            <a:ext cx="720000" cy="719999"/>
          </a:xfrm>
          <a:prstGeom prst="rect">
            <a:avLst/>
          </a:prstGeom>
        </p:spPr>
      </p:pic>
      <p:sp>
        <p:nvSpPr>
          <p:cNvPr id="19" name="Text Placeholder 19">
            <a:extLst>
              <a:ext uri="{FF2B5EF4-FFF2-40B4-BE49-F238E27FC236}">
                <a16:creationId xmlns="" xmlns:a16="http://schemas.microsoft.com/office/drawing/2014/main" id="{53C06E93-5E4C-46CA-9FB4-1640A2DC1748}"/>
              </a:ext>
            </a:extLst>
          </p:cNvPr>
          <p:cNvSpPr txBox="1">
            <a:spLocks/>
          </p:cNvSpPr>
          <p:nvPr/>
        </p:nvSpPr>
        <p:spPr>
          <a:xfrm>
            <a:off x="2038039" y="5130886"/>
            <a:ext cx="4057961" cy="402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Pemanfaatan</a:t>
            </a:r>
            <a:r>
              <a:rPr lang="en-US" b="1" dirty="0"/>
              <a:t> Media </a:t>
            </a:r>
            <a:r>
              <a:rPr lang="en-US" b="1" dirty="0" err="1"/>
              <a:t>Komunikasi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Placeholder 11" descr="Two men near laptop ">
            <a:extLst>
              <a:ext uri="{FF2B5EF4-FFF2-40B4-BE49-F238E27FC236}">
                <a16:creationId xmlns="" xmlns:a16="http://schemas.microsoft.com/office/drawing/2014/main" id="{509FA566-1699-4388-B44C-C3EE5EC0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2"/>
            <a:ext cx="6256751" cy="6857998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=""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8355283" y="836613"/>
            <a:ext cx="3307960" cy="518477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=""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6226175" y="1"/>
            <a:ext cx="5056205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FC6730AE-386B-426F-9F29-221DCC5F714D}"/>
              </a:ext>
            </a:extLst>
          </p:cNvPr>
          <p:cNvSpPr txBox="1">
            <a:spLocks/>
          </p:cNvSpPr>
          <p:nvPr/>
        </p:nvSpPr>
        <p:spPr>
          <a:xfrm>
            <a:off x="7472818" y="2860146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Meyakinkan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diri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bahwa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semua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bisa</a:t>
            </a:r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Placeholder 27" descr="Check mark">
            <a:extLst>
              <a:ext uri="{FF2B5EF4-FFF2-40B4-BE49-F238E27FC236}">
                <a16:creationId xmlns="" xmlns:a16="http://schemas.microsoft.com/office/drawing/2014/main" id="{9FC370A7-FF9A-42B0-9C14-95C57A9BC6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2803684"/>
            <a:ext cx="720000" cy="720000"/>
          </a:xfrm>
          <a:prstGeom prst="rect">
            <a:avLst/>
          </a:prstGeom>
        </p:spPr>
      </p:pic>
      <p:pic>
        <p:nvPicPr>
          <p:cNvPr id="10" name="Picture Placeholder 29" descr="Check mark">
            <a:extLst>
              <a:ext uri="{FF2B5EF4-FFF2-40B4-BE49-F238E27FC236}">
                <a16:creationId xmlns="" xmlns:a16="http://schemas.microsoft.com/office/drawing/2014/main" id="{1630545B-ED3D-48DD-8CD5-CB200AA2D7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3693320"/>
            <a:ext cx="720000" cy="719999"/>
          </a:xfrm>
          <a:prstGeom prst="rect">
            <a:avLst/>
          </a:prstGeom>
        </p:spPr>
      </p:pic>
      <p:sp>
        <p:nvSpPr>
          <p:cNvPr id="11" name="Text Placeholder 17">
            <a:extLst>
              <a:ext uri="{FF2B5EF4-FFF2-40B4-BE49-F238E27FC236}">
                <a16:creationId xmlns="" xmlns:a16="http://schemas.microsoft.com/office/drawing/2014/main" id="{186A1D66-9F36-434B-9677-0FE61760AB97}"/>
              </a:ext>
            </a:extLst>
          </p:cNvPr>
          <p:cNvSpPr txBox="1">
            <a:spLocks/>
          </p:cNvSpPr>
          <p:nvPr/>
        </p:nvSpPr>
        <p:spPr>
          <a:xfrm>
            <a:off x="7472817" y="3794464"/>
            <a:ext cx="3307960" cy="740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Merangsang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anggota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lain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tetap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semangat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pic>
        <p:nvPicPr>
          <p:cNvPr id="12" name="Picture Placeholder 31" descr="Check mark">
            <a:extLst>
              <a:ext uri="{FF2B5EF4-FFF2-40B4-BE49-F238E27FC236}">
                <a16:creationId xmlns="" xmlns:a16="http://schemas.microsoft.com/office/drawing/2014/main" id="{33C53E5C-0A10-46F8-9546-AB2C675452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4621055"/>
            <a:ext cx="720000" cy="719999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="" xmlns:a16="http://schemas.microsoft.com/office/drawing/2014/main" id="{8744334E-DF9D-4600-8180-292072510183}"/>
              </a:ext>
            </a:extLst>
          </p:cNvPr>
          <p:cNvSpPr txBox="1">
            <a:spLocks/>
          </p:cNvSpPr>
          <p:nvPr/>
        </p:nvSpPr>
        <p:spPr>
          <a:xfrm>
            <a:off x="7472816" y="4704536"/>
            <a:ext cx="3098931" cy="10929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Memberikan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nasihat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jikalau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merea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sedang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ada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masalah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sp>
        <p:nvSpPr>
          <p:cNvPr id="14" name="object 27" descr="Beige rectangle">
            <a:extLst>
              <a:ext uri="{FF2B5EF4-FFF2-40B4-BE49-F238E27FC236}">
                <a16:creationId xmlns="" xmlns:a16="http://schemas.microsoft.com/office/drawing/2014/main" id="{7F820741-8871-4D59-8ED1-466FEFD2AF94}"/>
              </a:ext>
            </a:extLst>
          </p:cNvPr>
          <p:cNvSpPr/>
          <p:nvPr/>
        </p:nvSpPr>
        <p:spPr>
          <a:xfrm flipV="1">
            <a:off x="6892776" y="2384428"/>
            <a:ext cx="241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68119-9603-4701-8EEC-F2E48B80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354" y="1279525"/>
            <a:ext cx="442122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MOTIVASI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6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object 3" descr="Beige rectangle">
            <a:extLst>
              <a:ext uri="{FF2B5EF4-FFF2-40B4-BE49-F238E27FC236}">
                <a16:creationId xmlns=""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579775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=""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bject 6" descr="Blue rectangle">
            <a:extLst>
              <a:ext uri="{FF2B5EF4-FFF2-40B4-BE49-F238E27FC236}">
                <a16:creationId xmlns=""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911225" y="836613"/>
            <a:ext cx="5184775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5" name="Title 2">
            <a:extLst>
              <a:ext uri="{FF2B5EF4-FFF2-40B4-BE49-F238E27FC236}">
                <a16:creationId xmlns="" xmlns:a16="http://schemas.microsoft.com/office/drawing/2014/main" id="{302303BC-9A39-470F-8733-A268BC16B299}"/>
              </a:ext>
            </a:extLst>
          </p:cNvPr>
          <p:cNvSpPr txBox="1">
            <a:spLocks/>
          </p:cNvSpPr>
          <p:nvPr/>
        </p:nvSpPr>
        <p:spPr>
          <a:xfrm>
            <a:off x="1379723" y="1900048"/>
            <a:ext cx="4770591" cy="6466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KARAKTERISTIK 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23C936ED-4D5A-4897-BFCD-65082B328E0D}"/>
              </a:ext>
            </a:extLst>
          </p:cNvPr>
          <p:cNvSpPr txBox="1">
            <a:spLocks/>
          </p:cNvSpPr>
          <p:nvPr/>
        </p:nvSpPr>
        <p:spPr>
          <a:xfrm>
            <a:off x="2072476" y="2875185"/>
            <a:ext cx="4057961" cy="68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Saling</a:t>
            </a:r>
            <a:r>
              <a:rPr lang="en-US" b="1" dirty="0"/>
              <a:t> Terbuka </a:t>
            </a:r>
            <a:r>
              <a:rPr lang="en-US" b="1" dirty="0" err="1"/>
              <a:t>Jika</a:t>
            </a:r>
            <a:r>
              <a:rPr lang="en-US" b="1" dirty="0"/>
              <a:t> Ada </a:t>
            </a:r>
            <a:r>
              <a:rPr lang="en-US" b="1" dirty="0" err="1"/>
              <a:t>Kesulitan</a:t>
            </a:r>
            <a:endParaRPr lang="en-US" b="1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="" xmlns:a16="http://schemas.microsoft.com/office/drawing/2014/main" id="{77C2D5CA-E2DA-4224-B2BC-C872D2EF6596}"/>
              </a:ext>
            </a:extLst>
          </p:cNvPr>
          <p:cNvSpPr txBox="1">
            <a:spLocks/>
          </p:cNvSpPr>
          <p:nvPr/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i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EE24B5-652C-4DB5-B7C3-B5BBEC1280B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" name="Picture Placeholder 27" descr="Check icon">
            <a:extLst>
              <a:ext uri="{FF2B5EF4-FFF2-40B4-BE49-F238E27FC236}">
                <a16:creationId xmlns="" xmlns:a16="http://schemas.microsoft.com/office/drawing/2014/main" id="{3CDD98F8-113E-4FB2-A33D-039AFCD9C2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2708434"/>
            <a:ext cx="720000" cy="720000"/>
          </a:xfrm>
          <a:prstGeom prst="rect">
            <a:avLst/>
          </a:prstGeom>
        </p:spPr>
      </p:pic>
      <p:pic>
        <p:nvPicPr>
          <p:cNvPr id="19" name="Picture Placeholder 29" descr="Check icon">
            <a:extLst>
              <a:ext uri="{FF2B5EF4-FFF2-40B4-BE49-F238E27FC236}">
                <a16:creationId xmlns="" xmlns:a16="http://schemas.microsoft.com/office/drawing/2014/main" id="{3CFFE792-5644-4DB8-9A25-D855F9B155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3483770"/>
            <a:ext cx="720000" cy="719999"/>
          </a:xfrm>
          <a:prstGeom prst="rect">
            <a:avLst/>
          </a:prstGeom>
        </p:spPr>
      </p:pic>
      <p:sp>
        <p:nvSpPr>
          <p:cNvPr id="20" name="Text Placeholder 17">
            <a:extLst>
              <a:ext uri="{FF2B5EF4-FFF2-40B4-BE49-F238E27FC236}">
                <a16:creationId xmlns="" xmlns:a16="http://schemas.microsoft.com/office/drawing/2014/main" id="{C3A22FC4-1B49-46F9-A55E-33AACF2DEBBB}"/>
              </a:ext>
            </a:extLst>
          </p:cNvPr>
          <p:cNvSpPr txBox="1">
            <a:spLocks/>
          </p:cNvSpPr>
          <p:nvPr/>
        </p:nvSpPr>
        <p:spPr>
          <a:xfrm>
            <a:off x="2072475" y="3638054"/>
            <a:ext cx="4057961" cy="472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Jelas Dalam Menjelaskan</a:t>
            </a:r>
            <a:endParaRPr lang="en-US" b="1" dirty="0"/>
          </a:p>
        </p:txBody>
      </p:sp>
      <p:pic>
        <p:nvPicPr>
          <p:cNvPr id="21" name="Picture Placeholder 31" descr="Check icon">
            <a:extLst>
              <a:ext uri="{FF2B5EF4-FFF2-40B4-BE49-F238E27FC236}">
                <a16:creationId xmlns="" xmlns:a16="http://schemas.microsoft.com/office/drawing/2014/main" id="{A80E0D18-9ED0-4449-BE73-35CBF01D1A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4259105"/>
            <a:ext cx="720000" cy="719999"/>
          </a:xfrm>
          <a:prstGeom prst="rect">
            <a:avLst/>
          </a:prstGeom>
        </p:spPr>
      </p:pic>
      <p:sp>
        <p:nvSpPr>
          <p:cNvPr id="22" name="Text Placeholder 19">
            <a:extLst>
              <a:ext uri="{FF2B5EF4-FFF2-40B4-BE49-F238E27FC236}">
                <a16:creationId xmlns="" xmlns:a16="http://schemas.microsoft.com/office/drawing/2014/main" id="{53C06E93-5E4C-46CA-9FB4-1640A2DC1748}"/>
              </a:ext>
            </a:extLst>
          </p:cNvPr>
          <p:cNvSpPr txBox="1">
            <a:spLocks/>
          </p:cNvSpPr>
          <p:nvPr/>
        </p:nvSpPr>
        <p:spPr>
          <a:xfrm>
            <a:off x="2072475" y="4433825"/>
            <a:ext cx="4057961" cy="40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Penggunaan Kata Yang Sopan</a:t>
            </a:r>
            <a:endParaRPr lang="en-US" b="1" dirty="0"/>
          </a:p>
        </p:txBody>
      </p:sp>
      <p:sp>
        <p:nvSpPr>
          <p:cNvPr id="23" name="object 27" descr="Beige rectangle">
            <a:extLst>
              <a:ext uri="{FF2B5EF4-FFF2-40B4-BE49-F238E27FC236}">
                <a16:creationId xmlns=""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1473385" y="2395266"/>
            <a:ext cx="403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4" name="Picture Placeholder 31" descr="Check icon">
            <a:extLst>
              <a:ext uri="{FF2B5EF4-FFF2-40B4-BE49-F238E27FC236}">
                <a16:creationId xmlns="" xmlns:a16="http://schemas.microsoft.com/office/drawing/2014/main" id="{A80E0D18-9ED0-4449-BE73-35CBF01D1A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856" y="4953134"/>
            <a:ext cx="720000" cy="719999"/>
          </a:xfrm>
          <a:prstGeom prst="rect">
            <a:avLst/>
          </a:prstGeom>
        </p:spPr>
      </p:pic>
      <p:sp>
        <p:nvSpPr>
          <p:cNvPr id="25" name="Text Placeholder 19">
            <a:extLst>
              <a:ext uri="{FF2B5EF4-FFF2-40B4-BE49-F238E27FC236}">
                <a16:creationId xmlns="" xmlns:a16="http://schemas.microsoft.com/office/drawing/2014/main" id="{53C06E93-5E4C-46CA-9FB4-1640A2DC1748}"/>
              </a:ext>
            </a:extLst>
          </p:cNvPr>
          <p:cNvSpPr txBox="1">
            <a:spLocks/>
          </p:cNvSpPr>
          <p:nvPr/>
        </p:nvSpPr>
        <p:spPr>
          <a:xfrm>
            <a:off x="2038039" y="5130886"/>
            <a:ext cx="4057961" cy="402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Pemanfaatan</a:t>
            </a:r>
            <a:r>
              <a:rPr lang="en-US" b="1" dirty="0"/>
              <a:t> Media </a:t>
            </a:r>
            <a:r>
              <a:rPr lang="en-US" b="1" dirty="0" err="1"/>
              <a:t>Komunikasi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828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="" xmlns:a16="http://schemas.microsoft.com/office/drawing/2014/main" id="{74140CF4-2DAA-4239-BB77-274BDD82AB49}"/>
              </a:ext>
            </a:extLst>
          </p:cNvPr>
          <p:cNvSpPr txBox="1">
            <a:spLocks/>
          </p:cNvSpPr>
          <p:nvPr/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i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EE24B5-652C-4DB5-B7C3-B5BBEC1280B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Placeholder 11">
            <a:extLst>
              <a:ext uri="{FF2B5EF4-FFF2-40B4-BE49-F238E27FC236}">
                <a16:creationId xmlns="" xmlns:a16="http://schemas.microsoft.com/office/drawing/2014/main" id="{509FA566-1699-4388-B44C-C3EE5EC05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1"/>
            <a:ext cx="7829704" cy="6858000"/>
          </a:xfrm>
          <a:prstGeom prst="rect">
            <a:avLst/>
          </a:prstGeom>
        </p:spPr>
      </p:pic>
      <p:sp>
        <p:nvSpPr>
          <p:cNvPr id="11" name="object 3" descr="Beige rectangle">
            <a:extLst>
              <a:ext uri="{FF2B5EF4-FFF2-40B4-BE49-F238E27FC236}">
                <a16:creationId xmlns=""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8355283" y="836613"/>
            <a:ext cx="3307960" cy="518477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2" name="object 6" descr="Blue rectangle">
            <a:extLst>
              <a:ext uri="{FF2B5EF4-FFF2-40B4-BE49-F238E27FC236}">
                <a16:creationId xmlns=""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6226175" y="1"/>
            <a:ext cx="5056205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FC6730AE-386B-426F-9F29-221DCC5F714D}"/>
              </a:ext>
            </a:extLst>
          </p:cNvPr>
          <p:cNvSpPr txBox="1">
            <a:spLocks/>
          </p:cNvSpPr>
          <p:nvPr/>
        </p:nvSpPr>
        <p:spPr>
          <a:xfrm>
            <a:off x="7472818" y="2860146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Pengertian</a:t>
            </a:r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4" name="Picture Placeholder 27" descr="Check mark">
            <a:extLst>
              <a:ext uri="{FF2B5EF4-FFF2-40B4-BE49-F238E27FC236}">
                <a16:creationId xmlns="" xmlns:a16="http://schemas.microsoft.com/office/drawing/2014/main" id="{9FC370A7-FF9A-42B0-9C14-95C57A9BC6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2803684"/>
            <a:ext cx="720000" cy="720000"/>
          </a:xfrm>
          <a:prstGeom prst="rect">
            <a:avLst/>
          </a:prstGeom>
        </p:spPr>
      </p:pic>
      <p:pic>
        <p:nvPicPr>
          <p:cNvPr id="15" name="Picture Placeholder 29" descr="Check mark">
            <a:extLst>
              <a:ext uri="{FF2B5EF4-FFF2-40B4-BE49-F238E27FC236}">
                <a16:creationId xmlns="" xmlns:a16="http://schemas.microsoft.com/office/drawing/2014/main" id="{1630545B-ED3D-48DD-8CD5-CB200AA2D7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3693320"/>
            <a:ext cx="720000" cy="719999"/>
          </a:xfrm>
          <a:prstGeom prst="rect">
            <a:avLst/>
          </a:prstGeom>
        </p:spPr>
      </p:pic>
      <p:sp>
        <p:nvSpPr>
          <p:cNvPr id="16" name="Text Placeholder 17">
            <a:extLst>
              <a:ext uri="{FF2B5EF4-FFF2-40B4-BE49-F238E27FC236}">
                <a16:creationId xmlns="" xmlns:a16="http://schemas.microsoft.com/office/drawing/2014/main" id="{186A1D66-9F36-434B-9677-0FE61760AB97}"/>
              </a:ext>
            </a:extLst>
          </p:cNvPr>
          <p:cNvSpPr txBox="1">
            <a:spLocks/>
          </p:cNvSpPr>
          <p:nvPr/>
        </p:nvSpPr>
        <p:spPr>
          <a:xfrm>
            <a:off x="7472817" y="3794464"/>
            <a:ext cx="3307960" cy="740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Elemen</a:t>
            </a:r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7" name="Picture Placeholder 31" descr="Check mark">
            <a:extLst>
              <a:ext uri="{FF2B5EF4-FFF2-40B4-BE49-F238E27FC236}">
                <a16:creationId xmlns="" xmlns:a16="http://schemas.microsoft.com/office/drawing/2014/main" id="{33C53E5C-0A10-46F8-9546-AB2C675452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4621055"/>
            <a:ext cx="720000" cy="719999"/>
          </a:xfrm>
          <a:prstGeom prst="rect">
            <a:avLst/>
          </a:prstGeom>
        </p:spPr>
      </p:pic>
      <p:sp>
        <p:nvSpPr>
          <p:cNvPr id="18" name="Text Placeholder 19">
            <a:extLst>
              <a:ext uri="{FF2B5EF4-FFF2-40B4-BE49-F238E27FC236}">
                <a16:creationId xmlns="" xmlns:a16="http://schemas.microsoft.com/office/drawing/2014/main" id="{8744334E-DF9D-4600-8180-292072510183}"/>
              </a:ext>
            </a:extLst>
          </p:cNvPr>
          <p:cNvSpPr txBox="1">
            <a:spLocks/>
          </p:cNvSpPr>
          <p:nvPr/>
        </p:nvSpPr>
        <p:spPr>
          <a:xfrm>
            <a:off x="7472816" y="4704536"/>
            <a:ext cx="3098931" cy="10929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Desain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Struktur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sp>
        <p:nvSpPr>
          <p:cNvPr id="19" name="object 27" descr="Beige rectangle">
            <a:extLst>
              <a:ext uri="{FF2B5EF4-FFF2-40B4-BE49-F238E27FC236}">
                <a16:creationId xmlns="" xmlns:a16="http://schemas.microsoft.com/office/drawing/2014/main" id="{7F820741-8871-4D59-8ED1-466FEFD2AF94}"/>
              </a:ext>
            </a:extLst>
          </p:cNvPr>
          <p:cNvSpPr/>
          <p:nvPr/>
        </p:nvSpPr>
        <p:spPr>
          <a:xfrm flipV="1">
            <a:off x="6892776" y="2384428"/>
            <a:ext cx="241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95668119-9603-4701-8EEC-F2E48B808491}"/>
              </a:ext>
            </a:extLst>
          </p:cNvPr>
          <p:cNvSpPr txBox="1">
            <a:spLocks/>
          </p:cNvSpPr>
          <p:nvPr/>
        </p:nvSpPr>
        <p:spPr>
          <a:xfrm>
            <a:off x="6758354" y="1279525"/>
            <a:ext cx="4421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STRUKTUR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="" xmlns:a16="http://schemas.microsoft.com/office/drawing/2014/main" id="{1170BE00-E637-4E77-9E6A-61B9CE299D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32167"/>
            <a:ext cx="12188825" cy="3742611"/>
          </a:xfrm>
        </p:spPr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2AE6F4C-4D7F-48E7-80D6-1B2A7561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80" y="1806604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Pengertian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Struktur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Organisasi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F84A185-3B7A-4B31-A6D4-8392C2E97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10515600" cy="275561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Menurut</a:t>
            </a:r>
            <a:r>
              <a:rPr lang="en-US" dirty="0"/>
              <a:t> Shubin (</a:t>
            </a:r>
            <a:r>
              <a:rPr lang="en-US" dirty="0" err="1"/>
              <a:t>Torang</a:t>
            </a:r>
            <a:r>
              <a:rPr lang="en-US" dirty="0"/>
              <a:t>, 2009: 100)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i="1" dirty="0"/>
              <a:t>out line</a:t>
            </a:r>
            <a:r>
              <a:rPr lang="en-US" dirty="0"/>
              <a:t> </a:t>
            </a:r>
            <a:r>
              <a:rPr lang="en-US" dirty="0" err="1"/>
              <a:t>didalam</a:t>
            </a:r>
            <a:r>
              <a:rPr lang="en-US" dirty="0"/>
              <a:t> </a:t>
            </a:r>
            <a:r>
              <a:rPr lang="en-US" i="1" dirty="0"/>
              <a:t>chart</a:t>
            </a:r>
            <a:r>
              <a:rPr lang="en-US" dirty="0"/>
              <a:t> </a:t>
            </a:r>
            <a:r>
              <a:rPr lang="en-US" dirty="0" err="1"/>
              <a:t>organisasi</a:t>
            </a:r>
            <a:r>
              <a:rPr lang="en-US" dirty="0"/>
              <a:t>;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paling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pada </a:t>
            </a: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paing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.</a:t>
            </a:r>
          </a:p>
          <a:p>
            <a:r>
              <a:rPr lang="en-US" dirty="0"/>
              <a:t>Robbins (</a:t>
            </a:r>
            <a:r>
              <a:rPr lang="en-US" dirty="0" err="1"/>
              <a:t>Torang</a:t>
            </a:r>
            <a:r>
              <a:rPr lang="en-US" dirty="0"/>
              <a:t>, 2009: 101) </a:t>
            </a:r>
            <a:r>
              <a:rPr lang="en-US" dirty="0" err="1"/>
              <a:t>berpendapat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,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melapor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, dan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koordinasi</a:t>
            </a:r>
            <a:r>
              <a:rPr lang="en-US" dirty="0"/>
              <a:t> yang formal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. Agar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dan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keberdaannya</a:t>
            </a:r>
            <a:r>
              <a:rPr lang="en-US" dirty="0"/>
              <a:t>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dan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pekerjaan.Pembagian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dan </a:t>
            </a:r>
            <a:r>
              <a:rPr lang="en-US" dirty="0" err="1"/>
              <a:t>wewenang</a:t>
            </a:r>
            <a:r>
              <a:rPr lang="en-US" dirty="0"/>
              <a:t>  internal, dan system </a:t>
            </a:r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komitmen</a:t>
            </a:r>
            <a:r>
              <a:rPr lang="en-US" dirty="0"/>
              <a:t> </a:t>
            </a:r>
            <a:r>
              <a:rPr lang="en-US" dirty="0" err="1"/>
              <a:t>inndividu</a:t>
            </a:r>
            <a:r>
              <a:rPr lang="en-US" dirty="0"/>
              <a:t> pada </a:t>
            </a:r>
            <a:r>
              <a:rPr lang="en-US" dirty="0" err="1"/>
              <a:t>doktrin</a:t>
            </a:r>
            <a:r>
              <a:rPr lang="en-US" dirty="0"/>
              <a:t> da program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program- program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ditetakpan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, </a:t>
            </a:r>
            <a:r>
              <a:rPr lang="en-US" dirty="0" err="1"/>
              <a:t>dikelompokkan</a:t>
            </a:r>
            <a:r>
              <a:rPr lang="en-US" dirty="0"/>
              <a:t>, dan </a:t>
            </a:r>
            <a:r>
              <a:rPr lang="en-US" dirty="0" err="1"/>
              <a:t>dikoordinasikan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formal.</a:t>
            </a:r>
          </a:p>
          <a:p>
            <a:endParaRPr lang="en-US" dirty="0"/>
          </a:p>
          <a:p>
            <a:r>
              <a:rPr lang="en-US" sz="1200" dirty="0" err="1"/>
              <a:t>Sumber</a:t>
            </a:r>
            <a:r>
              <a:rPr lang="en-US" sz="1200" dirty="0"/>
              <a:t> (</a:t>
            </a:r>
            <a:r>
              <a:rPr lang="en-US" sz="1200" dirty="0">
                <a:hlinkClick r:id="rId2"/>
              </a:rPr>
              <a:t>http://marnosudrajat.blogspot.com/2012/06/hubungan-perilaku-struktur-budaya-dan_02.html</a:t>
            </a:r>
            <a:r>
              <a:rPr lang="en-US" sz="1200" dirty="0"/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84DB819-0D61-43C7-B157-1323210C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="" xmlns:a16="http://schemas.microsoft.com/office/drawing/2014/main" id="{1170BE00-E637-4E77-9E6A-61B9CE299D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32167"/>
            <a:ext cx="12188825" cy="3742611"/>
          </a:xfrm>
        </p:spPr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2AE6F4C-4D7F-48E7-80D6-1B2A7561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957544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Elemen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Struktur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Organisasi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F84A185-3B7A-4B31-A6D4-8392C2E97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10515600" cy="2755616"/>
          </a:xfrm>
        </p:spPr>
        <p:txBody>
          <a:bodyPr>
            <a:noAutofit/>
          </a:bodyPr>
          <a:lstStyle/>
          <a:p>
            <a:r>
              <a:rPr lang="en-US" sz="1400" dirty="0" err="1"/>
              <a:t>Spesialisasi</a:t>
            </a:r>
            <a:r>
              <a:rPr lang="en-US" sz="1400" dirty="0"/>
              <a:t> </a:t>
            </a:r>
            <a:r>
              <a:rPr lang="en-US" sz="1400" dirty="0" err="1"/>
              <a:t>pekerjaan</a:t>
            </a:r>
            <a:r>
              <a:rPr lang="en-US" sz="1400" dirty="0"/>
              <a:t>. </a:t>
            </a:r>
            <a:r>
              <a:rPr lang="en-US" sz="1400" dirty="0" err="1"/>
              <a:t>Sejauh</a:t>
            </a:r>
            <a:r>
              <a:rPr lang="en-US" sz="1400" dirty="0"/>
              <a:t> mana </a:t>
            </a:r>
            <a:r>
              <a:rPr lang="en-US" sz="1400" dirty="0" err="1"/>
              <a:t>tugas-tugas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 </a:t>
            </a:r>
            <a:r>
              <a:rPr lang="en-US" sz="1400" dirty="0" err="1">
                <a:hlinkClick r:id="rId2" tooltip="Organisasi"/>
              </a:rPr>
              <a:t>organisasi</a:t>
            </a:r>
            <a:r>
              <a:rPr lang="en-US" sz="1400" dirty="0"/>
              <a:t> </a:t>
            </a:r>
            <a:r>
              <a:rPr lang="en-US" sz="1400" dirty="0" err="1"/>
              <a:t>dibagi-bagi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pekerjaan</a:t>
            </a:r>
            <a:r>
              <a:rPr lang="en-US" sz="1400" dirty="0"/>
              <a:t> </a:t>
            </a:r>
            <a:r>
              <a:rPr lang="en-US" sz="1400" dirty="0" err="1"/>
              <a:t>tersendiri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Departementalisasi</a:t>
            </a:r>
            <a:r>
              <a:rPr lang="en-US" sz="1400" dirty="0"/>
              <a:t>. Dasar yang </a:t>
            </a:r>
            <a:r>
              <a:rPr lang="en-US" sz="1400" dirty="0" err="1"/>
              <a:t>dipakai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mengelompokkan</a:t>
            </a:r>
            <a:r>
              <a:rPr lang="en-US" sz="1400" dirty="0"/>
              <a:t> </a:t>
            </a:r>
            <a:r>
              <a:rPr lang="en-US" sz="1400" dirty="0" err="1"/>
              <a:t>pekerjaan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bersama-sama</a:t>
            </a:r>
            <a:r>
              <a:rPr lang="en-US" sz="1400" dirty="0"/>
              <a:t>. </a:t>
            </a:r>
            <a:r>
              <a:rPr lang="en-US" sz="1400" dirty="0" err="1"/>
              <a:t>Departementalisasi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berupa</a:t>
            </a:r>
            <a:r>
              <a:rPr lang="en-US" sz="1400" dirty="0"/>
              <a:t> proses, </a:t>
            </a:r>
            <a:r>
              <a:rPr lang="en-US" sz="1400" dirty="0" err="1"/>
              <a:t>produk</a:t>
            </a:r>
            <a:r>
              <a:rPr lang="en-US" sz="1400" dirty="0"/>
              <a:t>, </a:t>
            </a:r>
            <a:r>
              <a:rPr lang="en-US" sz="1400" dirty="0" err="1">
                <a:hlinkClick r:id="rId3" tooltip="Geografi"/>
              </a:rPr>
              <a:t>geografi</a:t>
            </a:r>
            <a:r>
              <a:rPr lang="en-US" sz="1400" dirty="0"/>
              <a:t>, dan </a:t>
            </a:r>
            <a:r>
              <a:rPr lang="en-US" sz="1400" dirty="0" err="1"/>
              <a:t>pelanggan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Rantai</a:t>
            </a:r>
            <a:r>
              <a:rPr lang="en-US" sz="1400" dirty="0"/>
              <a:t> </a:t>
            </a:r>
            <a:r>
              <a:rPr lang="en-US" sz="1400" dirty="0" err="1"/>
              <a:t>komando</a:t>
            </a:r>
            <a:r>
              <a:rPr lang="en-US" sz="1400" dirty="0"/>
              <a:t>. </a:t>
            </a:r>
            <a:r>
              <a:rPr lang="en-US" sz="1400" dirty="0" err="1"/>
              <a:t>Garis</a:t>
            </a:r>
            <a:r>
              <a:rPr lang="en-US" sz="1400" dirty="0"/>
              <a:t> </a:t>
            </a:r>
            <a:r>
              <a:rPr lang="en-US" sz="1400" dirty="0" err="1"/>
              <a:t>wewenang</a:t>
            </a:r>
            <a:r>
              <a:rPr lang="en-US" sz="1400" dirty="0"/>
              <a:t> yang 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putus</a:t>
            </a:r>
            <a:r>
              <a:rPr lang="en-US" sz="1400" dirty="0"/>
              <a:t> yang </a:t>
            </a:r>
            <a:r>
              <a:rPr lang="en-US" sz="1400" dirty="0" err="1"/>
              <a:t>membentang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puncak</a:t>
            </a:r>
            <a:r>
              <a:rPr lang="en-US" sz="1400" dirty="0"/>
              <a:t> </a:t>
            </a:r>
            <a:r>
              <a:rPr lang="en-US" sz="1400" dirty="0" err="1">
                <a:hlinkClick r:id="rId2" tooltip="Organisasi"/>
              </a:rPr>
              <a:t>organisasi</a:t>
            </a:r>
            <a:r>
              <a:rPr lang="en-US" sz="1400" dirty="0"/>
              <a:t> 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eselon</a:t>
            </a:r>
            <a:r>
              <a:rPr lang="en-US" sz="1400" dirty="0"/>
              <a:t> paling </a:t>
            </a:r>
            <a:r>
              <a:rPr lang="en-US" sz="1400" dirty="0" err="1"/>
              <a:t>bawah</a:t>
            </a:r>
            <a:r>
              <a:rPr lang="en-US" sz="1400" dirty="0"/>
              <a:t> dan </a:t>
            </a:r>
            <a:r>
              <a:rPr lang="en-US" sz="1400" dirty="0" err="1"/>
              <a:t>menjelaskan</a:t>
            </a:r>
            <a:r>
              <a:rPr lang="en-US" sz="1400" dirty="0"/>
              <a:t> </a:t>
            </a:r>
            <a:r>
              <a:rPr lang="en-US" sz="1400" dirty="0" err="1"/>
              <a:t>siapa</a:t>
            </a:r>
            <a:r>
              <a:rPr lang="en-US" sz="1400" dirty="0"/>
              <a:t> </a:t>
            </a:r>
            <a:r>
              <a:rPr lang="en-US" sz="1400" dirty="0" err="1"/>
              <a:t>bertanggung</a:t>
            </a:r>
            <a:r>
              <a:rPr lang="en-US" sz="1400" dirty="0"/>
              <a:t> </a:t>
            </a:r>
            <a:r>
              <a:rPr lang="en-US" sz="1400" dirty="0" err="1"/>
              <a:t>jawab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siapa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Rentang</a:t>
            </a:r>
            <a:r>
              <a:rPr lang="en-US" sz="1400" dirty="0"/>
              <a:t> </a:t>
            </a:r>
            <a:r>
              <a:rPr lang="en-US" sz="1400" dirty="0" err="1"/>
              <a:t>kendali</a:t>
            </a:r>
            <a:r>
              <a:rPr lang="en-US" sz="1400" dirty="0"/>
              <a:t>.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bawahan</a:t>
            </a:r>
            <a:r>
              <a:rPr lang="en-US" sz="1400" dirty="0"/>
              <a:t>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diarahkan</a:t>
            </a:r>
            <a:r>
              <a:rPr lang="en-US" sz="1400" dirty="0"/>
              <a:t> oleh </a:t>
            </a:r>
            <a:r>
              <a:rPr lang="en-US" sz="1400" dirty="0" err="1"/>
              <a:t>seorang</a:t>
            </a:r>
            <a:r>
              <a:rPr lang="en-US" sz="1400" dirty="0"/>
              <a:t> </a:t>
            </a:r>
            <a:r>
              <a:rPr lang="en-US" sz="1400" dirty="0" err="1"/>
              <a:t>manajer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efisien</a:t>
            </a:r>
            <a:r>
              <a:rPr lang="en-US" sz="1400" dirty="0"/>
              <a:t> dan </a:t>
            </a:r>
            <a:r>
              <a:rPr lang="en-US" sz="1400" dirty="0" err="1"/>
              <a:t>efektif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Sentralisasi</a:t>
            </a:r>
            <a:r>
              <a:rPr lang="en-US" sz="1400" dirty="0"/>
              <a:t> dan </a:t>
            </a:r>
            <a:r>
              <a:rPr lang="en-US" sz="1400" dirty="0" err="1"/>
              <a:t>Desentralisasi</a:t>
            </a:r>
            <a:r>
              <a:rPr lang="en-US" sz="1400" dirty="0"/>
              <a:t>. </a:t>
            </a:r>
            <a:r>
              <a:rPr lang="en-US" sz="1400" dirty="0" err="1"/>
              <a:t>Sentralisasi</a:t>
            </a:r>
            <a:r>
              <a:rPr lang="en-US" sz="1400" dirty="0"/>
              <a:t> </a:t>
            </a:r>
            <a:r>
              <a:rPr lang="en-US" sz="1400" dirty="0" err="1"/>
              <a:t>mengacu</a:t>
            </a:r>
            <a:r>
              <a:rPr lang="en-US" sz="1400" dirty="0"/>
              <a:t> pada </a:t>
            </a:r>
            <a:r>
              <a:rPr lang="en-US" sz="1400" dirty="0" err="1"/>
              <a:t>sejauh</a:t>
            </a:r>
            <a:r>
              <a:rPr lang="en-US" sz="1400" dirty="0"/>
              <a:t> mana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pengambilan</a:t>
            </a:r>
            <a:r>
              <a:rPr lang="en-US" sz="1400" dirty="0"/>
              <a:t> </a:t>
            </a:r>
            <a:r>
              <a:rPr lang="en-US" sz="1400" dirty="0" err="1"/>
              <a:t>keputusan</a:t>
            </a:r>
            <a:r>
              <a:rPr lang="en-US" sz="1400" dirty="0"/>
              <a:t> </a:t>
            </a:r>
            <a:r>
              <a:rPr lang="en-US" sz="1400" dirty="0" err="1"/>
              <a:t>terkonsentrasi</a:t>
            </a:r>
            <a:r>
              <a:rPr lang="en-US" sz="1400" dirty="0"/>
              <a:t> pada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 di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organisasi</a:t>
            </a:r>
            <a:r>
              <a:rPr lang="en-US" sz="1400" dirty="0"/>
              <a:t>. </a:t>
            </a:r>
            <a:r>
              <a:rPr lang="en-US" sz="1400" dirty="0" err="1"/>
              <a:t>Desentralisasi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lawan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sentralisasi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Formalisasi</a:t>
            </a:r>
            <a:r>
              <a:rPr lang="en-US" sz="1400" dirty="0"/>
              <a:t>. </a:t>
            </a:r>
            <a:r>
              <a:rPr lang="en-US" sz="1400" dirty="0" err="1"/>
              <a:t>Sejauh</a:t>
            </a:r>
            <a:r>
              <a:rPr lang="en-US" sz="1400" dirty="0"/>
              <a:t> mana </a:t>
            </a:r>
            <a:r>
              <a:rPr lang="en-US" sz="1400" dirty="0" err="1"/>
              <a:t>pekerjaan-pekerjaan</a:t>
            </a:r>
            <a:r>
              <a:rPr lang="en-US" sz="1400" dirty="0"/>
              <a:t> di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organisasi</a:t>
            </a:r>
            <a:r>
              <a:rPr lang="en-US" sz="1400" dirty="0"/>
              <a:t> </a:t>
            </a:r>
            <a:r>
              <a:rPr lang="en-US" sz="1400" dirty="0" err="1"/>
              <a:t>dibakukan</a:t>
            </a:r>
            <a:r>
              <a:rPr lang="en-US" sz="1400" dirty="0"/>
              <a:t>.</a:t>
            </a:r>
          </a:p>
          <a:p>
            <a:endParaRPr lang="en-US" sz="1100" dirty="0"/>
          </a:p>
          <a:p>
            <a:r>
              <a:rPr lang="en-US" sz="1100" dirty="0" err="1"/>
              <a:t>Sumber</a:t>
            </a:r>
            <a:r>
              <a:rPr lang="en-US" sz="1100" dirty="0"/>
              <a:t> (</a:t>
            </a:r>
            <a:r>
              <a:rPr lang="en-US" sz="1100" dirty="0">
                <a:hlinkClick r:id="rId4"/>
              </a:rPr>
              <a:t>http://marnosudrajat.blogspot.com/2012/06/hubungan-perilaku-struktur-budaya-dan_02.html</a:t>
            </a:r>
            <a:r>
              <a:rPr lang="en-US" sz="1100" dirty="0"/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84DB819-0D61-43C7-B157-1323210C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purl.org/dc/terms/"/>
    <ds:schemaRef ds:uri="16c05727-aa75-4e4a-9b5f-8a80a1165891"/>
    <ds:schemaRef ds:uri="http://purl.org/dc/dcmitype/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0</TotalTime>
  <Words>260</Words>
  <Application>Microsoft Office PowerPoint</Application>
  <PresentationFormat>Widescreen</PresentationFormat>
  <Paragraphs>100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</vt:lpstr>
      <vt:lpstr>Calibri</vt:lpstr>
      <vt:lpstr>Gill Sans MT</vt:lpstr>
      <vt:lpstr>Times New Roman</vt:lpstr>
      <vt:lpstr>Office Theme</vt:lpstr>
      <vt:lpstr>PERILAKU DAN BUDAYA ORGANISASI </vt:lpstr>
      <vt:lpstr>Apa itu perilaku dan budaya dalam organisasi ?</vt:lpstr>
      <vt:lpstr>FAKTOR – FAKTOR YANG MEMENGARUHI</vt:lpstr>
      <vt:lpstr>KOMUNIKASI </vt:lpstr>
      <vt:lpstr>MOTIVASI </vt:lpstr>
      <vt:lpstr>PowerPoint Presentation</vt:lpstr>
      <vt:lpstr>PowerPoint Presentation</vt:lpstr>
      <vt:lpstr>Pengertian Struktur Organisasi</vt:lpstr>
      <vt:lpstr>Elemen Struktur Organisasi</vt:lpstr>
      <vt:lpstr> Desain Organisasi</vt:lpstr>
      <vt:lpstr>PowerPoint Presentation</vt:lpstr>
      <vt:lpstr>Fungsi Perilaku dan Budaya dalam Organisasi</vt:lpstr>
      <vt:lpstr>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2019-10-06T14:23:34Z</dcterms:created>
  <dcterms:modified xsi:type="dcterms:W3CDTF">2019-10-08T14:35:03Z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