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7"/>
  </p:notesMasterIdLst>
  <p:sldIdLst>
    <p:sldId id="256" r:id="rId2"/>
    <p:sldId id="257" r:id="rId3"/>
    <p:sldId id="288" r:id="rId4"/>
    <p:sldId id="289" r:id="rId5"/>
    <p:sldId id="305" r:id="rId6"/>
    <p:sldId id="325" r:id="rId7"/>
    <p:sldId id="326" r:id="rId8"/>
    <p:sldId id="290" r:id="rId9"/>
    <p:sldId id="327" r:id="rId10"/>
    <p:sldId id="306" r:id="rId11"/>
    <p:sldId id="328" r:id="rId12"/>
    <p:sldId id="329" r:id="rId13"/>
    <p:sldId id="307" r:id="rId14"/>
    <p:sldId id="304" r:id="rId15"/>
    <p:sldId id="330" r:id="rId16"/>
    <p:sldId id="291" r:id="rId17"/>
    <p:sldId id="308" r:id="rId18"/>
    <p:sldId id="331" r:id="rId19"/>
    <p:sldId id="292" r:id="rId20"/>
    <p:sldId id="332" r:id="rId21"/>
    <p:sldId id="333" r:id="rId22"/>
    <p:sldId id="293" r:id="rId23"/>
    <p:sldId id="309" r:id="rId24"/>
    <p:sldId id="310" r:id="rId25"/>
    <p:sldId id="311" r:id="rId26"/>
    <p:sldId id="334" r:id="rId27"/>
    <p:sldId id="294" r:id="rId28"/>
    <p:sldId id="312" r:id="rId29"/>
    <p:sldId id="314" r:id="rId30"/>
    <p:sldId id="335" r:id="rId31"/>
    <p:sldId id="295" r:id="rId32"/>
    <p:sldId id="336" r:id="rId33"/>
    <p:sldId id="337" r:id="rId34"/>
    <p:sldId id="317" r:id="rId35"/>
    <p:sldId id="338" r:id="rId36"/>
    <p:sldId id="297" r:id="rId37"/>
    <p:sldId id="339" r:id="rId38"/>
    <p:sldId id="340" r:id="rId39"/>
    <p:sldId id="323" r:id="rId40"/>
    <p:sldId id="324" r:id="rId41"/>
    <p:sldId id="299" r:id="rId42"/>
    <p:sldId id="303" r:id="rId43"/>
    <p:sldId id="341" r:id="rId44"/>
    <p:sldId id="300" r:id="rId45"/>
    <p:sldId id="301" r:id="rId46"/>
  </p:sldIdLst>
  <p:sldSz cx="9144000" cy="5143500" type="screen16x9"/>
  <p:notesSz cx="6858000" cy="9144000"/>
  <p:embeddedFontLst>
    <p:embeddedFont>
      <p:font typeface="Nixie One" panose="020B0604020202020204" charset="0"/>
      <p:regular r:id="rId48"/>
    </p:embeddedFont>
    <p:embeddedFont>
      <p:font typeface="Roboto Slab" panose="020B0604020202020204" charset="0"/>
      <p:regular r:id="rId49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6BCC52-236A-4019-AD8E-E3CB7EC0804A}">
  <a:tblStyle styleId="{C06BCC52-236A-4019-AD8E-E3CB7EC080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05589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180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309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232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225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801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649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306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531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2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464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482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99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994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69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298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69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userDrawn="1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62;p18">
            <a:extLst>
              <a:ext uri="{FF2B5EF4-FFF2-40B4-BE49-F238E27FC236}">
                <a16:creationId xmlns:a16="http://schemas.microsoft.com/office/drawing/2014/main" id="{12665D27-30E4-4D0C-A1D7-F4548FC0440C}"/>
              </a:ext>
            </a:extLst>
          </p:cNvPr>
          <p:cNvGrpSpPr/>
          <p:nvPr userDrawn="1"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2" name="Google Shape;163;p18">
              <a:extLst>
                <a:ext uri="{FF2B5EF4-FFF2-40B4-BE49-F238E27FC236}">
                  <a16:creationId xmlns:a16="http://schemas.microsoft.com/office/drawing/2014/main" id="{103D09C3-1455-4A89-9276-CBBDF7124512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4;p18">
              <a:extLst>
                <a:ext uri="{FF2B5EF4-FFF2-40B4-BE49-F238E27FC236}">
                  <a16:creationId xmlns:a16="http://schemas.microsoft.com/office/drawing/2014/main" id="{FD9C0EB8-DAF9-4F44-9665-1041F7CDB97F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5;p18">
              <a:extLst>
                <a:ext uri="{FF2B5EF4-FFF2-40B4-BE49-F238E27FC236}">
                  <a16:creationId xmlns:a16="http://schemas.microsoft.com/office/drawing/2014/main" id="{0E567C6E-9D59-494F-A531-EBFB43D0A9DD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6;p18">
              <a:extLst>
                <a:ext uri="{FF2B5EF4-FFF2-40B4-BE49-F238E27FC236}">
                  <a16:creationId xmlns:a16="http://schemas.microsoft.com/office/drawing/2014/main" id="{9BD65D61-2295-4D04-A53A-38AEB11060A0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7;p18">
              <a:extLst>
                <a:ext uri="{FF2B5EF4-FFF2-40B4-BE49-F238E27FC236}">
                  <a16:creationId xmlns:a16="http://schemas.microsoft.com/office/drawing/2014/main" id="{272E6EA4-6151-4D6F-8157-A1E671DEC00E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8;p18">
              <a:extLst>
                <a:ext uri="{FF2B5EF4-FFF2-40B4-BE49-F238E27FC236}">
                  <a16:creationId xmlns:a16="http://schemas.microsoft.com/office/drawing/2014/main" id="{48052BC9-11C5-4FC8-9ACD-EF1391D786AB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userDrawn="1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" name="Google Shape;162;p18">
            <a:extLst>
              <a:ext uri="{FF2B5EF4-FFF2-40B4-BE49-F238E27FC236}">
                <a16:creationId xmlns:a16="http://schemas.microsoft.com/office/drawing/2014/main" id="{E12C3FB0-120C-4EF7-B33B-9370F0444196}"/>
              </a:ext>
            </a:extLst>
          </p:cNvPr>
          <p:cNvGrpSpPr/>
          <p:nvPr userDrawn="1"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3" name="Google Shape;163;p18">
              <a:extLst>
                <a:ext uri="{FF2B5EF4-FFF2-40B4-BE49-F238E27FC236}">
                  <a16:creationId xmlns:a16="http://schemas.microsoft.com/office/drawing/2014/main" id="{0E26D39A-AD9C-485E-AAB4-620FA20CFB66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4;p18">
              <a:extLst>
                <a:ext uri="{FF2B5EF4-FFF2-40B4-BE49-F238E27FC236}">
                  <a16:creationId xmlns:a16="http://schemas.microsoft.com/office/drawing/2014/main" id="{709667BD-8238-4BBF-908B-A1483749891C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5;p18">
              <a:extLst>
                <a:ext uri="{FF2B5EF4-FFF2-40B4-BE49-F238E27FC236}">
                  <a16:creationId xmlns:a16="http://schemas.microsoft.com/office/drawing/2014/main" id="{83F0A813-426B-448D-8C36-48D5FB272C82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6;p18">
              <a:extLst>
                <a:ext uri="{FF2B5EF4-FFF2-40B4-BE49-F238E27FC236}">
                  <a16:creationId xmlns:a16="http://schemas.microsoft.com/office/drawing/2014/main" id="{658DFD67-FD46-46EE-832A-F5567DAC162F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7;p18">
              <a:extLst>
                <a:ext uri="{FF2B5EF4-FFF2-40B4-BE49-F238E27FC236}">
                  <a16:creationId xmlns:a16="http://schemas.microsoft.com/office/drawing/2014/main" id="{8BBF3674-AEDE-4779-94A2-22DAD6D3C4F7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8;p18">
              <a:extLst>
                <a:ext uri="{FF2B5EF4-FFF2-40B4-BE49-F238E27FC236}">
                  <a16:creationId xmlns:a16="http://schemas.microsoft.com/office/drawing/2014/main" id="{0725B07B-84FF-4DCD-85ED-F17498D14475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sz="1800" b="1">
                <a:solidFill>
                  <a:srgbClr val="94BF6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sz="1800" b="1">
                <a:solidFill>
                  <a:srgbClr val="94BF6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sz="1800" b="1">
                <a:solidFill>
                  <a:srgbClr val="94BF6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325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3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3.xml"/><Relationship Id="rId7" Type="http://schemas.openxmlformats.org/officeDocument/2006/relationships/slide" Target="slide21.xml"/><Relationship Id="rId12" Type="http://schemas.openxmlformats.org/officeDocument/2006/relationships/slide" Target="slide3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8.xml"/><Relationship Id="rId11" Type="http://schemas.openxmlformats.org/officeDocument/2006/relationships/slide" Target="slide35.xml"/><Relationship Id="rId5" Type="http://schemas.openxmlformats.org/officeDocument/2006/relationships/slide" Target="slide12.xml"/><Relationship Id="rId10" Type="http://schemas.openxmlformats.org/officeDocument/2006/relationships/slide" Target="slide33.xml"/><Relationship Id="rId4" Type="http://schemas.openxmlformats.org/officeDocument/2006/relationships/slide" Target="slide7.xml"/><Relationship Id="rId9" Type="http://schemas.openxmlformats.org/officeDocument/2006/relationships/slide" Target="slide3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Teknik_Negosiasi_dalam_Komunikasi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://donnyeffendi.blogspot.com/2015/05/makalah-tentang-teknik-negosiasi_29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hyperlink" Target="https://www.pahlevi.net/pengertian-negosiasi/" TargetMode="External"/><Relationship Id="rId4" Type="http://schemas.openxmlformats.org/officeDocument/2006/relationships/hyperlink" Target="https://ag1992.blogspot.com/2015/07/makalah-teknik-negosiasi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09;p13"/>
          <p:cNvSpPr txBox="1">
            <a:spLocks/>
          </p:cNvSpPr>
          <p:nvPr/>
        </p:nvSpPr>
        <p:spPr>
          <a:xfrm>
            <a:off x="107576" y="4409147"/>
            <a:ext cx="1950844" cy="734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D" sz="2400" dirty="0" err="1"/>
              <a:t>Kelas</a:t>
            </a:r>
            <a:r>
              <a:rPr lang="en-ID" sz="2400" dirty="0"/>
              <a:t> : TI 1E</a:t>
            </a:r>
            <a:endParaRPr lang="en-US" sz="2400" dirty="0"/>
          </a:p>
        </p:txBody>
      </p:sp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2599660" y="514442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Teknik Negosiasi</a:t>
            </a:r>
          </a:p>
        </p:txBody>
      </p:sp>
      <p:grpSp>
        <p:nvGrpSpPr>
          <p:cNvPr id="110" name="Google Shape;110;p13"/>
          <p:cNvGrpSpPr/>
          <p:nvPr/>
        </p:nvGrpSpPr>
        <p:grpSpPr>
          <a:xfrm>
            <a:off x="753267" y="1029785"/>
            <a:ext cx="964541" cy="1011307"/>
            <a:chOff x="5961125" y="1623900"/>
            <a:chExt cx="427450" cy="448175"/>
          </a:xfrm>
        </p:grpSpPr>
        <p:sp>
          <p:nvSpPr>
            <p:cNvPr id="111" name="Google Shape;111;p1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09;p13"/>
          <p:cNvSpPr txBox="1">
            <a:spLocks/>
          </p:cNvSpPr>
          <p:nvPr/>
        </p:nvSpPr>
        <p:spPr>
          <a:xfrm>
            <a:off x="2599660" y="3145323"/>
            <a:ext cx="6194144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sz="4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oboto Slab"/>
              <a:buNone/>
              <a:defRPr sz="60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id-ID" sz="2400" dirty="0"/>
              <a:t>Kelompok</a:t>
            </a:r>
            <a:r>
              <a:rPr lang="en-ID" sz="2400"/>
              <a:t> 6</a:t>
            </a:r>
            <a:r>
              <a:rPr lang="id-ID" sz="2400"/>
              <a:t> </a:t>
            </a:r>
            <a:r>
              <a:rPr lang="id-ID" sz="2400" dirty="0"/>
              <a:t>:</a:t>
            </a:r>
          </a:p>
          <a:p>
            <a:r>
              <a:rPr lang="en-ID" sz="2400" dirty="0"/>
              <a:t>1. </a:t>
            </a:r>
            <a:r>
              <a:rPr lang="en-ID" sz="2400" dirty="0" err="1"/>
              <a:t>Irsyada</a:t>
            </a:r>
            <a:r>
              <a:rPr lang="en-ID" sz="2400" dirty="0"/>
              <a:t> </a:t>
            </a:r>
            <a:r>
              <a:rPr lang="en-ID" sz="2400" dirty="0" err="1"/>
              <a:t>Alfyrdhousi</a:t>
            </a:r>
            <a:r>
              <a:rPr lang="en-ID" sz="2400" dirty="0"/>
              <a:t> </a:t>
            </a:r>
            <a:r>
              <a:rPr lang="en-ID" sz="2400" dirty="0" err="1"/>
              <a:t>Redhysyahputra</a:t>
            </a:r>
            <a:endParaRPr lang="en-ID" sz="2400" dirty="0"/>
          </a:p>
          <a:p>
            <a:r>
              <a:rPr lang="id-ID" sz="2400" dirty="0"/>
              <a:t>2.</a:t>
            </a:r>
            <a:r>
              <a:rPr lang="en-ID" sz="2400" dirty="0"/>
              <a:t> M. Shiva </a:t>
            </a:r>
            <a:r>
              <a:rPr lang="en-ID" sz="2400" dirty="0" err="1"/>
              <a:t>Matahari</a:t>
            </a:r>
            <a:r>
              <a:rPr lang="en-ID" sz="2400" dirty="0"/>
              <a:t> </a:t>
            </a:r>
            <a:r>
              <a:rPr lang="en-ID" sz="2400" dirty="0" err="1"/>
              <a:t>Yusda</a:t>
            </a:r>
            <a:endParaRPr lang="id-ID" sz="2400" dirty="0"/>
          </a:p>
          <a:p>
            <a:r>
              <a:rPr lang="id-ID" sz="2400" dirty="0"/>
              <a:t>3.</a:t>
            </a:r>
            <a:r>
              <a:rPr lang="en-ID" sz="2400" dirty="0"/>
              <a:t> </a:t>
            </a:r>
            <a:r>
              <a:rPr lang="en-ID" sz="2400" dirty="0" err="1"/>
              <a:t>Mochammad</a:t>
            </a:r>
            <a:r>
              <a:rPr lang="en-ID" sz="2400" dirty="0"/>
              <a:t> </a:t>
            </a:r>
            <a:r>
              <a:rPr lang="en-ID" sz="2400" dirty="0" err="1"/>
              <a:t>Syaifuddin</a:t>
            </a:r>
            <a:r>
              <a:rPr lang="en-ID" sz="2400" dirty="0"/>
              <a:t> </a:t>
            </a:r>
            <a:r>
              <a:rPr lang="en-ID" sz="2400" dirty="0" err="1"/>
              <a:t>Zuhri</a:t>
            </a:r>
            <a:endParaRPr lang="id-ID" sz="2400" dirty="0"/>
          </a:p>
          <a:p>
            <a:r>
              <a:rPr lang="en-ID" sz="2400" dirty="0"/>
              <a:t>4. Muhammad Mukhtar </a:t>
            </a:r>
          </a:p>
          <a:p>
            <a:r>
              <a:rPr lang="en-ID" sz="2400" dirty="0"/>
              <a:t>5. </a:t>
            </a:r>
            <a:r>
              <a:rPr lang="en-ID" sz="2400" dirty="0" err="1"/>
              <a:t>Razade</a:t>
            </a:r>
            <a:r>
              <a:rPr lang="en-ID" sz="2400" dirty="0"/>
              <a:t> </a:t>
            </a:r>
            <a:r>
              <a:rPr lang="en-ID" sz="2400" dirty="0" err="1"/>
              <a:t>Zayda</a:t>
            </a:r>
            <a:r>
              <a:rPr lang="en-ID" sz="2400" dirty="0"/>
              <a:t> Zaman</a:t>
            </a:r>
          </a:p>
          <a:p>
            <a:r>
              <a:rPr lang="en-ID" sz="2400" dirty="0"/>
              <a:t>6. </a:t>
            </a:r>
            <a:r>
              <a:rPr lang="en-ID" sz="2400" dirty="0" err="1"/>
              <a:t>Shelyca</a:t>
            </a:r>
            <a:r>
              <a:rPr lang="en-ID" sz="2400" dirty="0"/>
              <a:t> </a:t>
            </a:r>
            <a:r>
              <a:rPr lang="en-ID" sz="2400" dirty="0" err="1"/>
              <a:t>Surrayensih</a:t>
            </a:r>
            <a:endParaRPr lang="id-ID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46025" y="530725"/>
            <a:ext cx="3208800" cy="1028700"/>
          </a:xfrm>
        </p:spPr>
        <p:txBody>
          <a:bodyPr/>
          <a:lstStyle/>
          <a:p>
            <a:r>
              <a:rPr lang="en-ID" dirty="0"/>
              <a:t>MANFAAT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146025" y="1555242"/>
            <a:ext cx="7540800" cy="3158700"/>
          </a:xfrm>
        </p:spPr>
        <p:txBody>
          <a:bodyPr/>
          <a:lstStyle/>
          <a:p>
            <a:pPr lvl="0">
              <a:lnSpc>
                <a:spcPct val="150000"/>
              </a:lnSpc>
              <a:buSzPct val="150000"/>
              <a:buFont typeface="+mj-lt"/>
              <a:buAutoNum type="arabicPeriod"/>
            </a:pP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Dapat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terjalinnya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kerjasama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dan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kesepakatan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antara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pihak-pihak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bernegosiasi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untuk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mencapai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tujuan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.</a:t>
            </a:r>
            <a:endParaRPr lang="id-ID" sz="2000" b="1" dirty="0">
              <a:latin typeface="Roboto Slab" panose="020B0604020202020204" charset="0"/>
              <a:ea typeface="Roboto Slab" panose="020B0604020202020204" charset="0"/>
            </a:endParaRPr>
          </a:p>
          <a:p>
            <a:pPr lvl="0">
              <a:lnSpc>
                <a:spcPct val="150000"/>
              </a:lnSpc>
              <a:buSzPct val="150000"/>
              <a:buFont typeface="+mj-lt"/>
              <a:buAutoNum type="arabicPeriod"/>
            </a:pP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Terciptanya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saling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pengertian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diantara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pihak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bernegosiasi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terkait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dengan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kesepakatan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telah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diputuskan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serta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tentang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pengaruhnya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terhadap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semua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pihak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.</a:t>
            </a:r>
            <a:endParaRPr lang="id-ID" sz="2000" b="1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grpSp>
        <p:nvGrpSpPr>
          <p:cNvPr id="5" name="Google Shape;162;p18">
            <a:extLst>
              <a:ext uri="{FF2B5EF4-FFF2-40B4-BE49-F238E27FC236}">
                <a16:creationId xmlns:a16="http://schemas.microsoft.com/office/drawing/2014/main" id="{8DBE50D6-2CBE-48E1-92E4-20E14EEC1C9B}"/>
              </a:ext>
            </a:extLst>
          </p:cNvPr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6" name="Google Shape;163;p18">
              <a:extLst>
                <a:ext uri="{FF2B5EF4-FFF2-40B4-BE49-F238E27FC236}">
                  <a16:creationId xmlns:a16="http://schemas.microsoft.com/office/drawing/2014/main" id="{C68C57E9-CEEE-4DFE-8961-316BBE92B482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4;p18">
              <a:extLst>
                <a:ext uri="{FF2B5EF4-FFF2-40B4-BE49-F238E27FC236}">
                  <a16:creationId xmlns:a16="http://schemas.microsoft.com/office/drawing/2014/main" id="{5A1309A1-0413-4D65-BE50-5D1CC62F923D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5;p18">
              <a:extLst>
                <a:ext uri="{FF2B5EF4-FFF2-40B4-BE49-F238E27FC236}">
                  <a16:creationId xmlns:a16="http://schemas.microsoft.com/office/drawing/2014/main" id="{BD1580A4-00F7-4D85-9795-54AB2C36DF7F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6;p18">
              <a:extLst>
                <a:ext uri="{FF2B5EF4-FFF2-40B4-BE49-F238E27FC236}">
                  <a16:creationId xmlns:a16="http://schemas.microsoft.com/office/drawing/2014/main" id="{2200765B-0926-42FA-A924-EA0691C6C29E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7;p18">
              <a:extLst>
                <a:ext uri="{FF2B5EF4-FFF2-40B4-BE49-F238E27FC236}">
                  <a16:creationId xmlns:a16="http://schemas.microsoft.com/office/drawing/2014/main" id="{BB1E5F31-C3D0-47DC-8267-BB0EF1566606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8;p18">
              <a:extLst>
                <a:ext uri="{FF2B5EF4-FFF2-40B4-BE49-F238E27FC236}">
                  <a16:creationId xmlns:a16="http://schemas.microsoft.com/office/drawing/2014/main" id="{7D2B82F8-7CC2-4C1C-BA87-63083F48E4C8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Action Button: Go Forward or Next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0C4C548-E836-41F6-A91F-DD98ABA1EEAE}"/>
              </a:ext>
            </a:extLst>
          </p:cNvPr>
          <p:cNvSpPr/>
          <p:nvPr/>
        </p:nvSpPr>
        <p:spPr>
          <a:xfrm>
            <a:off x="8607500" y="4633787"/>
            <a:ext cx="479375" cy="371225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4" name="Picture 13">
            <a:hlinkClick r:id="rId2" action="ppaction://hlinksldjump"/>
            <a:extLst>
              <a:ext uri="{FF2B5EF4-FFF2-40B4-BE49-F238E27FC236}">
                <a16:creationId xmlns:a16="http://schemas.microsoft.com/office/drawing/2014/main" id="{8BBB7247-6930-4C6D-AB14-2DB2BA554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433" y="241140"/>
            <a:ext cx="55478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45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46025" y="530725"/>
            <a:ext cx="3208800" cy="1028700"/>
          </a:xfrm>
        </p:spPr>
        <p:txBody>
          <a:bodyPr/>
          <a:lstStyle/>
          <a:p>
            <a:r>
              <a:rPr lang="en-ID" dirty="0"/>
              <a:t>MANFAAT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146025" y="1555242"/>
            <a:ext cx="7540800" cy="3158700"/>
          </a:xfrm>
        </p:spPr>
        <p:txBody>
          <a:bodyPr/>
          <a:lstStyle/>
          <a:p>
            <a:pPr lvl="0">
              <a:lnSpc>
                <a:spcPct val="150000"/>
              </a:lnSpc>
              <a:buSzPct val="150000"/>
              <a:buFont typeface="+mj-lt"/>
              <a:buAutoNum type="arabicPeriod" startAt="3"/>
            </a:pP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Negosiasi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dapat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bermanfaat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untuk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kesepakatan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saling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menguntungkan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bagi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semua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pihak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bernegosiasi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.</a:t>
            </a:r>
            <a:endParaRPr lang="id-ID" sz="2000" b="1" dirty="0">
              <a:latin typeface="Roboto Slab" panose="020B0604020202020204" charset="0"/>
              <a:ea typeface="Roboto Slab" panose="020B0604020202020204" charset="0"/>
            </a:endParaRPr>
          </a:p>
          <a:p>
            <a:pPr lvl="0">
              <a:lnSpc>
                <a:spcPct val="150000"/>
              </a:lnSpc>
              <a:buSzPct val="150000"/>
              <a:buFont typeface="+mj-lt"/>
              <a:buAutoNum type="arabicPeriod" startAt="3"/>
            </a:pP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Menciptakan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interaksi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positif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di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antara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pihak-pihak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bernegosiasi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sehingga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dapat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terjalin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kerjasama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sehingga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dapat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berpengaruh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pada orang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banyak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lebih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luas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.</a:t>
            </a:r>
            <a:endParaRPr lang="id-ID" sz="2000" b="1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pSp>
        <p:nvGrpSpPr>
          <p:cNvPr id="5" name="Google Shape;162;p18">
            <a:extLst>
              <a:ext uri="{FF2B5EF4-FFF2-40B4-BE49-F238E27FC236}">
                <a16:creationId xmlns:a16="http://schemas.microsoft.com/office/drawing/2014/main" id="{8DBE50D6-2CBE-48E1-92E4-20E14EEC1C9B}"/>
              </a:ext>
            </a:extLst>
          </p:cNvPr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6" name="Google Shape;163;p18">
              <a:extLst>
                <a:ext uri="{FF2B5EF4-FFF2-40B4-BE49-F238E27FC236}">
                  <a16:creationId xmlns:a16="http://schemas.microsoft.com/office/drawing/2014/main" id="{C68C57E9-CEEE-4DFE-8961-316BBE92B482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4;p18">
              <a:extLst>
                <a:ext uri="{FF2B5EF4-FFF2-40B4-BE49-F238E27FC236}">
                  <a16:creationId xmlns:a16="http://schemas.microsoft.com/office/drawing/2014/main" id="{5A1309A1-0413-4D65-BE50-5D1CC62F923D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5;p18">
              <a:extLst>
                <a:ext uri="{FF2B5EF4-FFF2-40B4-BE49-F238E27FC236}">
                  <a16:creationId xmlns:a16="http://schemas.microsoft.com/office/drawing/2014/main" id="{BD1580A4-00F7-4D85-9795-54AB2C36DF7F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6;p18">
              <a:extLst>
                <a:ext uri="{FF2B5EF4-FFF2-40B4-BE49-F238E27FC236}">
                  <a16:creationId xmlns:a16="http://schemas.microsoft.com/office/drawing/2014/main" id="{2200765B-0926-42FA-A924-EA0691C6C29E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7;p18">
              <a:extLst>
                <a:ext uri="{FF2B5EF4-FFF2-40B4-BE49-F238E27FC236}">
                  <a16:creationId xmlns:a16="http://schemas.microsoft.com/office/drawing/2014/main" id="{BB1E5F31-C3D0-47DC-8267-BB0EF1566606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8;p18">
              <a:extLst>
                <a:ext uri="{FF2B5EF4-FFF2-40B4-BE49-F238E27FC236}">
                  <a16:creationId xmlns:a16="http://schemas.microsoft.com/office/drawing/2014/main" id="{7D2B82F8-7CC2-4C1C-BA87-63083F48E4C8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Picture 12">
            <a:hlinkClick r:id="rId2" action="ppaction://hlinksldjump"/>
            <a:extLst>
              <a:ext uri="{FF2B5EF4-FFF2-40B4-BE49-F238E27FC236}">
                <a16:creationId xmlns:a16="http://schemas.microsoft.com/office/drawing/2014/main" id="{5F6E59D8-434D-419A-BADC-1C3FBA99C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433" y="241140"/>
            <a:ext cx="55478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41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ctrTitle"/>
          </p:nvPr>
        </p:nvSpPr>
        <p:spPr>
          <a:xfrm>
            <a:off x="3471300" y="1214850"/>
            <a:ext cx="5672700" cy="2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Jenis-jenis</a:t>
            </a:r>
            <a:r>
              <a:rPr lang="en-ID" dirty="0"/>
              <a:t> </a:t>
            </a:r>
            <a:r>
              <a:rPr lang="en-ID" dirty="0" err="1"/>
              <a:t>Negosiasi</a:t>
            </a:r>
            <a:endParaRPr dirty="0"/>
          </a:p>
        </p:txBody>
      </p:sp>
      <p:sp>
        <p:nvSpPr>
          <p:cNvPr id="148" name="Google Shape;148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 sz="20000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6" name="Picture 5">
            <a:hlinkClick r:id="rId3" action="ppaction://hlinksldjump"/>
            <a:extLst>
              <a:ext uri="{FF2B5EF4-FFF2-40B4-BE49-F238E27FC236}">
                <a16:creationId xmlns:a16="http://schemas.microsoft.com/office/drawing/2014/main" id="{51BC10EC-7FC0-47A6-A401-FB6EA04A2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433" y="241140"/>
            <a:ext cx="55478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74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46025" y="530725"/>
            <a:ext cx="3208800" cy="1028700"/>
          </a:xfrm>
        </p:spPr>
        <p:txBody>
          <a:bodyPr/>
          <a:lstStyle/>
          <a:p>
            <a:r>
              <a:rPr lang="id-ID" dirty="0"/>
              <a:t>Jenis – jenis Negosiasi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376110" y="1499012"/>
            <a:ext cx="8589800" cy="3644487"/>
          </a:xfrm>
        </p:spPr>
        <p:txBody>
          <a:bodyPr/>
          <a:lstStyle/>
          <a:p>
            <a:pPr marL="50800" indent="0">
              <a:lnSpc>
                <a:spcPct val="150000"/>
              </a:lnSpc>
              <a:buNone/>
            </a:pP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1.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Jenis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negosiasi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berdasarkan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pada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situasi</a:t>
            </a:r>
            <a:endParaRPr lang="en-US" sz="2000" b="1" dirty="0">
              <a:latin typeface="Roboto Slab" panose="020B0604020202020204" charset="0"/>
              <a:ea typeface="Roboto Slab" panose="020B0604020202020204" charset="0"/>
            </a:endParaRPr>
          </a:p>
          <a:p>
            <a:pPr lvl="0">
              <a:lnSpc>
                <a:spcPct val="150000"/>
              </a:lnSpc>
            </a:pP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Negosiasi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formal :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Jenis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negosiasi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ini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dapat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terjadi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dalam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situsi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formal dan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didalam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negosiasi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ini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terdapat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perjanjian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disahkan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secara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hukum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.</a:t>
            </a:r>
            <a:endParaRPr lang="id-ID" sz="2000" b="1" dirty="0">
              <a:latin typeface="Roboto Slab" panose="020B0604020202020204" charset="0"/>
              <a:ea typeface="Roboto Slab" panose="020B0604020202020204" charset="0"/>
            </a:endParaRPr>
          </a:p>
          <a:p>
            <a:pPr lvl="0">
              <a:lnSpc>
                <a:spcPct val="150000"/>
              </a:lnSpc>
            </a:pP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Negosiasi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Non formal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atau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Informal :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Jenis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negosiasi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biasanya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terjadi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dalam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kehidupan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sehari-hari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dan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dapat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terjadi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kapan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saja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dimana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saja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atau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dengan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siapa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saja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.</a:t>
            </a:r>
            <a:endParaRPr lang="id-ID" sz="2000" b="1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pSp>
        <p:nvGrpSpPr>
          <p:cNvPr id="5" name="Google Shape;162;p18">
            <a:extLst>
              <a:ext uri="{FF2B5EF4-FFF2-40B4-BE49-F238E27FC236}">
                <a16:creationId xmlns:a16="http://schemas.microsoft.com/office/drawing/2014/main" id="{413CD492-0B50-47C1-BDD5-CF3A18D83529}"/>
              </a:ext>
            </a:extLst>
          </p:cNvPr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6" name="Google Shape;163;p18">
              <a:extLst>
                <a:ext uri="{FF2B5EF4-FFF2-40B4-BE49-F238E27FC236}">
                  <a16:creationId xmlns:a16="http://schemas.microsoft.com/office/drawing/2014/main" id="{68CBDB4B-7F97-4E7A-8F45-6D766848D53A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4;p18">
              <a:extLst>
                <a:ext uri="{FF2B5EF4-FFF2-40B4-BE49-F238E27FC236}">
                  <a16:creationId xmlns:a16="http://schemas.microsoft.com/office/drawing/2014/main" id="{A4BF3ADF-BFDE-43A4-B26B-1E2C1225C238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5;p18">
              <a:extLst>
                <a:ext uri="{FF2B5EF4-FFF2-40B4-BE49-F238E27FC236}">
                  <a16:creationId xmlns:a16="http://schemas.microsoft.com/office/drawing/2014/main" id="{525A2989-EF2B-4127-8E07-608F9BFC6767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6;p18">
              <a:extLst>
                <a:ext uri="{FF2B5EF4-FFF2-40B4-BE49-F238E27FC236}">
                  <a16:creationId xmlns:a16="http://schemas.microsoft.com/office/drawing/2014/main" id="{B9B1418B-7F3E-45D8-B56F-E6DD76447A6E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7;p18">
              <a:extLst>
                <a:ext uri="{FF2B5EF4-FFF2-40B4-BE49-F238E27FC236}">
                  <a16:creationId xmlns:a16="http://schemas.microsoft.com/office/drawing/2014/main" id="{ACC2264B-587D-4746-BBA5-00AC927DDCE8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8;p18">
              <a:extLst>
                <a:ext uri="{FF2B5EF4-FFF2-40B4-BE49-F238E27FC236}">
                  <a16:creationId xmlns:a16="http://schemas.microsoft.com/office/drawing/2014/main" id="{4686437A-EF91-4693-9748-FEB7EFE67A87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Action Button: Go Forward or Next 1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BCAC3AA-2CC6-447D-8962-591161589559}"/>
              </a:ext>
            </a:extLst>
          </p:cNvPr>
          <p:cNvSpPr/>
          <p:nvPr/>
        </p:nvSpPr>
        <p:spPr>
          <a:xfrm>
            <a:off x="8607500" y="4633787"/>
            <a:ext cx="479375" cy="371225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21" name="Picture 20">
            <a:hlinkClick r:id="rId2" action="ppaction://hlinksldjump"/>
            <a:extLst>
              <a:ext uri="{FF2B5EF4-FFF2-40B4-BE49-F238E27FC236}">
                <a16:creationId xmlns:a16="http://schemas.microsoft.com/office/drawing/2014/main" id="{A9411A47-7738-48E6-9ACD-A656B8F77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433" y="241140"/>
            <a:ext cx="55478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34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46025" y="530725"/>
            <a:ext cx="3208800" cy="1028700"/>
          </a:xfrm>
        </p:spPr>
        <p:txBody>
          <a:bodyPr/>
          <a:lstStyle/>
          <a:p>
            <a:r>
              <a:rPr lang="id-ID" dirty="0"/>
              <a:t>Jenis – jenis Negosiasi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88650" y="1822700"/>
            <a:ext cx="8655350" cy="3158700"/>
          </a:xfrm>
        </p:spPr>
        <p:txBody>
          <a:bodyPr/>
          <a:lstStyle/>
          <a:p>
            <a:pPr marL="5080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2. </a:t>
            </a: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Jenis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negosiasi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berdasarkan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jumlah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negosiator</a:t>
            </a:r>
            <a:endParaRPr lang="en-US" sz="2000" b="1" dirty="0">
              <a:solidFill>
                <a:srgbClr val="124057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lvl="0">
              <a:lnSpc>
                <a:spcPct val="150000"/>
              </a:lnSpc>
            </a:pP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Negosiasi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dengan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pihak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penengah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 : </a:t>
            </a: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jenis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negosiasi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ini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dilakukan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 oleh </a:t>
            </a: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dua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atau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lebih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negositor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 dan </a:t>
            </a: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pihak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penengah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dimana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pihak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penengah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memiliki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tugas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untuk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memberikan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keputusan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akhir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dalam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 proses </a:t>
            </a: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negosiasi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tersebut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.</a:t>
            </a:r>
            <a:endParaRPr lang="id-ID" sz="2000" b="1" dirty="0">
              <a:solidFill>
                <a:srgbClr val="124057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12" name="Action Button: Go Forward or Next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461C9EF-890B-4E0D-BE21-49CE85BC352D}"/>
              </a:ext>
            </a:extLst>
          </p:cNvPr>
          <p:cNvSpPr/>
          <p:nvPr/>
        </p:nvSpPr>
        <p:spPr>
          <a:xfrm>
            <a:off x="8607500" y="4633787"/>
            <a:ext cx="479375" cy="371225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4" name="Picture 13">
            <a:hlinkClick r:id="rId2" action="ppaction://hlinksldjump"/>
            <a:extLst>
              <a:ext uri="{FF2B5EF4-FFF2-40B4-BE49-F238E27FC236}">
                <a16:creationId xmlns:a16="http://schemas.microsoft.com/office/drawing/2014/main" id="{B083EBE2-8B77-411D-B7A8-7B8490FB2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433" y="241140"/>
            <a:ext cx="55478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56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46025" y="530725"/>
            <a:ext cx="3208800" cy="1028700"/>
          </a:xfrm>
        </p:spPr>
        <p:txBody>
          <a:bodyPr/>
          <a:lstStyle/>
          <a:p>
            <a:r>
              <a:rPr lang="id-ID" dirty="0"/>
              <a:t>Jenis – jenis Negosiasi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88650" y="1822700"/>
            <a:ext cx="8655350" cy="3158700"/>
          </a:xfrm>
        </p:spPr>
        <p:txBody>
          <a:bodyPr/>
          <a:lstStyle/>
          <a:p>
            <a:pPr lvl="0">
              <a:lnSpc>
                <a:spcPct val="150000"/>
              </a:lnSpc>
            </a:pPr>
            <a:endParaRPr lang="id-ID" sz="2000" b="1" dirty="0">
              <a:solidFill>
                <a:srgbClr val="124057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lvl="0">
              <a:lnSpc>
                <a:spcPct val="150000"/>
              </a:lnSpc>
            </a:pP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Negosiasi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tanpa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pihak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penengah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 : </a:t>
            </a: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Negosiasi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ini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hanyak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dilakukan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 oleh </a:t>
            </a: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pihak-pihak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bernegosiasi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tanpa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adanya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pihak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penengah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 dan </a:t>
            </a: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keputusan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akhirnya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tergantung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 pada </a:t>
            </a: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pihak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2000" b="1" dirty="0" err="1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bernegosiasi</a:t>
            </a:r>
            <a:r>
              <a:rPr lang="en-US" sz="2000" b="1" dirty="0">
                <a:solidFill>
                  <a:srgbClr val="124057"/>
                </a:solidFill>
                <a:latin typeface="Roboto Slab" panose="020B0604020202020204" charset="0"/>
                <a:ea typeface="Roboto Slab" panose="020B0604020202020204" charset="0"/>
              </a:rPr>
              <a:t>.</a:t>
            </a:r>
            <a:endParaRPr lang="id-ID" sz="2000" b="1" dirty="0">
              <a:solidFill>
                <a:srgbClr val="124057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AA2A935-ACA1-4897-B8A8-4FC8176E0D0E}"/>
              </a:ext>
            </a:extLst>
          </p:cNvPr>
          <p:cNvSpPr/>
          <p:nvPr/>
        </p:nvSpPr>
        <p:spPr>
          <a:xfrm>
            <a:off x="8607500" y="4633787"/>
            <a:ext cx="479375" cy="371225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7" name="Picture 6">
            <a:hlinkClick r:id="rId2" action="ppaction://hlinksldjump"/>
            <a:extLst>
              <a:ext uri="{FF2B5EF4-FFF2-40B4-BE49-F238E27FC236}">
                <a16:creationId xmlns:a16="http://schemas.microsoft.com/office/drawing/2014/main" id="{22AC5C0D-634D-4158-BFD5-60FE9CD11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433" y="241140"/>
            <a:ext cx="55478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20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46025" y="530725"/>
            <a:ext cx="3208800" cy="1028700"/>
          </a:xfrm>
        </p:spPr>
        <p:txBody>
          <a:bodyPr/>
          <a:lstStyle/>
          <a:p>
            <a:r>
              <a:rPr lang="id-ID" dirty="0"/>
              <a:t>Jenis – jenis Negosiasi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393700" y="1559425"/>
            <a:ext cx="8636000" cy="3583975"/>
          </a:xfrm>
        </p:spPr>
        <p:txBody>
          <a:bodyPr/>
          <a:lstStyle/>
          <a:p>
            <a:pPr marL="50800" indent="0">
              <a:lnSpc>
                <a:spcPct val="150000"/>
              </a:lnSpc>
              <a:buNone/>
            </a:pP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3.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Negosiasi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berdasarkan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untung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rugi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</a:p>
          <a:p>
            <a:pPr lvl="0">
              <a:lnSpc>
                <a:spcPct val="150000"/>
              </a:lnSpc>
            </a:pP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Win-win (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Kolaborasi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) :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Dalam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jenis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negosiasi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kolaborasi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seluruh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pihak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akan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berupaya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untuk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mendapatkan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kesepakatan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dengan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mengkolaborasi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kepentingan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masing-masing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pihak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.</a:t>
            </a:r>
            <a:endParaRPr lang="id-ID" sz="2000" b="1" dirty="0">
              <a:latin typeface="Roboto Slab" panose="020B0604020202020204" charset="0"/>
              <a:ea typeface="Roboto Slab" panose="020B0604020202020204" charset="0"/>
            </a:endParaRPr>
          </a:p>
          <a:p>
            <a:pPr lvl="0">
              <a:lnSpc>
                <a:spcPct val="150000"/>
              </a:lnSpc>
            </a:pP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Win-lose (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Dominasi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) : Salah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satu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negosiator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mendapatkan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keuntungan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besar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dari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kesepakatan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sedangkan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pihak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lawan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mendapatkan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keuntungan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sedikit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.</a:t>
            </a:r>
            <a:endParaRPr lang="id-ID" sz="2000" b="1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12" name="Action Button: Go Forward or Next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6D20703-3C0F-49EF-816E-F1AF3118F6EA}"/>
              </a:ext>
            </a:extLst>
          </p:cNvPr>
          <p:cNvSpPr/>
          <p:nvPr/>
        </p:nvSpPr>
        <p:spPr>
          <a:xfrm>
            <a:off x="8607500" y="4633787"/>
            <a:ext cx="479375" cy="371225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4" name="Picture 13">
            <a:hlinkClick r:id="rId2" action="ppaction://hlinksldjump"/>
            <a:extLst>
              <a:ext uri="{FF2B5EF4-FFF2-40B4-BE49-F238E27FC236}">
                <a16:creationId xmlns:a16="http://schemas.microsoft.com/office/drawing/2014/main" id="{5A959B76-0686-4B08-9490-D692D9EF4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433" y="241140"/>
            <a:ext cx="55478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30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46025" y="530725"/>
            <a:ext cx="3208800" cy="1028700"/>
          </a:xfrm>
        </p:spPr>
        <p:txBody>
          <a:bodyPr/>
          <a:lstStyle/>
          <a:p>
            <a:r>
              <a:rPr lang="id-ID" dirty="0"/>
              <a:t>Jenis – jenis Negosiasi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98150" y="1559425"/>
            <a:ext cx="8845850" cy="336655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Lose-win (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Akomodasi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):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Negosiator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akan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memperoleh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keuntungan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sedikit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bahkan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kerugian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sedangkan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pihak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lawan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bisa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mendapatkan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keuntungan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sangat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besar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.</a:t>
            </a:r>
            <a:endParaRPr lang="id-ID" sz="2000" b="1" dirty="0">
              <a:latin typeface="Roboto Slab" panose="020B0604020202020204" charset="0"/>
              <a:ea typeface="Roboto Slab" panose="020B0604020202020204" charset="0"/>
            </a:endParaRPr>
          </a:p>
          <a:p>
            <a:pPr lvl="0">
              <a:lnSpc>
                <a:spcPct val="150000"/>
              </a:lnSpc>
            </a:pP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Lose-Lose (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Menghindari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konflik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) :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Dalam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jenis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negosiasi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ini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seluruh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pihak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bernegosiasi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menghindari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konflik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terjadi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sehingga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kedua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belah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pihak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tidak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bersepakat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untuk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menyelesaikan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konflik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.</a:t>
            </a:r>
            <a:endParaRPr lang="id-ID" sz="2000" b="1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14" name="Picture 13">
            <a:hlinkClick r:id="rId2" action="ppaction://hlinksldjump"/>
            <a:extLst>
              <a:ext uri="{FF2B5EF4-FFF2-40B4-BE49-F238E27FC236}">
                <a16:creationId xmlns:a16="http://schemas.microsoft.com/office/drawing/2014/main" id="{3E7F4ACA-EE0E-4CC0-B044-151060B87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433" y="241140"/>
            <a:ext cx="55478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74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ctrTitle"/>
          </p:nvPr>
        </p:nvSpPr>
        <p:spPr>
          <a:xfrm>
            <a:off x="3471300" y="1214850"/>
            <a:ext cx="5672700" cy="2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Ciri-ciri</a:t>
            </a:r>
            <a:br>
              <a:rPr lang="en-ID" dirty="0"/>
            </a:br>
            <a:r>
              <a:rPr lang="en-ID" dirty="0" err="1"/>
              <a:t>Negosiasi</a:t>
            </a:r>
            <a:endParaRPr dirty="0"/>
          </a:p>
        </p:txBody>
      </p:sp>
      <p:sp>
        <p:nvSpPr>
          <p:cNvPr id="148" name="Google Shape;148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4</a:t>
            </a:r>
            <a:endParaRPr sz="20000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6" name="Picture 5">
            <a:hlinkClick r:id="rId3" action="ppaction://hlinksldjump"/>
            <a:extLst>
              <a:ext uri="{FF2B5EF4-FFF2-40B4-BE49-F238E27FC236}">
                <a16:creationId xmlns:a16="http://schemas.microsoft.com/office/drawing/2014/main" id="{01F7CBA9-2098-417E-9C3F-EFEF45753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433" y="241140"/>
            <a:ext cx="55478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95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46025" y="530725"/>
            <a:ext cx="3208800" cy="1028700"/>
          </a:xfrm>
        </p:spPr>
        <p:txBody>
          <a:bodyPr/>
          <a:lstStyle/>
          <a:p>
            <a:r>
              <a:rPr lang="id-ID" dirty="0"/>
              <a:t>Ciri – ciri Negosiasi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98150" y="1628128"/>
            <a:ext cx="8629950" cy="3191271"/>
          </a:xfrm>
        </p:spPr>
        <p:txBody>
          <a:bodyPr/>
          <a:lstStyle/>
          <a:p>
            <a:pPr marL="50800" indent="0">
              <a:lnSpc>
                <a:spcPct val="150000"/>
              </a:lnSpc>
              <a:buNone/>
            </a:pP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	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Negosiasi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adalah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proses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komunikasi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dua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arah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dimana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penjual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sebagai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komunikator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dan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pembeli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sebagai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komunikan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atau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juga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sebaliknya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. Proses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komunikasi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di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dalam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negosiasi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memiliki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ciri-ciri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yaitu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:</a:t>
            </a:r>
            <a:endParaRPr lang="id-ID" sz="2000" b="1" dirty="0">
              <a:latin typeface="Roboto Slab" panose="020B0604020202020204" charset="0"/>
              <a:ea typeface="Roboto Slab" panose="020B0604020202020204" charset="0"/>
            </a:endParaRPr>
          </a:p>
          <a:p>
            <a:pPr lvl="0">
              <a:lnSpc>
                <a:spcPct val="150000"/>
              </a:lnSpc>
            </a:pP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Melibatkan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dua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belah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pihak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yaitu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pihak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pembeli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dan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penjual</a:t>
            </a:r>
            <a:endParaRPr lang="id-ID" sz="2000" b="1" dirty="0">
              <a:latin typeface="Roboto Slab" panose="020B0604020202020204" charset="0"/>
              <a:ea typeface="Roboto Slab" panose="020B0604020202020204" charset="0"/>
            </a:endParaRPr>
          </a:p>
          <a:p>
            <a:pPr lvl="0">
              <a:lnSpc>
                <a:spcPct val="150000"/>
              </a:lnSpc>
            </a:pP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Terdapat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tema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masalah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sama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untuk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di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negosiasikan</a:t>
            </a:r>
            <a:endParaRPr lang="id-ID" sz="2000" b="1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8A8EF5C-F887-4855-BBA9-BB91A4CA34C3}"/>
              </a:ext>
            </a:extLst>
          </p:cNvPr>
          <p:cNvSpPr/>
          <p:nvPr/>
        </p:nvSpPr>
        <p:spPr>
          <a:xfrm>
            <a:off x="8607500" y="4633787"/>
            <a:ext cx="479375" cy="371225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7" name="Picture 6">
            <a:hlinkClick r:id="rId2" action="ppaction://hlinksldjump"/>
            <a:extLst>
              <a:ext uri="{FF2B5EF4-FFF2-40B4-BE49-F238E27FC236}">
                <a16:creationId xmlns:a16="http://schemas.microsoft.com/office/drawing/2014/main" id="{40EB2B2A-951C-4191-97B1-0BA1B9D58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433" y="241140"/>
            <a:ext cx="55478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5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>
            <a:spLocks noGrp="1"/>
          </p:cNvSpPr>
          <p:nvPr>
            <p:ph type="title" idx="4294967295"/>
          </p:nvPr>
        </p:nvSpPr>
        <p:spPr>
          <a:xfrm>
            <a:off x="1146024" y="523040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 err="1"/>
              <a:t>Pokok</a:t>
            </a:r>
            <a:r>
              <a:rPr lang="en-ID" sz="2000" dirty="0"/>
              <a:t> </a:t>
            </a:r>
            <a:r>
              <a:rPr lang="en-ID" sz="2000" dirty="0" err="1"/>
              <a:t>Pembahasan</a:t>
            </a:r>
            <a:endParaRPr sz="2000" dirty="0"/>
          </a:p>
        </p:txBody>
      </p:sp>
      <p:sp>
        <p:nvSpPr>
          <p:cNvPr id="130" name="Google Shape;130;p14"/>
          <p:cNvSpPr txBox="1"/>
          <p:nvPr/>
        </p:nvSpPr>
        <p:spPr>
          <a:xfrm>
            <a:off x="164532" y="2039973"/>
            <a:ext cx="7391919" cy="2445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33" name="Google Shape;133;p1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2" name="Google Shape;122;p14"/>
          <p:cNvSpPr txBox="1">
            <a:spLocks/>
          </p:cNvSpPr>
          <p:nvPr/>
        </p:nvSpPr>
        <p:spPr>
          <a:xfrm>
            <a:off x="524532" y="1498868"/>
            <a:ext cx="4264646" cy="352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2000" dirty="0">
                <a:solidFill>
                  <a:srgbClr val="124057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 </a:t>
            </a:r>
            <a:r>
              <a:rPr lang="en-ID" sz="2000" dirty="0" err="1">
                <a:solidFill>
                  <a:srgbClr val="124057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Pengertian</a:t>
            </a:r>
            <a:r>
              <a:rPr lang="en-ID" sz="2000" dirty="0">
                <a:solidFill>
                  <a:srgbClr val="124057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D" sz="2000" dirty="0" err="1">
                <a:solidFill>
                  <a:srgbClr val="124057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Negosiasi</a:t>
            </a:r>
            <a:endParaRPr lang="en-ID" sz="2000" dirty="0">
              <a:solidFill>
                <a:srgbClr val="124057"/>
              </a:solidFill>
            </a:endParaRPr>
          </a:p>
          <a:p>
            <a:pPr>
              <a:lnSpc>
                <a:spcPct val="150000"/>
              </a:lnSpc>
            </a:pPr>
            <a:r>
              <a:rPr lang="en-ID" sz="2000" dirty="0">
                <a:solidFill>
                  <a:srgbClr val="124057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 </a:t>
            </a:r>
            <a:r>
              <a:rPr lang="en-ID" sz="2000" dirty="0" err="1">
                <a:solidFill>
                  <a:srgbClr val="124057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Tujuan</a:t>
            </a:r>
            <a:r>
              <a:rPr lang="en-ID" sz="2000" dirty="0">
                <a:solidFill>
                  <a:srgbClr val="124057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dan </a:t>
            </a:r>
            <a:r>
              <a:rPr lang="en-ID" sz="2000" dirty="0" err="1">
                <a:solidFill>
                  <a:srgbClr val="124057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Manfaat</a:t>
            </a:r>
            <a:r>
              <a:rPr lang="en-ID" sz="2000" dirty="0">
                <a:solidFill>
                  <a:srgbClr val="124057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D" sz="2000" dirty="0" err="1">
                <a:solidFill>
                  <a:srgbClr val="124057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Negosiasi</a:t>
            </a:r>
            <a:endParaRPr lang="en-ID" sz="2000" dirty="0">
              <a:solidFill>
                <a:srgbClr val="124057"/>
              </a:solidFill>
            </a:endParaRPr>
          </a:p>
          <a:p>
            <a:pPr>
              <a:lnSpc>
                <a:spcPct val="150000"/>
              </a:lnSpc>
            </a:pPr>
            <a:r>
              <a:rPr lang="en-ID" sz="2000" dirty="0">
                <a:solidFill>
                  <a:srgbClr val="124057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 </a:t>
            </a:r>
            <a:r>
              <a:rPr lang="en-ID" sz="2000" dirty="0" err="1">
                <a:solidFill>
                  <a:srgbClr val="124057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Jenis-jenis</a:t>
            </a:r>
            <a:r>
              <a:rPr lang="en-ID" sz="2000" dirty="0">
                <a:solidFill>
                  <a:srgbClr val="124057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D" sz="2000" dirty="0" err="1">
                <a:solidFill>
                  <a:srgbClr val="124057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Negosiasi</a:t>
            </a:r>
            <a:endParaRPr lang="en-ID" sz="2000" dirty="0">
              <a:solidFill>
                <a:srgbClr val="124057"/>
              </a:solidFill>
            </a:endParaRPr>
          </a:p>
          <a:p>
            <a:pPr>
              <a:lnSpc>
                <a:spcPct val="150000"/>
              </a:lnSpc>
            </a:pPr>
            <a:r>
              <a:rPr lang="en-ID" sz="2000" dirty="0">
                <a:solidFill>
                  <a:srgbClr val="124057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 </a:t>
            </a:r>
            <a:r>
              <a:rPr lang="en-ID" sz="2000" dirty="0" err="1">
                <a:solidFill>
                  <a:srgbClr val="124057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Ciri-ciri</a:t>
            </a:r>
            <a:r>
              <a:rPr lang="en-ID" sz="2000" dirty="0">
                <a:solidFill>
                  <a:srgbClr val="124057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D" sz="2000" dirty="0" err="1">
                <a:solidFill>
                  <a:srgbClr val="124057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Negosiasi</a:t>
            </a:r>
            <a:endParaRPr lang="en-ID" sz="2000" dirty="0">
              <a:solidFill>
                <a:srgbClr val="124057"/>
              </a:solidFill>
            </a:endParaRPr>
          </a:p>
          <a:p>
            <a:pPr>
              <a:lnSpc>
                <a:spcPct val="150000"/>
              </a:lnSpc>
            </a:pPr>
            <a:r>
              <a:rPr lang="en-ID" sz="2000" dirty="0">
                <a:solidFill>
                  <a:srgbClr val="124057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5. </a:t>
            </a:r>
            <a:r>
              <a:rPr lang="en-ID" sz="2000" dirty="0" err="1">
                <a:solidFill>
                  <a:srgbClr val="124057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Aspek</a:t>
            </a:r>
            <a:r>
              <a:rPr lang="en-ID" sz="2000" dirty="0">
                <a:solidFill>
                  <a:srgbClr val="124057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D" sz="2000" dirty="0" err="1">
                <a:solidFill>
                  <a:srgbClr val="124057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Negosiasi</a:t>
            </a:r>
            <a:endParaRPr lang="en-ID" sz="2000" dirty="0">
              <a:solidFill>
                <a:srgbClr val="124057"/>
              </a:solidFill>
            </a:endParaRPr>
          </a:p>
        </p:txBody>
      </p:sp>
      <p:sp>
        <p:nvSpPr>
          <p:cNvPr id="13" name="Google Shape;122;p14">
            <a:extLst>
              <a:ext uri="{FF2B5EF4-FFF2-40B4-BE49-F238E27FC236}">
                <a16:creationId xmlns:a16="http://schemas.microsoft.com/office/drawing/2014/main" id="{9E99E723-5624-4DFC-8531-C8D5845F4A8C}"/>
              </a:ext>
            </a:extLst>
          </p:cNvPr>
          <p:cNvSpPr txBox="1">
            <a:spLocks/>
          </p:cNvSpPr>
          <p:nvPr/>
        </p:nvSpPr>
        <p:spPr>
          <a:xfrm>
            <a:off x="5107548" y="1551740"/>
            <a:ext cx="3871920" cy="385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2000" dirty="0">
                <a:solidFill>
                  <a:srgbClr val="002060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6. Teknik </a:t>
            </a:r>
            <a:r>
              <a:rPr lang="en-ID" sz="2000" dirty="0" err="1">
                <a:solidFill>
                  <a:srgbClr val="002060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Negosiasi</a:t>
            </a:r>
            <a:endParaRPr lang="en-US" sz="20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7. </a:t>
            </a:r>
            <a:r>
              <a:rPr lang="en-US" sz="2000" dirty="0" err="1">
                <a:solidFill>
                  <a:srgbClr val="002060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Kekuatan</a:t>
            </a:r>
            <a:r>
              <a:rPr lang="en-US" sz="2000" dirty="0">
                <a:solidFill>
                  <a:srgbClr val="002060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dirty="0" err="1">
                <a:solidFill>
                  <a:srgbClr val="002060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Negosiasi</a:t>
            </a:r>
            <a:endParaRPr lang="en-US" sz="20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8. </a:t>
            </a:r>
            <a:r>
              <a:rPr lang="en-US" sz="2000" dirty="0" err="1">
                <a:solidFill>
                  <a:srgbClr val="002060"/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Tahapan</a:t>
            </a:r>
            <a:r>
              <a:rPr lang="en-US" sz="2000" dirty="0">
                <a:solidFill>
                  <a:srgbClr val="002060"/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dirty="0" err="1">
                <a:solidFill>
                  <a:srgbClr val="002060"/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Negosiasi</a:t>
            </a:r>
            <a:endParaRPr lang="en-US" sz="20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 </a:t>
            </a:r>
            <a:r>
              <a:rPr lang="en-US" sz="2000" dirty="0" err="1">
                <a:solidFill>
                  <a:srgbClr val="002060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Teks</a:t>
            </a:r>
            <a:r>
              <a:rPr lang="en-US" sz="2000" dirty="0">
                <a:solidFill>
                  <a:srgbClr val="002060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dirty="0" err="1">
                <a:solidFill>
                  <a:srgbClr val="002060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Negosiasi</a:t>
            </a:r>
            <a:endParaRPr lang="en-US" sz="20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 Hal yang </a:t>
            </a:r>
            <a:r>
              <a:rPr lang="en-US" sz="2000" dirty="0" err="1">
                <a:solidFill>
                  <a:srgbClr val="002060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harus</a:t>
            </a:r>
            <a:r>
              <a:rPr lang="en-US" sz="2000" dirty="0">
                <a:solidFill>
                  <a:srgbClr val="002060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dirty="0" err="1">
                <a:solidFill>
                  <a:srgbClr val="002060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dihindari</a:t>
            </a:r>
            <a:endParaRPr lang="en-US" sz="2000" dirty="0">
              <a:solidFill>
                <a:srgbClr val="002060"/>
              </a:solidFill>
              <a:hlinkClick r:id="rId12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002060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dalam</a:t>
            </a:r>
            <a:r>
              <a:rPr lang="en-US" sz="2000" dirty="0">
                <a:solidFill>
                  <a:srgbClr val="002060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dirty="0" err="1">
                <a:solidFill>
                  <a:srgbClr val="002060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Negosiasi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46025" y="530725"/>
            <a:ext cx="3208800" cy="1028700"/>
          </a:xfrm>
        </p:spPr>
        <p:txBody>
          <a:bodyPr/>
          <a:lstStyle/>
          <a:p>
            <a:r>
              <a:rPr lang="id-ID" dirty="0"/>
              <a:t>Ciri – ciri Negosiasi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98150" y="1628128"/>
            <a:ext cx="8629950" cy="3191271"/>
          </a:xfrm>
        </p:spPr>
        <p:txBody>
          <a:bodyPr/>
          <a:lstStyle/>
          <a:p>
            <a:pPr lvl="0">
              <a:lnSpc>
                <a:spcPct val="150000"/>
              </a:lnSpc>
            </a:pPr>
            <a:endParaRPr lang="id-ID" sz="2000" b="1" dirty="0">
              <a:latin typeface="Roboto Slab" panose="020B0604020202020204" charset="0"/>
              <a:ea typeface="Roboto Slab" panose="020B0604020202020204" charset="0"/>
            </a:endParaRPr>
          </a:p>
          <a:p>
            <a:pPr lvl="0">
              <a:lnSpc>
                <a:spcPct val="150000"/>
              </a:lnSpc>
            </a:pP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Dua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belah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pihak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memiliki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keinginan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menjalin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kerja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sama</a:t>
            </a:r>
            <a:endParaRPr lang="id-ID" sz="2000" b="1" dirty="0">
              <a:latin typeface="Roboto Slab" panose="020B0604020202020204" charset="0"/>
              <a:ea typeface="Roboto Slab" panose="020B0604020202020204" charset="0"/>
            </a:endParaRPr>
          </a:p>
          <a:p>
            <a:pPr lvl="0">
              <a:lnSpc>
                <a:spcPct val="150000"/>
              </a:lnSpc>
            </a:pP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Kedua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belah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pihak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memiliki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tujuan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sama</a:t>
            </a:r>
            <a:endParaRPr lang="id-ID" sz="2000" b="1" dirty="0">
              <a:latin typeface="Roboto Slab" panose="020B0604020202020204" charset="0"/>
              <a:ea typeface="Roboto Slab" panose="020B0604020202020204" charset="0"/>
            </a:endParaRPr>
          </a:p>
          <a:p>
            <a:pPr lvl="0">
              <a:lnSpc>
                <a:spcPct val="150000"/>
              </a:lnSpc>
            </a:pP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Akan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merealisasikan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masalah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masih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abstrak</a:t>
            </a:r>
            <a:endParaRPr lang="id-ID" sz="2000" b="1" dirty="0">
              <a:latin typeface="Roboto Slab" panose="020B0604020202020204" charset="0"/>
              <a:ea typeface="Roboto Slab" panose="020B0604020202020204" charset="0"/>
            </a:endParaRPr>
          </a:p>
          <a:p>
            <a:pPr lvl="0">
              <a:lnSpc>
                <a:spcPct val="150000"/>
              </a:lnSpc>
            </a:pP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Terjadinya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dialog dan proses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tawar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menawar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.</a:t>
            </a:r>
            <a:endParaRPr lang="id-ID" sz="2000" b="1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6" name="Picture 5">
            <a:hlinkClick r:id="rId2" action="ppaction://hlinksldjump"/>
            <a:extLst>
              <a:ext uri="{FF2B5EF4-FFF2-40B4-BE49-F238E27FC236}">
                <a16:creationId xmlns:a16="http://schemas.microsoft.com/office/drawing/2014/main" id="{545DD446-9C6E-41DC-8003-361F12A0D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433" y="241140"/>
            <a:ext cx="55478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8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ctrTitle"/>
          </p:nvPr>
        </p:nvSpPr>
        <p:spPr>
          <a:xfrm>
            <a:off x="3471300" y="1214850"/>
            <a:ext cx="5672700" cy="2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Aspek</a:t>
            </a:r>
            <a:br>
              <a:rPr lang="en-ID" dirty="0"/>
            </a:br>
            <a:r>
              <a:rPr lang="en-ID" dirty="0" err="1"/>
              <a:t>Negosiasi</a:t>
            </a:r>
            <a:endParaRPr dirty="0"/>
          </a:p>
        </p:txBody>
      </p:sp>
      <p:sp>
        <p:nvSpPr>
          <p:cNvPr id="148" name="Google Shape;148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5</a:t>
            </a:r>
            <a:endParaRPr sz="20000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6" name="Picture 5">
            <a:hlinkClick r:id="rId3" action="ppaction://hlinksldjump"/>
            <a:extLst>
              <a:ext uri="{FF2B5EF4-FFF2-40B4-BE49-F238E27FC236}">
                <a16:creationId xmlns:a16="http://schemas.microsoft.com/office/drawing/2014/main" id="{5736FABF-69C8-4251-9B66-6CA3F4846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433" y="241140"/>
            <a:ext cx="55478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21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46025" y="530725"/>
            <a:ext cx="3208800" cy="1028700"/>
          </a:xfrm>
        </p:spPr>
        <p:txBody>
          <a:bodyPr/>
          <a:lstStyle/>
          <a:p>
            <a:r>
              <a:rPr lang="id-ID" dirty="0"/>
              <a:t>Aspek Negosiasi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82600" y="1447800"/>
            <a:ext cx="8534400" cy="3695699"/>
          </a:xfrm>
        </p:spPr>
        <p:txBody>
          <a:bodyPr/>
          <a:lstStyle/>
          <a:p>
            <a:pPr marL="50800" indent="0">
              <a:lnSpc>
                <a:spcPct val="150000"/>
              </a:lnSpc>
              <a:buNone/>
            </a:pP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Menurut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US" sz="1800" b="1" i="1" dirty="0">
                <a:latin typeface="Roboto Slab" panose="020B0604020202020204" charset="0"/>
                <a:ea typeface="Roboto Slab" panose="020B0604020202020204" charset="0"/>
              </a:rPr>
              <a:t>Jackman (2005)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ada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4 (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empat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)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aspek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kemampuan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dalam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negosiasi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yaitu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:</a:t>
            </a:r>
          </a:p>
          <a:p>
            <a:pPr marL="393700" indent="-342900">
              <a:lnSpc>
                <a:spcPct val="150000"/>
              </a:lnSpc>
              <a:buFont typeface="+mj-lt"/>
              <a:buAutoNum type="alphaLcPeriod"/>
            </a:pP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Kemampuan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memisahkan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perasaan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pribadi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dengan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masalah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dihadapi</a:t>
            </a:r>
            <a:endParaRPr lang="en-US" sz="1800" b="1" dirty="0">
              <a:latin typeface="Roboto Slab" panose="020B0604020202020204" charset="0"/>
              <a:ea typeface="Roboto Slab" panose="020B0604020202020204" charset="0"/>
            </a:endParaRPr>
          </a:p>
          <a:p>
            <a:pPr marL="50800" indent="0">
              <a:lnSpc>
                <a:spcPct val="150000"/>
              </a:lnSpc>
              <a:buNone/>
            </a:pP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	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Negosiator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harus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bisa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bersikap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profesional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dan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fokus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pada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permasalahan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dibicarakan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dan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tidak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pada orang yang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terlibat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didalamnya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.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Mereka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harus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dapat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mengesampingkan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perasaan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pribadi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bisa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berpengaruh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terhadap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hasil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negosiasi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.</a:t>
            </a:r>
            <a:endParaRPr lang="id-ID" sz="1800" b="1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55F074F-1CC5-4B75-9793-D992960F1902}"/>
              </a:ext>
            </a:extLst>
          </p:cNvPr>
          <p:cNvSpPr/>
          <p:nvPr/>
        </p:nvSpPr>
        <p:spPr>
          <a:xfrm>
            <a:off x="8607500" y="4633787"/>
            <a:ext cx="479375" cy="371225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7" name="Picture 6">
            <a:hlinkClick r:id="rId2" action="ppaction://hlinksldjump"/>
            <a:extLst>
              <a:ext uri="{FF2B5EF4-FFF2-40B4-BE49-F238E27FC236}">
                <a16:creationId xmlns:a16="http://schemas.microsoft.com/office/drawing/2014/main" id="{180A6D1F-A7C8-4D49-988A-FDF833536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433" y="241140"/>
            <a:ext cx="55478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43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46025" y="530725"/>
            <a:ext cx="3208800" cy="1028700"/>
          </a:xfrm>
        </p:spPr>
        <p:txBody>
          <a:bodyPr/>
          <a:lstStyle/>
          <a:p>
            <a:r>
              <a:rPr lang="id-ID" dirty="0"/>
              <a:t>Aspek Negosiasi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698500" y="1767275"/>
            <a:ext cx="7988325" cy="3158700"/>
          </a:xfrm>
        </p:spPr>
        <p:txBody>
          <a:bodyPr/>
          <a:lstStyle/>
          <a:p>
            <a:pPr marL="393700" indent="-342900">
              <a:lnSpc>
                <a:spcPct val="150000"/>
              </a:lnSpc>
              <a:buFont typeface="+mj-lt"/>
              <a:buAutoNum type="alphaLcPeriod" startAt="2"/>
            </a:pP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Kemampuan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untuk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fokus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pada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kepentingan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bukan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posisi</a:t>
            </a:r>
            <a:endParaRPr lang="en-US" sz="1800" b="1" dirty="0">
              <a:latin typeface="Roboto Slab" panose="020B0604020202020204" charset="0"/>
              <a:ea typeface="Roboto Slab" panose="020B0604020202020204" charset="0"/>
            </a:endParaRPr>
          </a:p>
          <a:p>
            <a:pPr marL="50800" indent="0">
              <a:lnSpc>
                <a:spcPct val="150000"/>
              </a:lnSpc>
              <a:buNone/>
            </a:pP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	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Pihak-pihak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bernegosiasi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memiliki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posisi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dan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latar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belakang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berbeda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.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Ketika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negosiator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menganggap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lawan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mereka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adalah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orang yang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harus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dikalahkan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merupakan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sikap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tidak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bagus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karena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dapat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menimbulkan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kecurigaan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sehingga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mengalihkan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tujuan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utama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dari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negosiasi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.</a:t>
            </a:r>
            <a:endParaRPr lang="id-ID" sz="1800" b="1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1133775-1507-49C9-B2F1-B2B8BA48A836}"/>
              </a:ext>
            </a:extLst>
          </p:cNvPr>
          <p:cNvSpPr/>
          <p:nvPr/>
        </p:nvSpPr>
        <p:spPr>
          <a:xfrm>
            <a:off x="8607500" y="4633787"/>
            <a:ext cx="479375" cy="371225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7" name="Picture 6">
            <a:hlinkClick r:id="rId2" action="ppaction://hlinksldjump"/>
            <a:extLst>
              <a:ext uri="{FF2B5EF4-FFF2-40B4-BE49-F238E27FC236}">
                <a16:creationId xmlns:a16="http://schemas.microsoft.com/office/drawing/2014/main" id="{E33AF10C-27BC-43F0-92B3-887E358EC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433" y="241140"/>
            <a:ext cx="55478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28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46025" y="530725"/>
            <a:ext cx="3208800" cy="1028700"/>
          </a:xfrm>
        </p:spPr>
        <p:txBody>
          <a:bodyPr/>
          <a:lstStyle/>
          <a:p>
            <a:r>
              <a:rPr lang="id-ID" dirty="0"/>
              <a:t>Aspek Negosiasi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736600" y="1984700"/>
            <a:ext cx="7912125" cy="3158700"/>
          </a:xfrm>
        </p:spPr>
        <p:txBody>
          <a:bodyPr/>
          <a:lstStyle/>
          <a:p>
            <a:pPr marL="393700" indent="-342900">
              <a:lnSpc>
                <a:spcPct val="150000"/>
              </a:lnSpc>
              <a:buFont typeface="+mj-lt"/>
              <a:buAutoNum type="alphaLcPeriod" startAt="3"/>
            </a:pP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Kemampuan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untuk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mengumpulkan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beberapa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pilihan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keputusan</a:t>
            </a:r>
            <a:endParaRPr lang="en-US" sz="1800" b="1" dirty="0">
              <a:latin typeface="Roboto Slab" panose="020B0604020202020204" charset="0"/>
              <a:ea typeface="Roboto Slab" panose="020B0604020202020204" charset="0"/>
            </a:endParaRPr>
          </a:p>
          <a:p>
            <a:pPr marL="50800" indent="0">
              <a:lnSpc>
                <a:spcPct val="150000"/>
              </a:lnSpc>
              <a:buNone/>
            </a:pP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	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Ketika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negosiator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mampu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mengumpulkan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beberapa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pilihan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maka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hal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ini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dapat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menghindarkan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mereka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tidak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terjebak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pada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permasalahan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atau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solusi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.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Dengan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beberapa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pilihan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keputusan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ini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maka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dapat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meningkatkan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peluang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kesepakatan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dan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memungkinkan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untuk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memuaskan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semua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pihak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bernegosiasi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. </a:t>
            </a:r>
            <a:endParaRPr lang="id-ID" sz="1800" b="1" dirty="0">
              <a:latin typeface="Roboto Slab" panose="020B0604020202020204" charset="0"/>
              <a:ea typeface="Roboto Slab" panose="020B0604020202020204" charset="0"/>
            </a:endParaRPr>
          </a:p>
          <a:p>
            <a:pPr marL="50800" indent="0">
              <a:lnSpc>
                <a:spcPct val="150000"/>
              </a:lnSpc>
              <a:buNone/>
            </a:pPr>
            <a:endParaRPr lang="id-ID" sz="1800" b="1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813BD7F-62C5-45E8-AD55-BAFFCE1798E4}"/>
              </a:ext>
            </a:extLst>
          </p:cNvPr>
          <p:cNvSpPr/>
          <p:nvPr/>
        </p:nvSpPr>
        <p:spPr>
          <a:xfrm>
            <a:off x="8607500" y="4633787"/>
            <a:ext cx="479375" cy="371225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7" name="Picture 6">
            <a:hlinkClick r:id="rId2" action="ppaction://hlinksldjump"/>
            <a:extLst>
              <a:ext uri="{FF2B5EF4-FFF2-40B4-BE49-F238E27FC236}">
                <a16:creationId xmlns:a16="http://schemas.microsoft.com/office/drawing/2014/main" id="{FBEB1B93-8BA1-41EE-89D2-02A054F0A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433" y="241140"/>
            <a:ext cx="55478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99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46025" y="530725"/>
            <a:ext cx="3208800" cy="1028700"/>
          </a:xfrm>
        </p:spPr>
        <p:txBody>
          <a:bodyPr/>
          <a:lstStyle/>
          <a:p>
            <a:r>
              <a:rPr lang="id-ID" dirty="0"/>
              <a:t>Aspek Negosiasi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508000" y="1634755"/>
            <a:ext cx="8483600" cy="3158700"/>
          </a:xfrm>
        </p:spPr>
        <p:txBody>
          <a:bodyPr/>
          <a:lstStyle/>
          <a:p>
            <a:pPr marL="393700" indent="-342900">
              <a:lnSpc>
                <a:spcPct val="150000"/>
              </a:lnSpc>
              <a:buFont typeface="+mj-lt"/>
              <a:buAutoNum type="alphaLcPeriod" startAt="4"/>
            </a:pP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Kemampuan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dalam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memastikan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bahwa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hasil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didasarkan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pada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kriteria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obyektif</a:t>
            </a:r>
            <a:endParaRPr lang="en-US" sz="1800" b="1" dirty="0">
              <a:latin typeface="Roboto Slab" panose="020B0604020202020204" charset="0"/>
              <a:ea typeface="Roboto Slab" panose="020B0604020202020204" charset="0"/>
            </a:endParaRPr>
          </a:p>
          <a:p>
            <a:pPr marL="50800" indent="0">
              <a:lnSpc>
                <a:spcPct val="150000"/>
              </a:lnSpc>
              <a:buNone/>
            </a:pP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	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Seseorang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karismatik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dan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terlihat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meyakinkan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ketika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proses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negosiasi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dapat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berpengaruh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pada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pengambilan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keputusan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terutama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ketika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seorang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negosiator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mengalami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keraguan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.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Untuk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memperoleh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hasil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maksimal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maka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sangatlah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penting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menggunakan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kriteria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obyektif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dengan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menganalisa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keuntungan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dan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kerugian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dari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tawaran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diberikan</a:t>
            </a:r>
            <a:endParaRPr lang="id-ID" sz="1800" b="1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6" name="Picture 5">
            <a:hlinkClick r:id="rId2" action="ppaction://hlinksldjump"/>
            <a:extLst>
              <a:ext uri="{FF2B5EF4-FFF2-40B4-BE49-F238E27FC236}">
                <a16:creationId xmlns:a16="http://schemas.microsoft.com/office/drawing/2014/main" id="{5DA36574-8253-4403-BBD4-8E52F9BB1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433" y="241140"/>
            <a:ext cx="55478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86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ctrTitle"/>
          </p:nvPr>
        </p:nvSpPr>
        <p:spPr>
          <a:xfrm>
            <a:off x="3471300" y="1214850"/>
            <a:ext cx="5672700" cy="2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Teknik</a:t>
            </a:r>
            <a:br>
              <a:rPr lang="en-ID" dirty="0"/>
            </a:br>
            <a:r>
              <a:rPr lang="en-ID" dirty="0" err="1"/>
              <a:t>Negosiasi</a:t>
            </a:r>
            <a:endParaRPr dirty="0"/>
          </a:p>
        </p:txBody>
      </p:sp>
      <p:sp>
        <p:nvSpPr>
          <p:cNvPr id="148" name="Google Shape;148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6</a:t>
            </a:r>
            <a:endParaRPr sz="20000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6" name="Picture 5">
            <a:hlinkClick r:id="rId3" action="ppaction://hlinksldjump"/>
            <a:extLst>
              <a:ext uri="{FF2B5EF4-FFF2-40B4-BE49-F238E27FC236}">
                <a16:creationId xmlns:a16="http://schemas.microsoft.com/office/drawing/2014/main" id="{F95D50C7-215F-4045-9663-4AAF5CE97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433" y="241140"/>
            <a:ext cx="55478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17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46025" y="530725"/>
            <a:ext cx="3208800" cy="1028700"/>
          </a:xfrm>
        </p:spPr>
        <p:txBody>
          <a:bodyPr/>
          <a:lstStyle/>
          <a:p>
            <a:r>
              <a:rPr lang="id-ID" dirty="0"/>
              <a:t>2.6 Teknik Negosiasi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82600" y="1559425"/>
            <a:ext cx="8521700" cy="3366550"/>
          </a:xfrm>
        </p:spPr>
        <p:txBody>
          <a:bodyPr/>
          <a:lstStyle/>
          <a:p>
            <a:pPr marL="50800" indent="0">
              <a:lnSpc>
                <a:spcPct val="150000"/>
              </a:lnSpc>
              <a:buNone/>
            </a:pP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Tahapan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negosiasi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biasanya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diawali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dengan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penyampaian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pendapat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seseorang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kepada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pihak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lainnya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. Hal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ini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kemudian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dilanjutkan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dengan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bagaimana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tanggapan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pihak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kedua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tersebut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menanggapi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pendapat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pihak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pertama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.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Apabila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pihak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kedua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langsung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setuju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dengan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hal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disampaikan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oleh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pihak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pertama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maka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negosiasi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tidak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perlu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dilakukan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.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Namun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apabila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pihak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kedua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kurang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setuju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dan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memiliki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pendapat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lain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tentang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suatu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hal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tersebut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maka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akan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dilakukan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negosiasi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sampai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menemukan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kesepakatan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antara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kedua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belah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pihak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.</a:t>
            </a:r>
            <a:endParaRPr lang="id-ID" sz="1800" b="1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509971D-FA12-4394-9342-72E2F19AC45E}"/>
              </a:ext>
            </a:extLst>
          </p:cNvPr>
          <p:cNvSpPr/>
          <p:nvPr/>
        </p:nvSpPr>
        <p:spPr>
          <a:xfrm>
            <a:off x="8607500" y="4633787"/>
            <a:ext cx="479375" cy="371225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7" name="Picture 6">
            <a:hlinkClick r:id="rId2" action="ppaction://hlinksldjump"/>
            <a:extLst>
              <a:ext uri="{FF2B5EF4-FFF2-40B4-BE49-F238E27FC236}">
                <a16:creationId xmlns:a16="http://schemas.microsoft.com/office/drawing/2014/main" id="{08D6D647-49C4-43F6-93B7-C73B19E0B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433" y="241140"/>
            <a:ext cx="55478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22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46025" y="530725"/>
            <a:ext cx="3208800" cy="1028700"/>
          </a:xfrm>
        </p:spPr>
        <p:txBody>
          <a:bodyPr/>
          <a:lstStyle/>
          <a:p>
            <a:r>
              <a:rPr lang="id-ID" dirty="0"/>
              <a:t>Teknik Negosiasi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541027" y="1793376"/>
            <a:ext cx="8496300" cy="3581400"/>
          </a:xfrm>
        </p:spPr>
        <p:txBody>
          <a:bodyPr/>
          <a:lstStyle/>
          <a:p>
            <a:pPr marL="50800" indent="0">
              <a:lnSpc>
                <a:spcPct val="150000"/>
              </a:lnSpc>
              <a:buNone/>
            </a:pP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Salah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satu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cara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negosiasi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 yang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dapat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dilakukan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adalah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melalui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komunikasi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terarah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dilakukan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dengan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cara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berdiskusi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.  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Negosiasi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baik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dilakukan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oleh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seseorang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tahu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dan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mengerti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kapan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harus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negosiasi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 dan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kapan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harus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berhenti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berbicara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untuk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mendengarkan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pendapat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disampaikan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pihak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kedua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.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Seseorang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tersebut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harus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melihat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dan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membaca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situasi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dan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keadaan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baik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kondisi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psikologis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lawan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bicaranya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maupun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posibilitas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hal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ingin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dinegosiasikan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.</a:t>
            </a:r>
            <a:endParaRPr lang="id-ID" sz="1800" b="1" dirty="0">
              <a:latin typeface="Roboto Slab" panose="020B0604020202020204" charset="0"/>
              <a:ea typeface="Roboto Slab" panose="020B0604020202020204" charset="0"/>
            </a:endParaRPr>
          </a:p>
          <a:p>
            <a:pPr marL="50800" indent="0">
              <a:lnSpc>
                <a:spcPct val="150000"/>
              </a:lnSpc>
              <a:buNone/>
            </a:pPr>
            <a:endParaRPr lang="id-ID" sz="1800" b="1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EF24F3C-3B07-47ED-BA21-785A1E29A464}"/>
              </a:ext>
            </a:extLst>
          </p:cNvPr>
          <p:cNvSpPr/>
          <p:nvPr/>
        </p:nvSpPr>
        <p:spPr>
          <a:xfrm>
            <a:off x="8607500" y="4633787"/>
            <a:ext cx="479375" cy="371225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7" name="Picture 6">
            <a:hlinkClick r:id="rId2" action="ppaction://hlinksldjump"/>
            <a:extLst>
              <a:ext uri="{FF2B5EF4-FFF2-40B4-BE49-F238E27FC236}">
                <a16:creationId xmlns:a16="http://schemas.microsoft.com/office/drawing/2014/main" id="{BB43389C-9CC6-4FD0-8C63-B2DEDC35F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433" y="241140"/>
            <a:ext cx="55478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53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46025" y="530725"/>
            <a:ext cx="3208800" cy="1028700"/>
          </a:xfrm>
        </p:spPr>
        <p:txBody>
          <a:bodyPr/>
          <a:lstStyle/>
          <a:p>
            <a:r>
              <a:rPr lang="id-ID" dirty="0"/>
              <a:t>Teknik Negosiasi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596900" y="1559424"/>
            <a:ext cx="8089925" cy="3584075"/>
          </a:xfrm>
        </p:spPr>
        <p:txBody>
          <a:bodyPr/>
          <a:lstStyle/>
          <a:p>
            <a:pPr marL="50800" indent="0">
              <a:lnSpc>
                <a:spcPct val="150000"/>
              </a:lnSpc>
              <a:buNone/>
            </a:pP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Jurus-jurus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dalam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negosiasi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bermacam-macam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antara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lain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dibagi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kedalam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 quadrant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negosiasi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sebagai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berikut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:</a:t>
            </a:r>
            <a:endParaRPr lang="id-ID" sz="1800" b="1" dirty="0">
              <a:latin typeface="Roboto Slab" panose="020B0604020202020204" charset="0"/>
              <a:ea typeface="Roboto Slab" panose="020B0604020202020204" charset="0"/>
            </a:endParaRPr>
          </a:p>
          <a:p>
            <a:pPr lvl="0">
              <a:lnSpc>
                <a:spcPct val="150000"/>
              </a:lnSpc>
            </a:pP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Membuat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target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pencapaian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negosiasi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. </a:t>
            </a:r>
          </a:p>
          <a:p>
            <a:pPr lvl="0">
              <a:lnSpc>
                <a:spcPct val="150000"/>
              </a:lnSpc>
            </a:pP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Melakukan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riset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komprehensif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. </a:t>
            </a:r>
          </a:p>
          <a:p>
            <a:pPr lvl="0">
              <a:lnSpc>
                <a:spcPct val="150000"/>
              </a:lnSpc>
            </a:pP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Fokus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tujuan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utama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negosiasi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. </a:t>
            </a:r>
          </a:p>
          <a:p>
            <a:pPr lvl="0">
              <a:lnSpc>
                <a:spcPct val="150000"/>
              </a:lnSpc>
            </a:pP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Bersikap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adil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dengan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pendapat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pihak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lain. </a:t>
            </a:r>
          </a:p>
          <a:p>
            <a:pPr lvl="0">
              <a:lnSpc>
                <a:spcPct val="150000"/>
              </a:lnSpc>
            </a:pP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Menyiapkan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b="1" dirty="0" err="1">
                <a:latin typeface="Roboto Slab" panose="020B0604020202020204" charset="0"/>
                <a:ea typeface="Roboto Slab" panose="020B0604020202020204" charset="0"/>
              </a:rPr>
              <a:t>alternatif</a:t>
            </a:r>
            <a:r>
              <a:rPr lang="en-US" sz="1800" b="1" dirty="0">
                <a:latin typeface="Roboto Slab" panose="020B0604020202020204" charset="0"/>
                <a:ea typeface="Roboto Slab" panose="020B0604020202020204" charset="0"/>
              </a:rPr>
              <a:t> win-win solutions.</a:t>
            </a:r>
            <a:endParaRPr lang="id-ID" sz="1800" b="1" dirty="0">
              <a:latin typeface="Roboto Slab" panose="020B0604020202020204" charset="0"/>
              <a:ea typeface="Roboto Slab" panose="020B0604020202020204" charset="0"/>
            </a:endParaRPr>
          </a:p>
          <a:p>
            <a:pPr marL="38100" lvl="0" indent="0">
              <a:lnSpc>
                <a:spcPct val="150000"/>
              </a:lnSpc>
              <a:buNone/>
            </a:pPr>
            <a:endParaRPr lang="id-ID" sz="1800" b="1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 dirty="0"/>
          </a:p>
        </p:txBody>
      </p:sp>
      <p:pic>
        <p:nvPicPr>
          <p:cNvPr id="6" name="Picture 5">
            <a:hlinkClick r:id="rId2" action="ppaction://hlinksldjump"/>
            <a:extLst>
              <a:ext uri="{FF2B5EF4-FFF2-40B4-BE49-F238E27FC236}">
                <a16:creationId xmlns:a16="http://schemas.microsoft.com/office/drawing/2014/main" id="{47EBCF3E-EF1E-4891-B902-AC1D1853C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433" y="241140"/>
            <a:ext cx="55478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7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ctrTitle"/>
          </p:nvPr>
        </p:nvSpPr>
        <p:spPr>
          <a:xfrm>
            <a:off x="3471300" y="1214850"/>
            <a:ext cx="5672700" cy="2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Pengertian</a:t>
            </a:r>
            <a:r>
              <a:rPr lang="en-ID" dirty="0"/>
              <a:t> </a:t>
            </a:r>
            <a:r>
              <a:rPr lang="en-ID" dirty="0" err="1"/>
              <a:t>Negosiasi</a:t>
            </a:r>
            <a:endParaRPr dirty="0"/>
          </a:p>
        </p:txBody>
      </p:sp>
      <p:sp>
        <p:nvSpPr>
          <p:cNvPr id="148" name="Google Shape;148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sz="20000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9245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ctrTitle"/>
          </p:nvPr>
        </p:nvSpPr>
        <p:spPr>
          <a:xfrm>
            <a:off x="3471300" y="1214850"/>
            <a:ext cx="5672700" cy="2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Kekuatan</a:t>
            </a:r>
            <a:br>
              <a:rPr lang="en-ID" dirty="0"/>
            </a:br>
            <a:r>
              <a:rPr lang="en-ID" dirty="0" err="1"/>
              <a:t>Negosiasi</a:t>
            </a:r>
            <a:endParaRPr dirty="0"/>
          </a:p>
        </p:txBody>
      </p:sp>
      <p:sp>
        <p:nvSpPr>
          <p:cNvPr id="148" name="Google Shape;148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7</a:t>
            </a:r>
            <a:endParaRPr sz="20000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6" name="Picture 5">
            <a:hlinkClick r:id="rId3" action="ppaction://hlinksldjump"/>
            <a:extLst>
              <a:ext uri="{FF2B5EF4-FFF2-40B4-BE49-F238E27FC236}">
                <a16:creationId xmlns:a16="http://schemas.microsoft.com/office/drawing/2014/main" id="{0E42A068-ED9D-481D-A50A-45CFABED8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433" y="241140"/>
            <a:ext cx="55478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46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46025" y="530725"/>
            <a:ext cx="3208800" cy="1028700"/>
          </a:xfrm>
        </p:spPr>
        <p:txBody>
          <a:bodyPr/>
          <a:lstStyle/>
          <a:p>
            <a:r>
              <a:rPr lang="id-ID" dirty="0"/>
              <a:t>Kekuatan Negosiasi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377662" y="1660700"/>
            <a:ext cx="8388675" cy="3158700"/>
          </a:xfrm>
        </p:spPr>
        <p:txBody>
          <a:bodyPr/>
          <a:lstStyle/>
          <a:p>
            <a:pPr marL="50800" indent="0">
              <a:lnSpc>
                <a:spcPct val="150000"/>
              </a:lnSpc>
              <a:buNone/>
            </a:pPr>
            <a:r>
              <a:rPr lang="id-ID" sz="1800" b="1" dirty="0">
                <a:latin typeface="Roboto Slab" panose="020B0604020202020204" charset="0"/>
                <a:ea typeface="Roboto Slab" panose="020B0604020202020204" charset="0"/>
              </a:rPr>
              <a:t>Menurut sejumlah ilmuan sosial, yaitu: French,</a:t>
            </a:r>
            <a:r>
              <a:rPr lang="en-ID" sz="18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id-ID" sz="1800" b="1" dirty="0">
                <a:latin typeface="Roboto Slab" panose="020B0604020202020204" charset="0"/>
                <a:ea typeface="Roboto Slab" panose="020B0604020202020204" charset="0"/>
              </a:rPr>
              <a:t>Roven dan Kanter dalam Mufid A. Busyairi, (1997). Ada beberapa sumber kekuatan dalam melakukan negosiasi, yaitu:</a:t>
            </a:r>
          </a:p>
          <a:p>
            <a:pPr lvl="0">
              <a:lnSpc>
                <a:spcPct val="150000"/>
              </a:lnSpc>
            </a:pPr>
            <a:r>
              <a:rPr lang="id-ID" sz="1800" b="1" dirty="0">
                <a:latin typeface="Roboto Slab" panose="020B0604020202020204" charset="0"/>
                <a:ea typeface="Roboto Slab" panose="020B0604020202020204" charset="0"/>
              </a:rPr>
              <a:t>Otoritas;</a:t>
            </a:r>
          </a:p>
          <a:p>
            <a:pPr lvl="0">
              <a:lnSpc>
                <a:spcPct val="150000"/>
              </a:lnSpc>
            </a:pPr>
            <a:r>
              <a:rPr lang="id-ID" sz="1800" b="1" dirty="0">
                <a:latin typeface="Roboto Slab" panose="020B0604020202020204" charset="0"/>
                <a:ea typeface="Roboto Slab" panose="020B0604020202020204" charset="0"/>
              </a:rPr>
              <a:t>Informasi dan keahlian;</a:t>
            </a:r>
          </a:p>
          <a:p>
            <a:pPr lvl="0">
              <a:lnSpc>
                <a:spcPct val="150000"/>
              </a:lnSpc>
            </a:pPr>
            <a:r>
              <a:rPr lang="id-ID" sz="1800" b="1" dirty="0">
                <a:latin typeface="Roboto Slab" panose="020B0604020202020204" charset="0"/>
                <a:ea typeface="Roboto Slab" panose="020B0604020202020204" charset="0"/>
              </a:rPr>
              <a:t>Kontrol terhadap penghargaan;</a:t>
            </a:r>
          </a:p>
          <a:p>
            <a:pPr lvl="0">
              <a:lnSpc>
                <a:spcPct val="150000"/>
              </a:lnSpc>
            </a:pPr>
            <a:r>
              <a:rPr lang="id-ID" sz="1800" b="1" dirty="0">
                <a:latin typeface="Roboto Slab" panose="020B0604020202020204" charset="0"/>
                <a:ea typeface="Roboto Slab" panose="020B0604020202020204" charset="0"/>
              </a:rPr>
              <a:t>Kekuatan memaksa dengan kekerasan;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E8FB589-F69E-423F-8D5A-17BF0DF90E3C}"/>
              </a:ext>
            </a:extLst>
          </p:cNvPr>
          <p:cNvSpPr/>
          <p:nvPr/>
        </p:nvSpPr>
        <p:spPr>
          <a:xfrm>
            <a:off x="8607500" y="4633787"/>
            <a:ext cx="479375" cy="371225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7" name="Picture 6">
            <a:hlinkClick r:id="rId2" action="ppaction://hlinksldjump"/>
            <a:extLst>
              <a:ext uri="{FF2B5EF4-FFF2-40B4-BE49-F238E27FC236}">
                <a16:creationId xmlns:a16="http://schemas.microsoft.com/office/drawing/2014/main" id="{A37221F2-9AB3-4186-932C-3FED17376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433" y="241140"/>
            <a:ext cx="55478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03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46025" y="530725"/>
            <a:ext cx="3208800" cy="1028700"/>
          </a:xfrm>
        </p:spPr>
        <p:txBody>
          <a:bodyPr/>
          <a:lstStyle/>
          <a:p>
            <a:r>
              <a:rPr lang="id-ID" dirty="0"/>
              <a:t>Kekuatan Negosiasi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377662" y="1660700"/>
            <a:ext cx="8388675" cy="3158700"/>
          </a:xfrm>
        </p:spPr>
        <p:txBody>
          <a:bodyPr/>
          <a:lstStyle/>
          <a:p>
            <a:pPr lvl="0">
              <a:lnSpc>
                <a:spcPct val="150000"/>
              </a:lnSpc>
            </a:pPr>
            <a:endParaRPr lang="id-ID" sz="1800" b="1" dirty="0">
              <a:latin typeface="Roboto Slab" panose="020B0604020202020204" charset="0"/>
              <a:ea typeface="Roboto Slab" panose="020B0604020202020204" charset="0"/>
            </a:endParaRPr>
          </a:p>
          <a:p>
            <a:pPr lvl="0">
              <a:lnSpc>
                <a:spcPct val="150000"/>
              </a:lnSpc>
            </a:pPr>
            <a:r>
              <a:rPr lang="id-ID" sz="1800" b="1" dirty="0">
                <a:latin typeface="Roboto Slab" panose="020B0604020202020204" charset="0"/>
                <a:ea typeface="Roboto Slab" panose="020B0604020202020204" charset="0"/>
              </a:rPr>
              <a:t>Aliansi dan jaringan;</a:t>
            </a:r>
          </a:p>
          <a:p>
            <a:pPr lvl="0">
              <a:lnSpc>
                <a:spcPct val="150000"/>
              </a:lnSpc>
            </a:pPr>
            <a:r>
              <a:rPr lang="id-ID" sz="1800" b="1" dirty="0">
                <a:latin typeface="Roboto Slab" panose="020B0604020202020204" charset="0"/>
                <a:ea typeface="Roboto Slab" panose="020B0604020202020204" charset="0"/>
              </a:rPr>
              <a:t>Akses terhadap dan kontrol kepada agenda;</a:t>
            </a:r>
          </a:p>
          <a:p>
            <a:pPr lvl="0">
              <a:lnSpc>
                <a:spcPct val="150000"/>
              </a:lnSpc>
            </a:pPr>
            <a:r>
              <a:rPr lang="id-ID" sz="1800" b="1" dirty="0">
                <a:latin typeface="Roboto Slab" panose="020B0604020202020204" charset="0"/>
                <a:ea typeface="Roboto Slab" panose="020B0604020202020204" charset="0"/>
              </a:rPr>
              <a:t>Mengendalikan tujuan dan simbol-simbol, dan;</a:t>
            </a:r>
          </a:p>
          <a:p>
            <a:pPr lvl="0">
              <a:lnSpc>
                <a:spcPct val="150000"/>
              </a:lnSpc>
            </a:pPr>
            <a:r>
              <a:rPr lang="id-ID" sz="1800" b="1" dirty="0">
                <a:latin typeface="Roboto Slab" panose="020B0604020202020204" charset="0"/>
                <a:ea typeface="Roboto Slab" panose="020B0604020202020204" charset="0"/>
              </a:rPr>
              <a:t>Kekuatan Personal.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6" name="Picture 5">
            <a:hlinkClick r:id="rId2" action="ppaction://hlinksldjump"/>
            <a:extLst>
              <a:ext uri="{FF2B5EF4-FFF2-40B4-BE49-F238E27FC236}">
                <a16:creationId xmlns:a16="http://schemas.microsoft.com/office/drawing/2014/main" id="{DAA5A774-3921-45AB-981F-5376A79E9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433" y="241140"/>
            <a:ext cx="55478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89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ctrTitle"/>
          </p:nvPr>
        </p:nvSpPr>
        <p:spPr>
          <a:xfrm>
            <a:off x="3471300" y="1214850"/>
            <a:ext cx="5672700" cy="2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Tahapan</a:t>
            </a:r>
            <a:br>
              <a:rPr lang="en-ID" dirty="0"/>
            </a:br>
            <a:r>
              <a:rPr lang="en-ID" dirty="0" err="1"/>
              <a:t>Negosiasi</a:t>
            </a:r>
            <a:endParaRPr dirty="0"/>
          </a:p>
        </p:txBody>
      </p:sp>
      <p:sp>
        <p:nvSpPr>
          <p:cNvPr id="148" name="Google Shape;148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8</a:t>
            </a:r>
            <a:endParaRPr sz="20000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6" name="Picture 5">
            <a:hlinkClick r:id="rId3" action="ppaction://hlinksldjump"/>
            <a:extLst>
              <a:ext uri="{FF2B5EF4-FFF2-40B4-BE49-F238E27FC236}">
                <a16:creationId xmlns:a16="http://schemas.microsoft.com/office/drawing/2014/main" id="{44982E7D-89EC-4728-BCE9-2012C4A21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433" y="241140"/>
            <a:ext cx="55478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17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46025" y="530725"/>
            <a:ext cx="3208800" cy="1028700"/>
          </a:xfrm>
        </p:spPr>
        <p:txBody>
          <a:bodyPr/>
          <a:lstStyle/>
          <a:p>
            <a:r>
              <a:rPr lang="id-ID" dirty="0"/>
              <a:t>Tahapan Negosiasi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146025" y="1654633"/>
            <a:ext cx="7540800" cy="3158700"/>
          </a:xfrm>
        </p:spPr>
        <p:txBody>
          <a:bodyPr/>
          <a:lstStyle/>
          <a:p>
            <a:pPr marL="3937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Persiapan</a:t>
            </a:r>
            <a:endParaRPr lang="en-US" sz="2000" b="1" dirty="0">
              <a:latin typeface="Roboto Slab" panose="020B0604020202020204" charset="0"/>
              <a:ea typeface="Roboto Slab" panose="020B0604020202020204" charset="0"/>
            </a:endParaRPr>
          </a:p>
          <a:p>
            <a:pPr marL="3937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Proposal</a:t>
            </a:r>
          </a:p>
          <a:p>
            <a:pPr marL="3937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Debat</a:t>
            </a:r>
            <a:endParaRPr lang="en-US" sz="2000" b="1" dirty="0">
              <a:latin typeface="Roboto Slab" panose="020B0604020202020204" charset="0"/>
              <a:ea typeface="Roboto Slab" panose="020B0604020202020204" charset="0"/>
            </a:endParaRPr>
          </a:p>
          <a:p>
            <a:pPr marL="3937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Tawar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Menawar</a:t>
            </a:r>
            <a:endParaRPr lang="en-US" sz="2000" b="1" dirty="0">
              <a:latin typeface="Roboto Slab" panose="020B0604020202020204" charset="0"/>
              <a:ea typeface="Roboto Slab" panose="020B0604020202020204" charset="0"/>
            </a:endParaRPr>
          </a:p>
          <a:p>
            <a:pPr marL="3937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Penutup</a:t>
            </a:r>
            <a:endParaRPr lang="en-US" sz="2000" b="1" dirty="0">
              <a:latin typeface="Roboto Slab" panose="020B0604020202020204" charset="0"/>
              <a:ea typeface="Roboto Slab" panose="020B0604020202020204" charset="0"/>
            </a:endParaRPr>
          </a:p>
          <a:p>
            <a:pPr marL="393700" indent="-342900">
              <a:lnSpc>
                <a:spcPct val="150000"/>
              </a:lnSpc>
              <a:buFont typeface="+mj-lt"/>
              <a:buAutoNum type="arabicPeriod"/>
            </a:pPr>
            <a:endParaRPr lang="en-US" sz="2000" b="1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pic>
        <p:nvPicPr>
          <p:cNvPr id="6" name="Picture 5">
            <a:hlinkClick r:id="rId2" action="ppaction://hlinksldjump"/>
            <a:extLst>
              <a:ext uri="{FF2B5EF4-FFF2-40B4-BE49-F238E27FC236}">
                <a16:creationId xmlns:a16="http://schemas.microsoft.com/office/drawing/2014/main" id="{5F53EC7F-5706-49FC-8F61-108FDA6A5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433" y="241140"/>
            <a:ext cx="55478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10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ctrTitle"/>
          </p:nvPr>
        </p:nvSpPr>
        <p:spPr>
          <a:xfrm>
            <a:off x="3471300" y="1214850"/>
            <a:ext cx="5672700" cy="2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Teks</a:t>
            </a:r>
            <a:br>
              <a:rPr lang="en-ID" dirty="0"/>
            </a:br>
            <a:r>
              <a:rPr lang="en-ID" dirty="0" err="1"/>
              <a:t>Negosiasi</a:t>
            </a:r>
            <a:endParaRPr dirty="0"/>
          </a:p>
        </p:txBody>
      </p:sp>
      <p:sp>
        <p:nvSpPr>
          <p:cNvPr id="148" name="Google Shape;148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9</a:t>
            </a:r>
            <a:endParaRPr sz="20000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pic>
        <p:nvPicPr>
          <p:cNvPr id="6" name="Picture 5">
            <a:hlinkClick r:id="rId3" action="ppaction://hlinksldjump"/>
            <a:extLst>
              <a:ext uri="{FF2B5EF4-FFF2-40B4-BE49-F238E27FC236}">
                <a16:creationId xmlns:a16="http://schemas.microsoft.com/office/drawing/2014/main" id="{FE9FF6CE-A6B5-44C0-9018-1C59D0DFB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433" y="241140"/>
            <a:ext cx="55478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72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46025" y="530725"/>
            <a:ext cx="3208800" cy="1028700"/>
          </a:xfrm>
        </p:spPr>
        <p:txBody>
          <a:bodyPr/>
          <a:lstStyle/>
          <a:p>
            <a:r>
              <a:rPr lang="id-ID" dirty="0"/>
              <a:t>Teks Negosiasi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146025" y="1654633"/>
            <a:ext cx="7540800" cy="3158700"/>
          </a:xfrm>
        </p:spPr>
        <p:txBody>
          <a:bodyPr/>
          <a:lstStyle/>
          <a:p>
            <a:pPr marL="50800" indent="0">
              <a:lnSpc>
                <a:spcPct val="150000"/>
              </a:lnSpc>
              <a:buNone/>
            </a:pP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	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Pengertian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teks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negosiasi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adalah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sebuah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teks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berisi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interaksi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sosial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antara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pihak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satu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dengan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pihak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lainnya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karena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perbedaan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kepentingan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atau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sebuah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pertentangan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menyebabkan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kedua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belah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pihak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ini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harus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menyelesaikan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permasalahan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tersebut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melalui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suatu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kesepakatan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kedua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belah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pihak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. </a:t>
            </a:r>
            <a:endParaRPr lang="id-ID" sz="2000" b="1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pic>
        <p:nvPicPr>
          <p:cNvPr id="6" name="Picture 5">
            <a:hlinkClick r:id="rId2" action="ppaction://hlinksldjump"/>
            <a:extLst>
              <a:ext uri="{FF2B5EF4-FFF2-40B4-BE49-F238E27FC236}">
                <a16:creationId xmlns:a16="http://schemas.microsoft.com/office/drawing/2014/main" id="{6AD692ED-5785-4ADF-AFC7-F4327290A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433" y="241140"/>
            <a:ext cx="55478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58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46025" y="530725"/>
            <a:ext cx="3208800" cy="1028700"/>
          </a:xfrm>
        </p:spPr>
        <p:txBody>
          <a:bodyPr/>
          <a:lstStyle/>
          <a:p>
            <a:r>
              <a:rPr lang="id-ID" dirty="0"/>
              <a:t>Teks Negosiasi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146025" y="1654633"/>
            <a:ext cx="7540800" cy="3158700"/>
          </a:xfrm>
        </p:spPr>
        <p:txBody>
          <a:bodyPr/>
          <a:lstStyle/>
          <a:p>
            <a:pPr marL="50800" indent="0">
              <a:lnSpc>
                <a:spcPct val="150000"/>
              </a:lnSpc>
              <a:buNone/>
            </a:pP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Salah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satu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contoh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teks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negosiasi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biasanya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berisi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hal-hal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sebagai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berikut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:</a:t>
            </a:r>
            <a:endParaRPr lang="id-ID" sz="2000" b="1" dirty="0">
              <a:latin typeface="Roboto Slab" panose="020B0604020202020204" charset="0"/>
              <a:ea typeface="Roboto Slab" panose="020B0604020202020204" charset="0"/>
            </a:endParaRPr>
          </a:p>
          <a:p>
            <a:pPr marL="393700" indent="-342900">
              <a:lnSpc>
                <a:spcPct val="150000"/>
              </a:lnSpc>
              <a:buAutoNum type="arabicPeriod"/>
            </a:pP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Pembukaan</a:t>
            </a:r>
            <a:endParaRPr lang="en-US" sz="2000" b="1" dirty="0">
              <a:latin typeface="Roboto Slab" panose="020B0604020202020204" charset="0"/>
              <a:ea typeface="Roboto Slab" panose="020B0604020202020204" charset="0"/>
            </a:endParaRPr>
          </a:p>
          <a:p>
            <a:pPr marL="393700" indent="-342900">
              <a:lnSpc>
                <a:spcPct val="150000"/>
              </a:lnSpc>
              <a:buAutoNum type="arabicPeriod"/>
            </a:pP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Isi</a:t>
            </a:r>
          </a:p>
          <a:p>
            <a:pPr marL="393700" indent="-342900">
              <a:lnSpc>
                <a:spcPct val="150000"/>
              </a:lnSpc>
              <a:buAutoNum type="arabicPeriod"/>
            </a:pP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Penutup</a:t>
            </a:r>
            <a:endParaRPr lang="id-ID" sz="2000" b="1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pic>
        <p:nvPicPr>
          <p:cNvPr id="6" name="Picture 5">
            <a:hlinkClick r:id="rId2" action="ppaction://hlinksldjump"/>
            <a:extLst>
              <a:ext uri="{FF2B5EF4-FFF2-40B4-BE49-F238E27FC236}">
                <a16:creationId xmlns:a16="http://schemas.microsoft.com/office/drawing/2014/main" id="{50520913-A1AA-4613-8A1D-800758326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433" y="241140"/>
            <a:ext cx="55478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563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ctrTitle"/>
          </p:nvPr>
        </p:nvSpPr>
        <p:spPr>
          <a:xfrm>
            <a:off x="3471300" y="1214850"/>
            <a:ext cx="5672700" cy="2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Hal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dihindari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Negosiasi</a:t>
            </a:r>
            <a:endParaRPr dirty="0"/>
          </a:p>
        </p:txBody>
      </p:sp>
      <p:sp>
        <p:nvSpPr>
          <p:cNvPr id="148" name="Google Shape;148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10</a:t>
            </a:r>
            <a:endParaRPr sz="20000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pic>
        <p:nvPicPr>
          <p:cNvPr id="6" name="Picture 5">
            <a:hlinkClick r:id="rId3" action="ppaction://hlinksldjump"/>
            <a:extLst>
              <a:ext uri="{FF2B5EF4-FFF2-40B4-BE49-F238E27FC236}">
                <a16:creationId xmlns:a16="http://schemas.microsoft.com/office/drawing/2014/main" id="{D5328AEA-F751-4AF5-BF1B-9DA8CD8C2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433" y="241140"/>
            <a:ext cx="55478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04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46025" y="530725"/>
            <a:ext cx="3208800" cy="1028700"/>
          </a:xfrm>
        </p:spPr>
        <p:txBody>
          <a:bodyPr/>
          <a:lstStyle/>
          <a:p>
            <a:r>
              <a:rPr lang="id-ID" dirty="0"/>
              <a:t>Hal Yang Harus Dihindari Dalam</a:t>
            </a:r>
            <a:r>
              <a:rPr lang="en-ID" dirty="0"/>
              <a:t> </a:t>
            </a:r>
            <a:r>
              <a:rPr lang="id-ID" dirty="0"/>
              <a:t>Negosiasi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146025" y="1767275"/>
            <a:ext cx="7540800" cy="3158700"/>
          </a:xfrm>
        </p:spPr>
        <p:txBody>
          <a:bodyPr/>
          <a:lstStyle/>
          <a:p>
            <a:pPr marL="50800" indent="0">
              <a:buNone/>
            </a:pP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Melakukan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negosiasi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tentu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tidak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dilakukan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dengan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cara-cara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negatif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seperti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pemaksaan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.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Beberapa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hal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harus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dihindari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dalam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negosiasi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adalah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sebagai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berikut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:</a:t>
            </a:r>
            <a:endParaRPr lang="id-ID" sz="1800" dirty="0">
              <a:latin typeface="Roboto Slab" panose="020B0604020202020204" charset="0"/>
              <a:ea typeface="Roboto Slab" panose="020B0604020202020204" charset="0"/>
            </a:endParaRPr>
          </a:p>
          <a:p>
            <a:pPr lvl="0"/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Selalu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berusaha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untuk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memenangkan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pendapat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di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setiap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situasi</a:t>
            </a:r>
            <a:endParaRPr lang="id-ID" sz="1800" dirty="0">
              <a:latin typeface="Roboto Slab" panose="020B0604020202020204" charset="0"/>
              <a:ea typeface="Roboto Slab" panose="020B0604020202020204" charset="0"/>
            </a:endParaRPr>
          </a:p>
          <a:p>
            <a:pPr lvl="0"/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Tidak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mau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mengerti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dan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menghormati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pendapat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orang lain</a:t>
            </a:r>
            <a:endParaRPr lang="id-ID" sz="1800" dirty="0">
              <a:latin typeface="Roboto Slab" panose="020B0604020202020204" charset="0"/>
              <a:ea typeface="Roboto Slab" panose="020B0604020202020204" charset="0"/>
            </a:endParaRPr>
          </a:p>
          <a:p>
            <a:pPr lvl="0"/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Fokus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pada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diri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sendiri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bukan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pada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pokok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persoalan</a:t>
            </a:r>
            <a:endParaRPr lang="id-ID" sz="1800" dirty="0">
              <a:latin typeface="Roboto Slab" panose="020B0604020202020204" charset="0"/>
              <a:ea typeface="Roboto Slab" panose="020B0604020202020204" charset="0"/>
            </a:endParaRPr>
          </a:p>
          <a:p>
            <a:pPr lvl="0"/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Menilai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sebuah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negosiasi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sebagai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sebuah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konfrontasi</a:t>
            </a:r>
            <a:endParaRPr lang="id-ID" sz="1800" dirty="0">
              <a:latin typeface="Roboto Slab" panose="020B0604020202020204" charset="0"/>
              <a:ea typeface="Roboto Slab" panose="020B0604020202020204" charset="0"/>
            </a:endParaRPr>
          </a:p>
          <a:p>
            <a:pPr lvl="0"/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Mudah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menyalahkan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orang lain</a:t>
            </a:r>
            <a:endParaRPr lang="id-ID" sz="18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p:pic>
        <p:nvPicPr>
          <p:cNvPr id="6" name="Picture 5">
            <a:hlinkClick r:id="rId2" action="ppaction://hlinksldjump"/>
            <a:extLst>
              <a:ext uri="{FF2B5EF4-FFF2-40B4-BE49-F238E27FC236}">
                <a16:creationId xmlns:a16="http://schemas.microsoft.com/office/drawing/2014/main" id="{1B9701EC-EFA1-4D41-8058-1B16A3679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433" y="241140"/>
            <a:ext cx="55478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5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 idx="4294967295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dirty="0" err="1"/>
              <a:t>Pengertian</a:t>
            </a:r>
            <a:r>
              <a:rPr sz="2000" dirty="0"/>
              <a:t> Negosiasi</a:t>
            </a:r>
          </a:p>
        </p:txBody>
      </p:sp>
      <p:sp>
        <p:nvSpPr>
          <p:cNvPr id="161" name="Google Shape;161;p18"/>
          <p:cNvSpPr txBox="1">
            <a:spLocks noGrp="1"/>
          </p:cNvSpPr>
          <p:nvPr>
            <p:ph type="body" idx="4294967295"/>
          </p:nvPr>
        </p:nvSpPr>
        <p:spPr>
          <a:xfrm>
            <a:off x="1146025" y="173365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Secarah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harfiah</a:t>
            </a:r>
            <a:endParaRPr lang="en-US" sz="2000" b="1" dirty="0">
              <a:latin typeface="Roboto Slab" panose="020B0604020202020204" charset="0"/>
              <a:ea typeface="Roboto Slab" panose="020B0604020202020204" charset="0"/>
            </a:endParaRPr>
          </a:p>
          <a:p>
            <a:pPr marL="508000" lvl="1" indent="0" algn="just">
              <a:buNone/>
            </a:pPr>
            <a:r>
              <a:rPr lang="en-ID" sz="2000" b="1" dirty="0">
                <a:latin typeface="Roboto Slab" panose="020B0604020202020204" charset="0"/>
                <a:ea typeface="Roboto Slab" panose="020B0604020202020204" charset="0"/>
              </a:rPr>
              <a:t>	</a:t>
            </a:r>
            <a:r>
              <a:rPr lang="id-ID" sz="2000" b="1" dirty="0">
                <a:latin typeface="Roboto Slab" panose="020B0604020202020204" charset="0"/>
                <a:ea typeface="Roboto Slab" panose="020B0604020202020204" charset="0"/>
              </a:rPr>
              <a:t>Negosiasi adalah komunikasi timbal balik yang dirancang untuk mencapai tujuan bersama. Negosiasi memiliki dua arti Proses tawar menawar dengan jalan berunding untuk memberi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id-ID" sz="2000" b="1" dirty="0">
                <a:latin typeface="Roboto Slab" panose="020B0604020202020204" charset="0"/>
                <a:ea typeface="Roboto Slab" panose="020B0604020202020204" charset="0"/>
              </a:rPr>
              <a:t>atau menerima guna mencapai kesepakatan antara satu pihak dan pihak lainnya.</a:t>
            </a:r>
            <a:endParaRPr lang="en-US" sz="2000" b="1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69" name="Google Shape;169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Picture 4">
            <a:hlinkClick r:id="rId3" action="ppaction://hlinksldjump"/>
            <a:extLst>
              <a:ext uri="{FF2B5EF4-FFF2-40B4-BE49-F238E27FC236}">
                <a16:creationId xmlns:a16="http://schemas.microsoft.com/office/drawing/2014/main" id="{39EF95EB-16C7-4E8E-A76A-D403EA781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433" y="241140"/>
            <a:ext cx="55478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578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46025" y="530725"/>
            <a:ext cx="3208800" cy="1028700"/>
          </a:xfrm>
        </p:spPr>
        <p:txBody>
          <a:bodyPr/>
          <a:lstStyle/>
          <a:p>
            <a:r>
              <a:rPr lang="id-ID" dirty="0"/>
              <a:t>Hal Yang Harus Dihindari Dalam Negosiasi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146025" y="1701015"/>
            <a:ext cx="7540800" cy="3158700"/>
          </a:xfrm>
        </p:spPr>
        <p:txBody>
          <a:bodyPr/>
          <a:lstStyle/>
          <a:p>
            <a:pPr marL="50800" indent="0">
              <a:buNone/>
            </a:pP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Jika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hal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di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atas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terjadi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maka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negosiasi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akan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tidak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efektif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negosiasi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tidak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efektif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dalam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organisasi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akan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berdampak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:</a:t>
            </a:r>
          </a:p>
          <a:p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Tidak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dapat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mempertahankan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kontrol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emosi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dalam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diri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dan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lingkungan</a:t>
            </a:r>
            <a:endParaRPr lang="en-US" sz="1800" dirty="0"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Tidak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tercapainya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tujuan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dikarenakan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masing-masing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pihak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belum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dapat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mempunyai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persepsi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sama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.</a:t>
            </a:r>
          </a:p>
          <a:p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Timbulnya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suatu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konflik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menyebabkan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hubungan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menjadi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kurang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baik</a:t>
            </a:r>
            <a:endParaRPr lang="en-US" sz="1800" dirty="0"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Timbulnya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stress pada orang yang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terlibat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pada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negosiasi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.</a:t>
            </a:r>
          </a:p>
          <a:p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High Cost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dalam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sisi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waktu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pikiran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tenaga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dan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biaya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.</a:t>
            </a:r>
            <a:endParaRPr lang="id-ID" sz="18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pic>
        <p:nvPicPr>
          <p:cNvPr id="6" name="Picture 5">
            <a:hlinkClick r:id="rId2" action="ppaction://hlinksldjump"/>
            <a:extLst>
              <a:ext uri="{FF2B5EF4-FFF2-40B4-BE49-F238E27FC236}">
                <a16:creationId xmlns:a16="http://schemas.microsoft.com/office/drawing/2014/main" id="{C36169F0-3290-49C6-A00A-8D2C648CA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433" y="241140"/>
            <a:ext cx="55478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314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ctrTitle"/>
          </p:nvPr>
        </p:nvSpPr>
        <p:spPr>
          <a:xfrm>
            <a:off x="4124233" y="183280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Kesimpulan</a:t>
            </a:r>
            <a:endParaRPr dirty="0"/>
          </a:p>
        </p:txBody>
      </p:sp>
      <p:sp>
        <p:nvSpPr>
          <p:cNvPr id="148" name="Google Shape;148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11</a:t>
            </a:r>
            <a:endParaRPr sz="20000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dirty="0"/>
          </a:p>
        </p:txBody>
      </p:sp>
      <p:pic>
        <p:nvPicPr>
          <p:cNvPr id="6" name="Picture 5">
            <a:hlinkClick r:id="rId3" action="ppaction://hlinksldjump"/>
            <a:extLst>
              <a:ext uri="{FF2B5EF4-FFF2-40B4-BE49-F238E27FC236}">
                <a16:creationId xmlns:a16="http://schemas.microsoft.com/office/drawing/2014/main" id="{3073A690-7997-4A2C-AC91-E0EF2732A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433" y="241140"/>
            <a:ext cx="55478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868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46025" y="530725"/>
            <a:ext cx="3208800" cy="1028700"/>
          </a:xfrm>
        </p:spPr>
        <p:txBody>
          <a:bodyPr/>
          <a:lstStyle/>
          <a:p>
            <a:r>
              <a:rPr lang="id-ID" dirty="0"/>
              <a:t>Kesimpulan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  <p:sp>
        <p:nvSpPr>
          <p:cNvPr id="5" name="Google Shape;122;p14"/>
          <p:cNvSpPr txBox="1">
            <a:spLocks/>
          </p:cNvSpPr>
          <p:nvPr/>
        </p:nvSpPr>
        <p:spPr>
          <a:xfrm>
            <a:off x="596174" y="2792375"/>
            <a:ext cx="8346615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124057"/>
                </a:solidFill>
              </a:rPr>
              <a:t>	</a:t>
            </a:r>
            <a:r>
              <a:rPr lang="en-US" dirty="0" err="1">
                <a:solidFill>
                  <a:srgbClr val="124057"/>
                </a:solidFill>
              </a:rPr>
              <a:t>Negosiasi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adalah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suatu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cara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bagi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dua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atau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lebih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pihak</a:t>
            </a:r>
            <a:r>
              <a:rPr lang="en-US" dirty="0">
                <a:solidFill>
                  <a:srgbClr val="124057"/>
                </a:solidFill>
              </a:rPr>
              <a:t> yang </a:t>
            </a:r>
            <a:r>
              <a:rPr lang="en-US" dirty="0" err="1">
                <a:solidFill>
                  <a:srgbClr val="124057"/>
                </a:solidFill>
              </a:rPr>
              <a:t>berbeda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kepentingan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baik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itu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berupa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pendapat</a:t>
            </a:r>
            <a:r>
              <a:rPr lang="en-US" dirty="0">
                <a:solidFill>
                  <a:srgbClr val="124057"/>
                </a:solidFill>
              </a:rPr>
              <a:t>, </a:t>
            </a:r>
            <a:r>
              <a:rPr lang="en-US" dirty="0" err="1">
                <a:solidFill>
                  <a:srgbClr val="124057"/>
                </a:solidFill>
              </a:rPr>
              <a:t>pendirian</a:t>
            </a:r>
            <a:r>
              <a:rPr lang="en-US" dirty="0">
                <a:solidFill>
                  <a:srgbClr val="124057"/>
                </a:solidFill>
              </a:rPr>
              <a:t>, </a:t>
            </a:r>
            <a:r>
              <a:rPr lang="en-US" dirty="0" err="1">
                <a:solidFill>
                  <a:srgbClr val="124057"/>
                </a:solidFill>
              </a:rPr>
              <a:t>maksud</a:t>
            </a:r>
            <a:r>
              <a:rPr lang="en-US" dirty="0">
                <a:solidFill>
                  <a:srgbClr val="124057"/>
                </a:solidFill>
              </a:rPr>
              <a:t>, </a:t>
            </a:r>
            <a:r>
              <a:rPr lang="en-US" dirty="0" err="1">
                <a:solidFill>
                  <a:srgbClr val="124057"/>
                </a:solidFill>
              </a:rPr>
              <a:t>atau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tujuan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dalam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mencari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kesepahaman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dengan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cara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mempertemukan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penawaran</a:t>
            </a:r>
            <a:r>
              <a:rPr lang="en-US" dirty="0">
                <a:solidFill>
                  <a:srgbClr val="124057"/>
                </a:solidFill>
              </a:rPr>
              <a:t> dan </a:t>
            </a:r>
            <a:r>
              <a:rPr lang="en-US" dirty="0" err="1">
                <a:solidFill>
                  <a:srgbClr val="124057"/>
                </a:solidFill>
              </a:rPr>
              <a:t>permintaan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dari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masing-masing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pihak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sehingga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tercapai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suatu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kesepakatan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atau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kesepahaman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kepentingan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baik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itu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berupa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pendapat</a:t>
            </a:r>
            <a:r>
              <a:rPr lang="en-US" dirty="0">
                <a:solidFill>
                  <a:srgbClr val="124057"/>
                </a:solidFill>
              </a:rPr>
              <a:t>, </a:t>
            </a:r>
            <a:r>
              <a:rPr lang="en-US" dirty="0" err="1">
                <a:solidFill>
                  <a:srgbClr val="124057"/>
                </a:solidFill>
              </a:rPr>
              <a:t>pendirian</a:t>
            </a:r>
            <a:r>
              <a:rPr lang="en-US" dirty="0">
                <a:solidFill>
                  <a:srgbClr val="124057"/>
                </a:solidFill>
              </a:rPr>
              <a:t>, </a:t>
            </a:r>
            <a:r>
              <a:rPr lang="en-US" dirty="0" err="1">
                <a:solidFill>
                  <a:srgbClr val="124057"/>
                </a:solidFill>
              </a:rPr>
              <a:t>maksud</a:t>
            </a:r>
            <a:r>
              <a:rPr lang="en-US" dirty="0">
                <a:solidFill>
                  <a:srgbClr val="124057"/>
                </a:solidFill>
              </a:rPr>
              <a:t>, </a:t>
            </a:r>
            <a:r>
              <a:rPr lang="en-US" dirty="0" err="1">
                <a:solidFill>
                  <a:srgbClr val="124057"/>
                </a:solidFill>
              </a:rPr>
              <a:t>atau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tujuan</a:t>
            </a:r>
            <a:r>
              <a:rPr lang="en-US" dirty="0">
                <a:solidFill>
                  <a:srgbClr val="124057"/>
                </a:solidFill>
              </a:rPr>
              <a:t>.</a:t>
            </a:r>
          </a:p>
        </p:txBody>
      </p:sp>
      <p:sp>
        <p:nvSpPr>
          <p:cNvPr id="6" name="Action Button: Go Forward or Next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BFD880B-8E44-4CB5-B92D-62D4223037FD}"/>
              </a:ext>
            </a:extLst>
          </p:cNvPr>
          <p:cNvSpPr/>
          <p:nvPr/>
        </p:nvSpPr>
        <p:spPr>
          <a:xfrm>
            <a:off x="8607500" y="4633787"/>
            <a:ext cx="479375" cy="371225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8" name="Picture 7">
            <a:hlinkClick r:id="rId2" action="ppaction://hlinksldjump"/>
            <a:extLst>
              <a:ext uri="{FF2B5EF4-FFF2-40B4-BE49-F238E27FC236}">
                <a16:creationId xmlns:a16="http://schemas.microsoft.com/office/drawing/2014/main" id="{B1F3DB32-B8C6-4642-8B0D-9C2C46C67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433" y="241140"/>
            <a:ext cx="55478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274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46025" y="530725"/>
            <a:ext cx="3208800" cy="1028700"/>
          </a:xfrm>
        </p:spPr>
        <p:txBody>
          <a:bodyPr/>
          <a:lstStyle/>
          <a:p>
            <a:r>
              <a:rPr lang="id-ID" dirty="0"/>
              <a:t>Kesimpulan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  <p:sp>
        <p:nvSpPr>
          <p:cNvPr id="5" name="Google Shape;122;p14"/>
          <p:cNvSpPr txBox="1">
            <a:spLocks/>
          </p:cNvSpPr>
          <p:nvPr/>
        </p:nvSpPr>
        <p:spPr>
          <a:xfrm>
            <a:off x="634274" y="2555376"/>
            <a:ext cx="8346615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lnSpc>
                <a:spcPct val="150000"/>
              </a:lnSpc>
            </a:pPr>
            <a:endParaRPr lang="en-US" dirty="0">
              <a:solidFill>
                <a:srgbClr val="124057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124057"/>
                </a:solidFill>
              </a:rPr>
              <a:t>	</a:t>
            </a:r>
            <a:r>
              <a:rPr lang="en-US" dirty="0" err="1">
                <a:solidFill>
                  <a:srgbClr val="124057"/>
                </a:solidFill>
              </a:rPr>
              <a:t>Negosiasi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merupakan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suatu</a:t>
            </a:r>
            <a:r>
              <a:rPr lang="en-US" dirty="0">
                <a:solidFill>
                  <a:srgbClr val="124057"/>
                </a:solidFill>
              </a:rPr>
              <a:t> proses </a:t>
            </a:r>
            <a:r>
              <a:rPr lang="en-US" dirty="0" err="1">
                <a:solidFill>
                  <a:srgbClr val="124057"/>
                </a:solidFill>
              </a:rPr>
              <a:t>saat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dua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pihak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mencapai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perjanjian</a:t>
            </a:r>
            <a:r>
              <a:rPr lang="en-US" dirty="0">
                <a:solidFill>
                  <a:srgbClr val="124057"/>
                </a:solidFill>
              </a:rPr>
              <a:t> yang </a:t>
            </a:r>
            <a:r>
              <a:rPr lang="en-US" dirty="0" err="1">
                <a:solidFill>
                  <a:srgbClr val="124057"/>
                </a:solidFill>
              </a:rPr>
              <a:t>dapat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memenuhi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kepuasan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semua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pihak</a:t>
            </a:r>
            <a:r>
              <a:rPr lang="en-US" dirty="0">
                <a:solidFill>
                  <a:srgbClr val="124057"/>
                </a:solidFill>
              </a:rPr>
              <a:t> yang </a:t>
            </a:r>
            <a:r>
              <a:rPr lang="en-US" dirty="0" err="1">
                <a:solidFill>
                  <a:srgbClr val="124057"/>
                </a:solidFill>
              </a:rPr>
              <a:t>berkepentingan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dengan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elemen-elemen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kerjasama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dankompetisi</a:t>
            </a:r>
            <a:r>
              <a:rPr lang="en-US" dirty="0">
                <a:solidFill>
                  <a:srgbClr val="124057"/>
                </a:solidFill>
              </a:rPr>
              <a:t>. </a:t>
            </a:r>
            <a:r>
              <a:rPr lang="en-US" dirty="0" err="1">
                <a:solidFill>
                  <a:srgbClr val="124057"/>
                </a:solidFill>
              </a:rPr>
              <a:t>Termasuk</a:t>
            </a:r>
            <a:r>
              <a:rPr lang="en-US" dirty="0">
                <a:solidFill>
                  <a:srgbClr val="124057"/>
                </a:solidFill>
              </a:rPr>
              <a:t> di </a:t>
            </a:r>
            <a:r>
              <a:rPr lang="en-US" dirty="0" err="1">
                <a:solidFill>
                  <a:srgbClr val="124057"/>
                </a:solidFill>
              </a:rPr>
              <a:t>dalamnya</a:t>
            </a:r>
            <a:r>
              <a:rPr lang="en-US" dirty="0">
                <a:solidFill>
                  <a:srgbClr val="124057"/>
                </a:solidFill>
              </a:rPr>
              <a:t>, </a:t>
            </a:r>
            <a:r>
              <a:rPr lang="en-US" dirty="0" err="1">
                <a:solidFill>
                  <a:srgbClr val="124057"/>
                </a:solidFill>
              </a:rPr>
              <a:t>tindakan</a:t>
            </a:r>
            <a:r>
              <a:rPr lang="en-US" dirty="0">
                <a:solidFill>
                  <a:srgbClr val="124057"/>
                </a:solidFill>
              </a:rPr>
              <a:t> yang </a:t>
            </a:r>
            <a:r>
              <a:rPr lang="en-US" dirty="0" err="1">
                <a:solidFill>
                  <a:srgbClr val="124057"/>
                </a:solidFill>
              </a:rPr>
              <a:t>dilakukan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ketika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berkomunikasi</a:t>
            </a:r>
            <a:r>
              <a:rPr lang="en-US" dirty="0">
                <a:solidFill>
                  <a:srgbClr val="124057"/>
                </a:solidFill>
              </a:rPr>
              <a:t>, </a:t>
            </a:r>
            <a:r>
              <a:rPr lang="en-US" dirty="0" err="1">
                <a:solidFill>
                  <a:srgbClr val="124057"/>
                </a:solidFill>
              </a:rPr>
              <a:t>kerjasama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atau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memengaruhi</a:t>
            </a:r>
            <a:r>
              <a:rPr lang="en-US" dirty="0">
                <a:solidFill>
                  <a:srgbClr val="124057"/>
                </a:solidFill>
              </a:rPr>
              <a:t> orang lain </a:t>
            </a:r>
            <a:r>
              <a:rPr lang="en-US" dirty="0" err="1">
                <a:solidFill>
                  <a:srgbClr val="124057"/>
                </a:solidFill>
              </a:rPr>
              <a:t>dengan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tujuan</a:t>
            </a:r>
            <a:r>
              <a:rPr lang="en-US" dirty="0">
                <a:solidFill>
                  <a:srgbClr val="124057"/>
                </a:solidFill>
              </a:rPr>
              <a:t> </a:t>
            </a:r>
            <a:r>
              <a:rPr lang="en-US" dirty="0" err="1">
                <a:solidFill>
                  <a:srgbClr val="124057"/>
                </a:solidFill>
              </a:rPr>
              <a:t>tertentu</a:t>
            </a:r>
            <a:r>
              <a:rPr lang="en-US" dirty="0">
                <a:solidFill>
                  <a:srgbClr val="124057"/>
                </a:solidFill>
              </a:rPr>
              <a:t>.</a:t>
            </a:r>
          </a:p>
        </p:txBody>
      </p:sp>
      <p:sp>
        <p:nvSpPr>
          <p:cNvPr id="6" name="Action Button: Go Forward or Next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10352D5-CE75-46ED-B01E-04C875ACFA65}"/>
              </a:ext>
            </a:extLst>
          </p:cNvPr>
          <p:cNvSpPr/>
          <p:nvPr/>
        </p:nvSpPr>
        <p:spPr>
          <a:xfrm>
            <a:off x="8607500" y="4633787"/>
            <a:ext cx="479375" cy="371225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8" name="Picture 7">
            <a:hlinkClick r:id="rId2" action="ppaction://hlinksldjump"/>
            <a:extLst>
              <a:ext uri="{FF2B5EF4-FFF2-40B4-BE49-F238E27FC236}">
                <a16:creationId xmlns:a16="http://schemas.microsoft.com/office/drawing/2014/main" id="{2433FA0A-563A-4AB7-8731-476304716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433" y="241140"/>
            <a:ext cx="55478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391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46025" y="530725"/>
            <a:ext cx="3208800" cy="1028700"/>
          </a:xfrm>
        </p:spPr>
        <p:txBody>
          <a:bodyPr/>
          <a:lstStyle/>
          <a:p>
            <a:r>
              <a:rPr lang="id-ID" dirty="0"/>
              <a:t>Kesimpulan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  <p:sp>
        <p:nvSpPr>
          <p:cNvPr id="5" name="Google Shape;122;p14"/>
          <p:cNvSpPr txBox="1">
            <a:spLocks/>
          </p:cNvSpPr>
          <p:nvPr/>
        </p:nvSpPr>
        <p:spPr>
          <a:xfrm>
            <a:off x="596174" y="2792375"/>
            <a:ext cx="8346615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124057"/>
                </a:solidFill>
              </a:rPr>
              <a:t>	</a:t>
            </a:r>
            <a:r>
              <a:rPr lang="en-US" sz="2000" dirty="0" err="1">
                <a:solidFill>
                  <a:srgbClr val="124057"/>
                </a:solidFill>
              </a:rPr>
              <a:t>Negosiasi</a:t>
            </a:r>
            <a:r>
              <a:rPr lang="en-US" sz="2000" dirty="0">
                <a:solidFill>
                  <a:srgbClr val="124057"/>
                </a:solidFill>
              </a:rPr>
              <a:t> </a:t>
            </a:r>
            <a:r>
              <a:rPr lang="en-US" sz="2000" dirty="0" err="1">
                <a:solidFill>
                  <a:srgbClr val="124057"/>
                </a:solidFill>
              </a:rPr>
              <a:t>merupakan</a:t>
            </a:r>
            <a:r>
              <a:rPr lang="en-US" sz="2000" dirty="0">
                <a:solidFill>
                  <a:srgbClr val="124057"/>
                </a:solidFill>
              </a:rPr>
              <a:t> </a:t>
            </a:r>
            <a:r>
              <a:rPr lang="en-US" sz="2000" dirty="0" err="1">
                <a:solidFill>
                  <a:srgbClr val="124057"/>
                </a:solidFill>
              </a:rPr>
              <a:t>cara</a:t>
            </a:r>
            <a:r>
              <a:rPr lang="en-US" sz="2000" dirty="0">
                <a:solidFill>
                  <a:srgbClr val="124057"/>
                </a:solidFill>
              </a:rPr>
              <a:t> yang </a:t>
            </a:r>
            <a:r>
              <a:rPr lang="en-US" sz="2000" dirty="0" err="1">
                <a:solidFill>
                  <a:srgbClr val="124057"/>
                </a:solidFill>
              </a:rPr>
              <a:t>lebih</a:t>
            </a:r>
            <a:r>
              <a:rPr lang="en-US" sz="2000" dirty="0">
                <a:solidFill>
                  <a:srgbClr val="124057"/>
                </a:solidFill>
              </a:rPr>
              <a:t> </a:t>
            </a:r>
            <a:r>
              <a:rPr lang="en-US" sz="2000" dirty="0" err="1">
                <a:solidFill>
                  <a:srgbClr val="124057"/>
                </a:solidFill>
              </a:rPr>
              <a:t>baik</a:t>
            </a:r>
            <a:r>
              <a:rPr lang="en-US" sz="2000" dirty="0">
                <a:solidFill>
                  <a:srgbClr val="124057"/>
                </a:solidFill>
              </a:rPr>
              <a:t> </a:t>
            </a:r>
            <a:r>
              <a:rPr lang="en-US" sz="2000" dirty="0" err="1">
                <a:solidFill>
                  <a:srgbClr val="124057"/>
                </a:solidFill>
              </a:rPr>
              <a:t>dalam</a:t>
            </a:r>
            <a:r>
              <a:rPr lang="en-US" sz="2000" dirty="0">
                <a:solidFill>
                  <a:srgbClr val="124057"/>
                </a:solidFill>
              </a:rPr>
              <a:t> </a:t>
            </a:r>
            <a:r>
              <a:rPr lang="en-US" sz="2000" dirty="0" err="1">
                <a:solidFill>
                  <a:srgbClr val="124057"/>
                </a:solidFill>
              </a:rPr>
              <a:t>mencari</a:t>
            </a:r>
            <a:r>
              <a:rPr lang="en-US" sz="2000" dirty="0">
                <a:solidFill>
                  <a:srgbClr val="124057"/>
                </a:solidFill>
              </a:rPr>
              <a:t> </a:t>
            </a:r>
            <a:r>
              <a:rPr lang="en-US" sz="2000" dirty="0" err="1">
                <a:solidFill>
                  <a:srgbClr val="124057"/>
                </a:solidFill>
              </a:rPr>
              <a:t>solusi</a:t>
            </a:r>
            <a:r>
              <a:rPr lang="en-US" sz="2000" dirty="0">
                <a:solidFill>
                  <a:srgbClr val="124057"/>
                </a:solidFill>
              </a:rPr>
              <a:t> </a:t>
            </a:r>
            <a:r>
              <a:rPr lang="en-US" sz="2000" dirty="0" err="1">
                <a:solidFill>
                  <a:srgbClr val="124057"/>
                </a:solidFill>
              </a:rPr>
              <a:t>dibanding</a:t>
            </a:r>
            <a:r>
              <a:rPr lang="en-US" sz="2000" dirty="0">
                <a:solidFill>
                  <a:srgbClr val="124057"/>
                </a:solidFill>
              </a:rPr>
              <a:t> </a:t>
            </a:r>
            <a:r>
              <a:rPr lang="en-US" sz="2000" dirty="0" err="1">
                <a:solidFill>
                  <a:srgbClr val="124057"/>
                </a:solidFill>
              </a:rPr>
              <a:t>dengan</a:t>
            </a:r>
            <a:r>
              <a:rPr lang="en-US" sz="2000" dirty="0">
                <a:solidFill>
                  <a:srgbClr val="124057"/>
                </a:solidFill>
              </a:rPr>
              <a:t> </a:t>
            </a:r>
            <a:r>
              <a:rPr lang="en-US" sz="2000" dirty="0" err="1">
                <a:solidFill>
                  <a:srgbClr val="124057"/>
                </a:solidFill>
              </a:rPr>
              <a:t>sebuah</a:t>
            </a:r>
            <a:r>
              <a:rPr lang="en-US" sz="2000" dirty="0">
                <a:solidFill>
                  <a:srgbClr val="124057"/>
                </a:solidFill>
              </a:rPr>
              <a:t> </a:t>
            </a:r>
            <a:r>
              <a:rPr lang="en-US" sz="2000" dirty="0" err="1">
                <a:solidFill>
                  <a:srgbClr val="124057"/>
                </a:solidFill>
              </a:rPr>
              <a:t>pengadilan</a:t>
            </a:r>
            <a:r>
              <a:rPr lang="en-US" sz="2000" dirty="0">
                <a:solidFill>
                  <a:srgbClr val="124057"/>
                </a:solidFill>
              </a:rPr>
              <a:t> </a:t>
            </a:r>
            <a:r>
              <a:rPr lang="en-US" sz="2000" dirty="0" err="1">
                <a:solidFill>
                  <a:srgbClr val="124057"/>
                </a:solidFill>
              </a:rPr>
              <a:t>ataupun</a:t>
            </a:r>
            <a:r>
              <a:rPr lang="en-US" sz="2000" dirty="0">
                <a:solidFill>
                  <a:srgbClr val="124057"/>
                </a:solidFill>
              </a:rPr>
              <a:t> </a:t>
            </a:r>
            <a:r>
              <a:rPr lang="en-US" sz="2000" dirty="0" err="1">
                <a:solidFill>
                  <a:srgbClr val="124057"/>
                </a:solidFill>
              </a:rPr>
              <a:t>kekerasan</a:t>
            </a:r>
            <a:r>
              <a:rPr lang="en-US" sz="2000" dirty="0">
                <a:solidFill>
                  <a:srgbClr val="124057"/>
                </a:solidFill>
              </a:rPr>
              <a:t>. </a:t>
            </a:r>
            <a:r>
              <a:rPr lang="en-US" sz="2000" dirty="0" err="1">
                <a:solidFill>
                  <a:srgbClr val="124057"/>
                </a:solidFill>
              </a:rPr>
              <a:t>Untuk</a:t>
            </a:r>
            <a:r>
              <a:rPr lang="en-US" sz="2000" dirty="0">
                <a:solidFill>
                  <a:srgbClr val="124057"/>
                </a:solidFill>
              </a:rPr>
              <a:t> </a:t>
            </a:r>
            <a:r>
              <a:rPr lang="en-US" sz="2000" dirty="0" err="1">
                <a:solidFill>
                  <a:srgbClr val="124057"/>
                </a:solidFill>
              </a:rPr>
              <a:t>mendapatkan</a:t>
            </a:r>
            <a:r>
              <a:rPr lang="en-US" sz="2000" dirty="0">
                <a:solidFill>
                  <a:srgbClr val="124057"/>
                </a:solidFill>
              </a:rPr>
              <a:t> </a:t>
            </a:r>
            <a:r>
              <a:rPr lang="en-US" sz="2000" dirty="0" err="1">
                <a:solidFill>
                  <a:srgbClr val="124057"/>
                </a:solidFill>
              </a:rPr>
              <a:t>solusi</a:t>
            </a:r>
            <a:r>
              <a:rPr lang="en-US" sz="2000" dirty="0">
                <a:solidFill>
                  <a:srgbClr val="124057"/>
                </a:solidFill>
              </a:rPr>
              <a:t> </a:t>
            </a:r>
            <a:r>
              <a:rPr lang="en-US" sz="2000" dirty="0" err="1">
                <a:solidFill>
                  <a:srgbClr val="124057"/>
                </a:solidFill>
              </a:rPr>
              <a:t>terbaik</a:t>
            </a:r>
            <a:r>
              <a:rPr lang="en-US" sz="2000" dirty="0">
                <a:solidFill>
                  <a:srgbClr val="124057"/>
                </a:solidFill>
              </a:rPr>
              <a:t>, </a:t>
            </a:r>
            <a:r>
              <a:rPr lang="en-US" sz="2000" dirty="0" err="1">
                <a:solidFill>
                  <a:srgbClr val="124057"/>
                </a:solidFill>
              </a:rPr>
              <a:t>negosiasi</a:t>
            </a:r>
            <a:r>
              <a:rPr lang="en-US" sz="2000" dirty="0">
                <a:solidFill>
                  <a:srgbClr val="124057"/>
                </a:solidFill>
              </a:rPr>
              <a:t> </a:t>
            </a:r>
            <a:r>
              <a:rPr lang="en-US" sz="2000" dirty="0" err="1">
                <a:solidFill>
                  <a:srgbClr val="124057"/>
                </a:solidFill>
              </a:rPr>
              <a:t>dilakukan</a:t>
            </a:r>
            <a:r>
              <a:rPr lang="en-US" sz="2000" dirty="0">
                <a:solidFill>
                  <a:srgbClr val="124057"/>
                </a:solidFill>
              </a:rPr>
              <a:t> </a:t>
            </a:r>
            <a:r>
              <a:rPr lang="en-US" sz="2000" dirty="0" err="1">
                <a:solidFill>
                  <a:srgbClr val="124057"/>
                </a:solidFill>
              </a:rPr>
              <a:t>dengan</a:t>
            </a:r>
            <a:r>
              <a:rPr lang="en-US" sz="2000" dirty="0">
                <a:solidFill>
                  <a:srgbClr val="124057"/>
                </a:solidFill>
              </a:rPr>
              <a:t> </a:t>
            </a:r>
            <a:r>
              <a:rPr lang="en-US" sz="2000" dirty="0" err="1">
                <a:solidFill>
                  <a:srgbClr val="124057"/>
                </a:solidFill>
              </a:rPr>
              <a:t>menjalin</a:t>
            </a:r>
            <a:r>
              <a:rPr lang="en-US" sz="2000" dirty="0">
                <a:solidFill>
                  <a:srgbClr val="124057"/>
                </a:solidFill>
              </a:rPr>
              <a:t> </a:t>
            </a:r>
            <a:r>
              <a:rPr lang="en-US" sz="2000" dirty="0" err="1">
                <a:solidFill>
                  <a:srgbClr val="124057"/>
                </a:solidFill>
              </a:rPr>
              <a:t>hubungan</a:t>
            </a:r>
            <a:r>
              <a:rPr lang="en-US" sz="2000" dirty="0">
                <a:solidFill>
                  <a:srgbClr val="124057"/>
                </a:solidFill>
              </a:rPr>
              <a:t> yang </a:t>
            </a:r>
            <a:r>
              <a:rPr lang="en-US" sz="2000" dirty="0" err="1">
                <a:solidFill>
                  <a:srgbClr val="124057"/>
                </a:solidFill>
              </a:rPr>
              <a:t>baik</a:t>
            </a:r>
            <a:r>
              <a:rPr lang="en-US" sz="2000" dirty="0">
                <a:solidFill>
                  <a:srgbClr val="124057"/>
                </a:solidFill>
              </a:rPr>
              <a:t> </a:t>
            </a:r>
            <a:r>
              <a:rPr lang="en-US" sz="2000" dirty="0" err="1">
                <a:solidFill>
                  <a:srgbClr val="124057"/>
                </a:solidFill>
              </a:rPr>
              <a:t>dan</a:t>
            </a:r>
            <a:r>
              <a:rPr lang="en-US" sz="2000" dirty="0">
                <a:solidFill>
                  <a:srgbClr val="124057"/>
                </a:solidFill>
              </a:rPr>
              <a:t> </a:t>
            </a:r>
            <a:r>
              <a:rPr lang="en-US" sz="2000" dirty="0" err="1">
                <a:solidFill>
                  <a:srgbClr val="124057"/>
                </a:solidFill>
              </a:rPr>
              <a:t>dengan</a:t>
            </a:r>
            <a:r>
              <a:rPr lang="en-US" sz="2000" dirty="0">
                <a:solidFill>
                  <a:srgbClr val="124057"/>
                </a:solidFill>
              </a:rPr>
              <a:t> professional. </a:t>
            </a:r>
            <a:r>
              <a:rPr lang="en-US" sz="2000" dirty="0" err="1">
                <a:solidFill>
                  <a:srgbClr val="124057"/>
                </a:solidFill>
              </a:rPr>
              <a:t>Semua</a:t>
            </a:r>
            <a:r>
              <a:rPr lang="en-US" sz="2000" dirty="0">
                <a:solidFill>
                  <a:srgbClr val="124057"/>
                </a:solidFill>
              </a:rPr>
              <a:t> orang </a:t>
            </a:r>
            <a:r>
              <a:rPr lang="en-US" sz="2000" dirty="0" err="1">
                <a:solidFill>
                  <a:srgbClr val="124057"/>
                </a:solidFill>
              </a:rPr>
              <a:t>memerlukan</a:t>
            </a:r>
            <a:r>
              <a:rPr lang="en-US" sz="2000" dirty="0">
                <a:solidFill>
                  <a:srgbClr val="124057"/>
                </a:solidFill>
              </a:rPr>
              <a:t> </a:t>
            </a:r>
            <a:r>
              <a:rPr lang="en-US" sz="2000" dirty="0" err="1">
                <a:solidFill>
                  <a:srgbClr val="124057"/>
                </a:solidFill>
              </a:rPr>
              <a:t>kemampuan</a:t>
            </a:r>
            <a:r>
              <a:rPr lang="en-US" sz="2000" dirty="0">
                <a:solidFill>
                  <a:srgbClr val="124057"/>
                </a:solidFill>
              </a:rPr>
              <a:t> </a:t>
            </a:r>
            <a:r>
              <a:rPr lang="en-US" sz="2000" dirty="0" err="1">
                <a:solidFill>
                  <a:srgbClr val="124057"/>
                </a:solidFill>
              </a:rPr>
              <a:t>negosiasi</a:t>
            </a:r>
            <a:r>
              <a:rPr lang="en-US" sz="2000" dirty="0">
                <a:solidFill>
                  <a:srgbClr val="124057"/>
                </a:solidFill>
              </a:rPr>
              <a:t> yang </a:t>
            </a:r>
            <a:r>
              <a:rPr lang="en-US" sz="2000" dirty="0" err="1">
                <a:solidFill>
                  <a:srgbClr val="124057"/>
                </a:solidFill>
              </a:rPr>
              <a:t>baik</a:t>
            </a:r>
            <a:r>
              <a:rPr lang="en-US" sz="2000" dirty="0">
                <a:solidFill>
                  <a:srgbClr val="124057"/>
                </a:solidFill>
              </a:rPr>
              <a:t>, </a:t>
            </a:r>
            <a:r>
              <a:rPr lang="en-US" sz="2000" dirty="0" err="1">
                <a:solidFill>
                  <a:srgbClr val="124057"/>
                </a:solidFill>
              </a:rPr>
              <a:t>karena</a:t>
            </a:r>
            <a:r>
              <a:rPr lang="en-US" sz="2000" dirty="0">
                <a:solidFill>
                  <a:srgbClr val="124057"/>
                </a:solidFill>
              </a:rPr>
              <a:t> </a:t>
            </a:r>
            <a:r>
              <a:rPr lang="en-US" sz="2000" dirty="0" err="1">
                <a:solidFill>
                  <a:srgbClr val="124057"/>
                </a:solidFill>
              </a:rPr>
              <a:t>negosiasi</a:t>
            </a:r>
            <a:r>
              <a:rPr lang="en-US" sz="2000" dirty="0">
                <a:solidFill>
                  <a:srgbClr val="124057"/>
                </a:solidFill>
              </a:rPr>
              <a:t> </a:t>
            </a:r>
            <a:r>
              <a:rPr lang="en-US" sz="2000" dirty="0" err="1">
                <a:solidFill>
                  <a:srgbClr val="124057"/>
                </a:solidFill>
              </a:rPr>
              <a:t>hampir</a:t>
            </a:r>
            <a:r>
              <a:rPr lang="en-US" sz="2000" dirty="0">
                <a:solidFill>
                  <a:srgbClr val="124057"/>
                </a:solidFill>
              </a:rPr>
              <a:t> </a:t>
            </a:r>
            <a:r>
              <a:rPr lang="en-US" sz="2000" dirty="0" err="1">
                <a:solidFill>
                  <a:srgbClr val="124057"/>
                </a:solidFill>
              </a:rPr>
              <a:t>setiap</a:t>
            </a:r>
            <a:r>
              <a:rPr lang="en-US" sz="2000" dirty="0">
                <a:solidFill>
                  <a:srgbClr val="124057"/>
                </a:solidFill>
              </a:rPr>
              <a:t> </a:t>
            </a:r>
            <a:r>
              <a:rPr lang="en-US" sz="2000" dirty="0" err="1">
                <a:solidFill>
                  <a:srgbClr val="124057"/>
                </a:solidFill>
              </a:rPr>
              <a:t>saat</a:t>
            </a:r>
            <a:r>
              <a:rPr lang="en-US" sz="2000" dirty="0">
                <a:solidFill>
                  <a:srgbClr val="124057"/>
                </a:solidFill>
              </a:rPr>
              <a:t> </a:t>
            </a:r>
            <a:r>
              <a:rPr lang="en-US" sz="2000" dirty="0" err="1">
                <a:solidFill>
                  <a:srgbClr val="124057"/>
                </a:solidFill>
              </a:rPr>
              <a:t>terjadi</a:t>
            </a:r>
            <a:r>
              <a:rPr lang="en-US" sz="2000" dirty="0">
                <a:solidFill>
                  <a:srgbClr val="124057"/>
                </a:solidFill>
              </a:rPr>
              <a:t> </a:t>
            </a:r>
            <a:r>
              <a:rPr lang="en-US" sz="2000" dirty="0" err="1">
                <a:solidFill>
                  <a:srgbClr val="124057"/>
                </a:solidFill>
              </a:rPr>
              <a:t>tanpa</a:t>
            </a:r>
            <a:r>
              <a:rPr lang="en-US" sz="2000" dirty="0">
                <a:solidFill>
                  <a:srgbClr val="124057"/>
                </a:solidFill>
              </a:rPr>
              <a:t> </a:t>
            </a:r>
            <a:r>
              <a:rPr lang="en-US" sz="2000" dirty="0" err="1">
                <a:solidFill>
                  <a:srgbClr val="124057"/>
                </a:solidFill>
              </a:rPr>
              <a:t>kita</a:t>
            </a:r>
            <a:r>
              <a:rPr lang="en-US" sz="2000" dirty="0">
                <a:solidFill>
                  <a:srgbClr val="124057"/>
                </a:solidFill>
              </a:rPr>
              <a:t> </a:t>
            </a:r>
            <a:r>
              <a:rPr lang="en-US" sz="2000" dirty="0" err="1">
                <a:solidFill>
                  <a:srgbClr val="124057"/>
                </a:solidFill>
              </a:rPr>
              <a:t>sadari</a:t>
            </a:r>
            <a:r>
              <a:rPr lang="en-US" sz="2000" dirty="0">
                <a:solidFill>
                  <a:srgbClr val="124057"/>
                </a:solidFill>
              </a:rPr>
              <a:t>.</a:t>
            </a:r>
          </a:p>
        </p:txBody>
      </p:sp>
      <p:pic>
        <p:nvPicPr>
          <p:cNvPr id="7" name="Picture 6">
            <a:hlinkClick r:id="rId2" action="ppaction://hlinksldjump"/>
            <a:extLst>
              <a:ext uri="{FF2B5EF4-FFF2-40B4-BE49-F238E27FC236}">
                <a16:creationId xmlns:a16="http://schemas.microsoft.com/office/drawing/2014/main" id="{8FD3E2D1-A0FB-4C12-AF9F-CA11D9782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433" y="241140"/>
            <a:ext cx="55478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445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46025" y="530725"/>
            <a:ext cx="3208800" cy="1028700"/>
          </a:xfrm>
        </p:spPr>
        <p:txBody>
          <a:bodyPr/>
          <a:lstStyle/>
          <a:p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Teori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  <p:sp>
        <p:nvSpPr>
          <p:cNvPr id="5" name="Google Shape;122;p14"/>
          <p:cNvSpPr txBox="1">
            <a:spLocks/>
          </p:cNvSpPr>
          <p:nvPr/>
        </p:nvSpPr>
        <p:spPr>
          <a:xfrm>
            <a:off x="596174" y="2792375"/>
            <a:ext cx="8346615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b="0" dirty="0">
                <a:hlinkClick r:id="rId2"/>
              </a:rPr>
              <a:t>http://donnyeffendi.blogspot.com/2015/05/makalah-tentang-teknik-negosiasi_29.html</a:t>
            </a:r>
            <a:r>
              <a:rPr lang="en-US" b="0" dirty="0"/>
              <a:t> </a:t>
            </a:r>
          </a:p>
          <a:p>
            <a:endParaRPr lang="en-US" b="0" dirty="0">
              <a:hlinkClick r:id="rId3"/>
            </a:endParaRPr>
          </a:p>
          <a:p>
            <a:r>
              <a:rPr lang="en-US" b="0" dirty="0">
                <a:hlinkClick r:id="rId3"/>
              </a:rPr>
              <a:t>https://id.wikipedia.org/wiki/Teknik_Negosiasi_dalam_Komunikasi</a:t>
            </a:r>
            <a:endParaRPr lang="en-US" b="0" dirty="0"/>
          </a:p>
          <a:p>
            <a:endParaRPr lang="en-US" b="0" dirty="0">
              <a:hlinkClick r:id="rId4"/>
            </a:endParaRPr>
          </a:p>
          <a:p>
            <a:r>
              <a:rPr lang="en-US" b="0" dirty="0">
                <a:hlinkClick r:id="rId4"/>
              </a:rPr>
              <a:t>https://ag1992.blogspot.com/2015/07/makalah-teknik-negosiasi.html</a:t>
            </a:r>
            <a:endParaRPr lang="en-US" b="0" dirty="0"/>
          </a:p>
          <a:p>
            <a:endParaRPr lang="en-US" b="0" dirty="0">
              <a:hlinkClick r:id="rId5"/>
            </a:endParaRPr>
          </a:p>
          <a:p>
            <a:r>
              <a:rPr lang="en-US" b="0" dirty="0">
                <a:hlinkClick r:id="rId5"/>
              </a:rPr>
              <a:t>https://www.pahlevi.net/pengertian-negosiasi/</a:t>
            </a:r>
            <a:endParaRPr lang="en-US" b="0" dirty="0"/>
          </a:p>
        </p:txBody>
      </p:sp>
      <p:pic>
        <p:nvPicPr>
          <p:cNvPr id="7" name="Picture 6">
            <a:hlinkClick r:id="rId6" action="ppaction://hlinksldjump"/>
            <a:extLst>
              <a:ext uri="{FF2B5EF4-FFF2-40B4-BE49-F238E27FC236}">
                <a16:creationId xmlns:a16="http://schemas.microsoft.com/office/drawing/2014/main" id="{D2D96196-5ABA-4581-994C-D5DB1BF400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9433" y="241140"/>
            <a:ext cx="55478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9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 idx="4294967295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dirty="0" err="1"/>
              <a:t>Pengertian</a:t>
            </a:r>
            <a:r>
              <a:rPr sz="2000" dirty="0"/>
              <a:t> Negosiasi</a:t>
            </a:r>
          </a:p>
        </p:txBody>
      </p:sp>
      <p:sp>
        <p:nvSpPr>
          <p:cNvPr id="161" name="Google Shape;161;p18"/>
          <p:cNvSpPr txBox="1">
            <a:spLocks noGrp="1"/>
          </p:cNvSpPr>
          <p:nvPr>
            <p:ph type="body" idx="4294967295"/>
          </p:nvPr>
        </p:nvSpPr>
        <p:spPr>
          <a:xfrm>
            <a:off x="1146025" y="1822700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Menurut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para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ahli</a:t>
            </a:r>
            <a:endParaRPr lang="en-US" sz="2000" b="1" dirty="0">
              <a:latin typeface="Roboto Slab" panose="020B0604020202020204" charset="0"/>
              <a:ea typeface="Roboto Slab" panose="020B0604020202020204" charset="0"/>
            </a:endParaRPr>
          </a:p>
          <a:p>
            <a:pPr lvl="1">
              <a:buSzPct val="150000"/>
            </a:pP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Jackman</a:t>
            </a:r>
          </a:p>
          <a:p>
            <a:pPr marL="965200" lvl="2" indent="0">
              <a:buSzPct val="150000"/>
              <a:buNone/>
            </a:pP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Negosiasi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adalah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suatu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proses yang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terjadi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di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antara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dua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pihak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atau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lebih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yang pada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mulanya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memiliki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pemikiran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berbeda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dan pada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akhirnya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mencapai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kesepakatan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.</a:t>
            </a:r>
          </a:p>
          <a:p>
            <a:pPr lvl="1">
              <a:buSzPct val="150000"/>
            </a:pP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Tim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Hindle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 (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dalam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bukunya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“Negotiation Skills”)</a:t>
            </a:r>
          </a:p>
          <a:p>
            <a:pPr marL="965200" lvl="2" indent="0">
              <a:buSzPct val="150000"/>
              <a:buNone/>
            </a:pP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negosiasi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adalah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keterampilan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untuk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merekonsiliasi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hasil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baik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untuk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semua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pihak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.</a:t>
            </a:r>
            <a:endParaRPr lang="id-ID" sz="2000" b="1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69" name="Google Shape;169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Action Button: Go Forward or Next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760F623-B7B6-495D-9694-F322E8DD3706}"/>
              </a:ext>
            </a:extLst>
          </p:cNvPr>
          <p:cNvSpPr/>
          <p:nvPr/>
        </p:nvSpPr>
        <p:spPr>
          <a:xfrm>
            <a:off x="8607500" y="4633787"/>
            <a:ext cx="479375" cy="371225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6" name="Picture 15">
            <a:hlinkClick r:id="rId3" action="ppaction://hlinksldjump"/>
            <a:extLst>
              <a:ext uri="{FF2B5EF4-FFF2-40B4-BE49-F238E27FC236}">
                <a16:creationId xmlns:a16="http://schemas.microsoft.com/office/drawing/2014/main" id="{81A7F9FD-E902-4DF6-AC0E-F0C0A8B1F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433" y="241140"/>
            <a:ext cx="55478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9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 idx="4294967295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dirty="0" err="1"/>
              <a:t>Pengertian</a:t>
            </a:r>
            <a:r>
              <a:rPr sz="2000" dirty="0"/>
              <a:t> Negosiasi</a:t>
            </a:r>
          </a:p>
        </p:txBody>
      </p:sp>
      <p:sp>
        <p:nvSpPr>
          <p:cNvPr id="161" name="Google Shape;161;p18"/>
          <p:cNvSpPr txBox="1">
            <a:spLocks noGrp="1"/>
          </p:cNvSpPr>
          <p:nvPr>
            <p:ph type="body" idx="4294967295"/>
          </p:nvPr>
        </p:nvSpPr>
        <p:spPr>
          <a:xfrm>
            <a:off x="333623" y="2162600"/>
            <a:ext cx="8343978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buSzPct val="150000"/>
            </a:pP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Jaqueline M. Nolan-Haley</a:t>
            </a:r>
          </a:p>
          <a:p>
            <a:pPr marL="965200" lvl="2" indent="0">
              <a:buSzPct val="150000"/>
              <a:buNone/>
            </a:pP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Negosiasi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dapat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diartikan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secara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umum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sebagai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konsensual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dari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proses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penawaran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antara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para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pihak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untuk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mencapai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suatu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kesepakatan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tetang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suatu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sengketa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atau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sesuatu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hal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berpotensi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menjadi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sengketa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.</a:t>
            </a:r>
            <a:endParaRPr lang="id-ID" sz="2000" b="1" dirty="0">
              <a:latin typeface="Roboto Slab" panose="020B0604020202020204" charset="0"/>
              <a:ea typeface="Roboto Slab" panose="020B0604020202020204" charset="0"/>
            </a:endParaRPr>
          </a:p>
        </p:txBody>
      </p:sp>
      <p:grpSp>
        <p:nvGrpSpPr>
          <p:cNvPr id="162" name="Google Shape;162;p1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63" name="Google Shape;163;p1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5" name="Picture 14">
            <a:hlinkClick r:id="rId3" action="ppaction://hlinksldjump"/>
            <a:extLst>
              <a:ext uri="{FF2B5EF4-FFF2-40B4-BE49-F238E27FC236}">
                <a16:creationId xmlns:a16="http://schemas.microsoft.com/office/drawing/2014/main" id="{46CE83F8-9570-485F-AA58-510EE4A2D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433" y="241140"/>
            <a:ext cx="55478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8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ctrTitle"/>
          </p:nvPr>
        </p:nvSpPr>
        <p:spPr>
          <a:xfrm>
            <a:off x="3471300" y="1214850"/>
            <a:ext cx="5672700" cy="2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Tujuan</a:t>
            </a:r>
            <a:r>
              <a:rPr lang="en-ID" dirty="0"/>
              <a:t> dan </a:t>
            </a:r>
            <a:r>
              <a:rPr lang="en-ID" dirty="0" err="1"/>
              <a:t>Manfaat</a:t>
            </a:r>
            <a:r>
              <a:rPr lang="en-ID" dirty="0"/>
              <a:t> </a:t>
            </a:r>
            <a:r>
              <a:rPr lang="en-ID" dirty="0" err="1"/>
              <a:t>Negosiasi</a:t>
            </a:r>
            <a:endParaRPr dirty="0"/>
          </a:p>
        </p:txBody>
      </p:sp>
      <p:sp>
        <p:nvSpPr>
          <p:cNvPr id="148" name="Google Shape;148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sz="20000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" name="Picture 5">
            <a:hlinkClick r:id="rId3" action="ppaction://hlinksldjump"/>
            <a:extLst>
              <a:ext uri="{FF2B5EF4-FFF2-40B4-BE49-F238E27FC236}">
                <a16:creationId xmlns:a16="http://schemas.microsoft.com/office/drawing/2014/main" id="{5DCD842B-00FF-44A8-9BBF-9A9264E48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433" y="241140"/>
            <a:ext cx="55478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95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46025" y="530725"/>
            <a:ext cx="3208800" cy="1028700"/>
          </a:xfrm>
        </p:spPr>
        <p:txBody>
          <a:bodyPr/>
          <a:lstStyle/>
          <a:p>
            <a:r>
              <a:rPr lang="en-ID" dirty="0"/>
              <a:t>TUJUAN</a:t>
            </a:r>
            <a:r>
              <a:rPr lang="id-ID" dirty="0"/>
              <a:t>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146025" y="2122875"/>
            <a:ext cx="7540800" cy="3158700"/>
          </a:xfrm>
        </p:spPr>
        <p:txBody>
          <a:bodyPr>
            <a:noAutofit/>
          </a:bodyPr>
          <a:lstStyle/>
          <a:p>
            <a:pPr marL="495300" lvl="0" indent="-457200">
              <a:lnSpc>
                <a:spcPct val="160000"/>
              </a:lnSpc>
              <a:buSzPct val="150000"/>
              <a:buAutoNum type="arabicPeriod"/>
            </a:pP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Mencapai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kesepakatan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dapat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menguntungkan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seluruh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pihak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bernegosiasi</a:t>
            </a:r>
            <a:endParaRPr lang="en-ID" sz="2000" b="1" dirty="0">
              <a:latin typeface="Roboto Slab" panose="020B0604020202020204" charset="0"/>
              <a:ea typeface="Roboto Slab" panose="020B0604020202020204" charset="0"/>
            </a:endParaRPr>
          </a:p>
          <a:p>
            <a:pPr marL="495300" lvl="0" indent="-457200">
              <a:lnSpc>
                <a:spcPct val="160000"/>
              </a:lnSpc>
              <a:buSzPct val="150000"/>
              <a:buAutoNum type="arabicPeriod"/>
            </a:pP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Menyelesaikan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permasalahan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sedang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dihadapi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oleh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pihak-pihak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bernegosiasi</a:t>
            </a:r>
            <a:endParaRPr lang="id-ID" sz="2000" b="1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pSp>
        <p:nvGrpSpPr>
          <p:cNvPr id="5" name="Google Shape;162;p18">
            <a:extLst>
              <a:ext uri="{FF2B5EF4-FFF2-40B4-BE49-F238E27FC236}">
                <a16:creationId xmlns:a16="http://schemas.microsoft.com/office/drawing/2014/main" id="{0DF5C640-B37A-4191-BE68-0888CB15FD4A}"/>
              </a:ext>
            </a:extLst>
          </p:cNvPr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6" name="Google Shape;163;p18">
              <a:extLst>
                <a:ext uri="{FF2B5EF4-FFF2-40B4-BE49-F238E27FC236}">
                  <a16:creationId xmlns:a16="http://schemas.microsoft.com/office/drawing/2014/main" id="{EBDF5A39-3F03-4C25-A31B-BD6409F1316C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4;p18">
              <a:extLst>
                <a:ext uri="{FF2B5EF4-FFF2-40B4-BE49-F238E27FC236}">
                  <a16:creationId xmlns:a16="http://schemas.microsoft.com/office/drawing/2014/main" id="{3D701FB0-07A8-4EC1-9EA7-C19DA4DF8C81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5;p18">
              <a:extLst>
                <a:ext uri="{FF2B5EF4-FFF2-40B4-BE49-F238E27FC236}">
                  <a16:creationId xmlns:a16="http://schemas.microsoft.com/office/drawing/2014/main" id="{755F9B64-8DE0-4EB4-A392-9C54DD3FF465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6;p18">
              <a:extLst>
                <a:ext uri="{FF2B5EF4-FFF2-40B4-BE49-F238E27FC236}">
                  <a16:creationId xmlns:a16="http://schemas.microsoft.com/office/drawing/2014/main" id="{7DEAF2FA-7EE0-43F7-9078-EE91291670DB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7;p18">
              <a:extLst>
                <a:ext uri="{FF2B5EF4-FFF2-40B4-BE49-F238E27FC236}">
                  <a16:creationId xmlns:a16="http://schemas.microsoft.com/office/drawing/2014/main" id="{F018E6F1-AC94-422D-A498-2908776352C1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8;p18">
              <a:extLst>
                <a:ext uri="{FF2B5EF4-FFF2-40B4-BE49-F238E27FC236}">
                  <a16:creationId xmlns:a16="http://schemas.microsoft.com/office/drawing/2014/main" id="{6A39CA26-B5F8-49EC-B229-99A1D8DBAACF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Action Button: Go Forward or Next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319CF0C-FA0C-4C45-A631-2DE9AF154C75}"/>
              </a:ext>
            </a:extLst>
          </p:cNvPr>
          <p:cNvSpPr/>
          <p:nvPr/>
        </p:nvSpPr>
        <p:spPr>
          <a:xfrm>
            <a:off x="8607500" y="4633787"/>
            <a:ext cx="479375" cy="371225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4" name="Picture 13">
            <a:hlinkClick r:id="rId2" action="ppaction://hlinksldjump"/>
            <a:extLst>
              <a:ext uri="{FF2B5EF4-FFF2-40B4-BE49-F238E27FC236}">
                <a16:creationId xmlns:a16="http://schemas.microsoft.com/office/drawing/2014/main" id="{03C98660-7983-4EDA-8D74-EBC2DDD81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433" y="241140"/>
            <a:ext cx="55478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5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46025" y="530725"/>
            <a:ext cx="3208800" cy="1028700"/>
          </a:xfrm>
        </p:spPr>
        <p:txBody>
          <a:bodyPr/>
          <a:lstStyle/>
          <a:p>
            <a:r>
              <a:rPr lang="en-ID" dirty="0"/>
              <a:t>TUJUAN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146025" y="1767275"/>
            <a:ext cx="7540800" cy="3158700"/>
          </a:xfrm>
        </p:spPr>
        <p:txBody>
          <a:bodyPr/>
          <a:lstStyle/>
          <a:p>
            <a:pPr marL="495300" lvl="0" indent="-457200">
              <a:lnSpc>
                <a:spcPct val="160000"/>
              </a:lnSpc>
              <a:buSzPct val="150000"/>
              <a:buFont typeface="+mj-lt"/>
              <a:buAutoNum type="arabicPeriod" startAt="3"/>
            </a:pP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Menemukan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solusi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dari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pemasalahan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sedang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dihadapi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tersebut</a:t>
            </a:r>
            <a:endParaRPr lang="id-ID" sz="2000" b="1" dirty="0">
              <a:latin typeface="Roboto Slab" panose="020B0604020202020204" charset="0"/>
              <a:ea typeface="Roboto Slab" panose="020B0604020202020204" charset="0"/>
            </a:endParaRPr>
          </a:p>
          <a:p>
            <a:pPr lvl="0">
              <a:lnSpc>
                <a:spcPct val="160000"/>
              </a:lnSpc>
              <a:buSzPct val="150000"/>
              <a:buFont typeface="+mj-lt"/>
              <a:buAutoNum type="arabicPeriod" startAt="3"/>
            </a:pP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Mencapai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situasi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saling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menguntungkan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seluruh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pihak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melakukan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negosiasi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sehingga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seluruh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pihak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mendapatkan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b="1" dirty="0" err="1">
                <a:latin typeface="Roboto Slab" panose="020B0604020202020204" charset="0"/>
                <a:ea typeface="Roboto Slab" panose="020B0604020202020204" charset="0"/>
              </a:rPr>
              <a:t>manfaat</a:t>
            </a:r>
            <a:r>
              <a:rPr lang="en-US" sz="2000" b="1" dirty="0">
                <a:latin typeface="Roboto Slab" panose="020B0604020202020204" charset="0"/>
                <a:ea typeface="Roboto Slab" panose="020B060402020202020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pSp>
        <p:nvGrpSpPr>
          <p:cNvPr id="5" name="Google Shape;162;p18">
            <a:extLst>
              <a:ext uri="{FF2B5EF4-FFF2-40B4-BE49-F238E27FC236}">
                <a16:creationId xmlns:a16="http://schemas.microsoft.com/office/drawing/2014/main" id="{0DF5C640-B37A-4191-BE68-0888CB15FD4A}"/>
              </a:ext>
            </a:extLst>
          </p:cNvPr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6" name="Google Shape;163;p18">
              <a:extLst>
                <a:ext uri="{FF2B5EF4-FFF2-40B4-BE49-F238E27FC236}">
                  <a16:creationId xmlns:a16="http://schemas.microsoft.com/office/drawing/2014/main" id="{EBDF5A39-3F03-4C25-A31B-BD6409F1316C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4;p18">
              <a:extLst>
                <a:ext uri="{FF2B5EF4-FFF2-40B4-BE49-F238E27FC236}">
                  <a16:creationId xmlns:a16="http://schemas.microsoft.com/office/drawing/2014/main" id="{3D701FB0-07A8-4EC1-9EA7-C19DA4DF8C81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5;p18">
              <a:extLst>
                <a:ext uri="{FF2B5EF4-FFF2-40B4-BE49-F238E27FC236}">
                  <a16:creationId xmlns:a16="http://schemas.microsoft.com/office/drawing/2014/main" id="{755F9B64-8DE0-4EB4-A392-9C54DD3FF465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6;p18">
              <a:extLst>
                <a:ext uri="{FF2B5EF4-FFF2-40B4-BE49-F238E27FC236}">
                  <a16:creationId xmlns:a16="http://schemas.microsoft.com/office/drawing/2014/main" id="{7DEAF2FA-7EE0-43F7-9078-EE91291670DB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7;p18">
              <a:extLst>
                <a:ext uri="{FF2B5EF4-FFF2-40B4-BE49-F238E27FC236}">
                  <a16:creationId xmlns:a16="http://schemas.microsoft.com/office/drawing/2014/main" id="{F018E6F1-AC94-422D-A498-2908776352C1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8;p18">
              <a:extLst>
                <a:ext uri="{FF2B5EF4-FFF2-40B4-BE49-F238E27FC236}">
                  <a16:creationId xmlns:a16="http://schemas.microsoft.com/office/drawing/2014/main" id="{6A39CA26-B5F8-49EC-B229-99A1D8DBAACF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hlinkClick r:id="rId2" action="ppaction://hlinksldjump"/>
            <a:extLst>
              <a:ext uri="{FF2B5EF4-FFF2-40B4-BE49-F238E27FC236}">
                <a16:creationId xmlns:a16="http://schemas.microsoft.com/office/drawing/2014/main" id="{4D5B66C5-0F03-4BCD-A6AA-A0A416F9E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433" y="251531"/>
            <a:ext cx="55478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36382"/>
      </p:ext>
    </p:extLst>
  </p:cSld>
  <p:clrMapOvr>
    <a:masterClrMapping/>
  </p:clrMapOvr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1622</Words>
  <Application>Microsoft Office PowerPoint</Application>
  <PresentationFormat>On-screen Show (16:9)</PresentationFormat>
  <Paragraphs>216</Paragraphs>
  <Slides>45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Nixie One</vt:lpstr>
      <vt:lpstr>Arial</vt:lpstr>
      <vt:lpstr>Roboto Slab</vt:lpstr>
      <vt:lpstr>Warwick template</vt:lpstr>
      <vt:lpstr>Teknik Negosiasi</vt:lpstr>
      <vt:lpstr>Pokok Pembahasan</vt:lpstr>
      <vt:lpstr>Pengertian Negosiasi</vt:lpstr>
      <vt:lpstr>Pengertian Negosiasi</vt:lpstr>
      <vt:lpstr>Pengertian Negosiasi</vt:lpstr>
      <vt:lpstr>Pengertian Negosiasi</vt:lpstr>
      <vt:lpstr>Tujuan dan Manfaat Negosiasi</vt:lpstr>
      <vt:lpstr>TUJUAN  </vt:lpstr>
      <vt:lpstr>TUJUAN</vt:lpstr>
      <vt:lpstr>MANFAAT</vt:lpstr>
      <vt:lpstr>MANFAAT</vt:lpstr>
      <vt:lpstr>Jenis-jenis Negosiasi</vt:lpstr>
      <vt:lpstr>Jenis – jenis Negosiasi  </vt:lpstr>
      <vt:lpstr>Jenis – jenis Negosiasi  </vt:lpstr>
      <vt:lpstr>Jenis – jenis Negosiasi  </vt:lpstr>
      <vt:lpstr>Jenis – jenis Negosiasi  </vt:lpstr>
      <vt:lpstr>Jenis – jenis Negosiasi  </vt:lpstr>
      <vt:lpstr>Ciri-ciri Negosiasi</vt:lpstr>
      <vt:lpstr>Ciri – ciri Negosiasi  </vt:lpstr>
      <vt:lpstr>Ciri – ciri Negosiasi  </vt:lpstr>
      <vt:lpstr>Aspek Negosiasi</vt:lpstr>
      <vt:lpstr>Aspek Negosiasi </vt:lpstr>
      <vt:lpstr>Aspek Negosiasi </vt:lpstr>
      <vt:lpstr>Aspek Negosiasi </vt:lpstr>
      <vt:lpstr>Aspek Negosiasi </vt:lpstr>
      <vt:lpstr>Teknik Negosiasi</vt:lpstr>
      <vt:lpstr>2.6 Teknik Negosiasi </vt:lpstr>
      <vt:lpstr>Teknik Negosiasi </vt:lpstr>
      <vt:lpstr>Teknik Negosiasi </vt:lpstr>
      <vt:lpstr>Kekuatan Negosiasi</vt:lpstr>
      <vt:lpstr>Kekuatan Negosiasi </vt:lpstr>
      <vt:lpstr>Kekuatan Negosiasi </vt:lpstr>
      <vt:lpstr>Tahapan Negosiasi</vt:lpstr>
      <vt:lpstr>Tahapan Negosiasi </vt:lpstr>
      <vt:lpstr>Teks Negosiasi</vt:lpstr>
      <vt:lpstr>Teks Negosiasi </vt:lpstr>
      <vt:lpstr>Teks Negosiasi </vt:lpstr>
      <vt:lpstr>Hal yang harus dihindari dalam Negosiasi</vt:lpstr>
      <vt:lpstr>Hal Yang Harus Dihindari Dalam Negosiasi</vt:lpstr>
      <vt:lpstr>Hal Yang Harus Dihindari Dalam Negosiasi</vt:lpstr>
      <vt:lpstr>Kesimpulan</vt:lpstr>
      <vt:lpstr>Kesimpulan</vt:lpstr>
      <vt:lpstr>Kesimpulan</vt:lpstr>
      <vt:lpstr>Kesimpulan</vt:lpstr>
      <vt:lpstr>Sumber Teori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Teknik Negosiasi</dc:title>
  <dc:creator>Anonymous</dc:creator>
  <cp:lastModifiedBy>syaifuddin.design@gmail.com</cp:lastModifiedBy>
  <cp:revision>31</cp:revision>
  <dcterms:modified xsi:type="dcterms:W3CDTF">2019-11-20T15:04:06Z</dcterms:modified>
</cp:coreProperties>
</file>