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85" r:id="rId4"/>
    <p:sldId id="261" r:id="rId5"/>
    <p:sldId id="30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3" r:id="rId21"/>
    <p:sldId id="300" r:id="rId22"/>
    <p:sldId id="301" r:id="rId23"/>
  </p:sldIdLst>
  <p:sldSz cx="9144000" cy="5143500" type="screen16x9"/>
  <p:notesSz cx="6858000" cy="9144000"/>
  <p:embeddedFontLst>
    <p:embeddedFont>
      <p:font typeface="Roboto Slab" panose="020B0604020202020204" charset="0"/>
      <p:regular r:id="rId25"/>
      <p:bold r:id="rId26"/>
    </p:embeddedFont>
    <p:embeddedFont>
      <p:font typeface="Nixie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6BCC52-236A-4019-AD8E-E3CB7EC0804A}">
  <a:tblStyle styleId="{C06BCC52-236A-4019-AD8E-E3CB7EC080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5589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18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53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2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95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6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50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01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734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6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48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25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Teknik_Negosiasi_dalam_Komunikasi" TargetMode="External"/><Relationship Id="rId2" Type="http://schemas.openxmlformats.org/officeDocument/2006/relationships/hyperlink" Target="http://donnyeffendi.blogspot.com/2015/05/makalah-tentang-teknik-negosiasi_2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ahlevi.net/pengertian-negosiasi/" TargetMode="External"/><Relationship Id="rId4" Type="http://schemas.openxmlformats.org/officeDocument/2006/relationships/hyperlink" Target="https://ag1992.blogspot.com/2015/07/makalah-teknik-negosiasi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9;p13"/>
          <p:cNvSpPr txBox="1">
            <a:spLocks/>
          </p:cNvSpPr>
          <p:nvPr/>
        </p:nvSpPr>
        <p:spPr>
          <a:xfrm>
            <a:off x="107576" y="4409147"/>
            <a:ext cx="1950844" cy="73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D" sz="2400" dirty="0" err="1" smtClean="0"/>
              <a:t>Kelas</a:t>
            </a:r>
            <a:r>
              <a:rPr lang="en-ID" sz="2400" dirty="0" smtClean="0"/>
              <a:t> : TI 1E</a:t>
            </a:r>
            <a:endParaRPr lang="en-US" sz="2400" dirty="0"/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2599660" y="514442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Teknik Negosiasi</a:t>
            </a:r>
            <a:endParaRPr dirty="0"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9;p13"/>
          <p:cNvSpPr txBox="1">
            <a:spLocks/>
          </p:cNvSpPr>
          <p:nvPr/>
        </p:nvSpPr>
        <p:spPr>
          <a:xfrm>
            <a:off x="2599660" y="3145323"/>
            <a:ext cx="619414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d-ID" sz="2400" dirty="0" smtClean="0"/>
              <a:t>Kelompok</a:t>
            </a:r>
            <a:r>
              <a:rPr lang="en-ID" sz="2400" smtClean="0"/>
              <a:t> 6</a:t>
            </a:r>
            <a:r>
              <a:rPr lang="id-ID" sz="2400" smtClean="0"/>
              <a:t> </a:t>
            </a:r>
            <a:r>
              <a:rPr lang="id-ID" sz="2400" dirty="0" smtClean="0"/>
              <a:t>:</a:t>
            </a:r>
          </a:p>
          <a:p>
            <a:r>
              <a:rPr lang="en-ID" sz="2400" dirty="0" smtClean="0"/>
              <a:t>1. </a:t>
            </a:r>
            <a:r>
              <a:rPr lang="en-ID" sz="2400" dirty="0" err="1" smtClean="0"/>
              <a:t>Irsyada</a:t>
            </a:r>
            <a:r>
              <a:rPr lang="en-ID" sz="2400" dirty="0" smtClean="0"/>
              <a:t> </a:t>
            </a:r>
            <a:r>
              <a:rPr lang="en-ID" sz="2400" dirty="0" err="1" smtClean="0"/>
              <a:t>Alfyrdhousi</a:t>
            </a:r>
            <a:r>
              <a:rPr lang="en-ID" sz="2400" dirty="0" smtClean="0"/>
              <a:t> </a:t>
            </a:r>
            <a:r>
              <a:rPr lang="en-ID" sz="2400" dirty="0" err="1" smtClean="0"/>
              <a:t>Redhysyahputra</a:t>
            </a:r>
            <a:endParaRPr lang="en-ID" sz="2400" dirty="0" smtClean="0"/>
          </a:p>
          <a:p>
            <a:r>
              <a:rPr lang="id-ID" sz="2400" dirty="0" smtClean="0"/>
              <a:t>2.</a:t>
            </a:r>
            <a:r>
              <a:rPr lang="en-ID" sz="2400" dirty="0" smtClean="0"/>
              <a:t> M. Shiva </a:t>
            </a:r>
            <a:r>
              <a:rPr lang="en-ID" sz="2400" dirty="0" err="1" smtClean="0"/>
              <a:t>Matahari</a:t>
            </a:r>
            <a:r>
              <a:rPr lang="en-ID" sz="2400" dirty="0" smtClean="0"/>
              <a:t> </a:t>
            </a:r>
            <a:r>
              <a:rPr lang="en-ID" sz="2400" dirty="0" err="1" smtClean="0"/>
              <a:t>Yusda</a:t>
            </a:r>
            <a:endParaRPr lang="id-ID" sz="2400" dirty="0" smtClean="0"/>
          </a:p>
          <a:p>
            <a:r>
              <a:rPr lang="id-ID" sz="2400" dirty="0" smtClean="0"/>
              <a:t>3.</a:t>
            </a:r>
            <a:r>
              <a:rPr lang="en-ID" sz="2400" dirty="0" smtClean="0"/>
              <a:t> </a:t>
            </a:r>
            <a:r>
              <a:rPr lang="en-ID" sz="2400" dirty="0" err="1" smtClean="0"/>
              <a:t>Mochammad</a:t>
            </a:r>
            <a:r>
              <a:rPr lang="en-ID" sz="2400" dirty="0" smtClean="0"/>
              <a:t> </a:t>
            </a:r>
            <a:r>
              <a:rPr lang="en-ID" sz="2400" dirty="0" err="1" smtClean="0"/>
              <a:t>Syaifuddin</a:t>
            </a:r>
            <a:r>
              <a:rPr lang="en-ID" sz="2400" dirty="0" smtClean="0"/>
              <a:t> </a:t>
            </a:r>
            <a:r>
              <a:rPr lang="en-ID" sz="2400" dirty="0" err="1" smtClean="0"/>
              <a:t>Zuhri</a:t>
            </a:r>
            <a:endParaRPr lang="id-ID" sz="2400" dirty="0" smtClean="0"/>
          </a:p>
          <a:p>
            <a:r>
              <a:rPr lang="en-ID" sz="2400" dirty="0" smtClean="0"/>
              <a:t>4. Muhammad Mukhtar </a:t>
            </a:r>
          </a:p>
          <a:p>
            <a:r>
              <a:rPr lang="en-ID" sz="2400" dirty="0" smtClean="0"/>
              <a:t>5. </a:t>
            </a:r>
            <a:r>
              <a:rPr lang="en-ID" sz="2400" dirty="0" err="1" smtClean="0"/>
              <a:t>Razade</a:t>
            </a:r>
            <a:r>
              <a:rPr lang="en-ID" sz="2400" dirty="0" smtClean="0"/>
              <a:t> </a:t>
            </a:r>
            <a:r>
              <a:rPr lang="en-ID" sz="2400" dirty="0" err="1" smtClean="0"/>
              <a:t>Zayda</a:t>
            </a:r>
            <a:r>
              <a:rPr lang="en-ID" sz="2400" dirty="0" smtClean="0"/>
              <a:t> Zaman</a:t>
            </a:r>
          </a:p>
          <a:p>
            <a:r>
              <a:rPr lang="en-ID" sz="2400" dirty="0" smtClean="0"/>
              <a:t>6. </a:t>
            </a:r>
            <a:r>
              <a:rPr lang="en-ID" sz="2400" dirty="0" err="1" smtClean="0"/>
              <a:t>Shelyca</a:t>
            </a:r>
            <a:r>
              <a:rPr lang="en-ID" sz="2400" dirty="0" smtClean="0"/>
              <a:t> </a:t>
            </a:r>
            <a:r>
              <a:rPr lang="en-ID" sz="2400" dirty="0" err="1" smtClean="0"/>
              <a:t>Surrayensih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2.2 Tujuan dan Manfaat 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……………..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2.3 Jenis – jenis Negosiasi 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……………..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2.4 Ciri – ciri Negosiasi 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……………..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2.5 Aspek Negosiasi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……………..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2.6 Teknik Negosiasi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……………..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2.7 Kekuatan Negosiasi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……………..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0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2.8 Tahapan Negosiasi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……………..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2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2.9 Teks Negosiasi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……………..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5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2.10 Hal Yang Harus </a:t>
            </a:r>
            <a:br>
              <a:rPr lang="id-ID" dirty="0" smtClean="0"/>
            </a:br>
            <a:r>
              <a:rPr lang="id-ID" dirty="0" smtClean="0"/>
              <a:t>         Dihindari Dalam </a:t>
            </a:r>
            <a:br>
              <a:rPr lang="id-ID" dirty="0" smtClean="0"/>
            </a:br>
            <a:r>
              <a:rPr lang="id-ID" dirty="0" smtClean="0"/>
              <a:t>         Negosiasi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……………..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5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4124233" y="183280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Bab 3</a:t>
            </a:r>
            <a:br>
              <a:rPr lang="id-ID" dirty="0" smtClean="0"/>
            </a:br>
            <a:r>
              <a:rPr lang="id-ID" dirty="0" smtClean="0"/>
              <a:t>Penutup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88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146024" y="523040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 smtClean="0"/>
              <a:t>Kata Pengantar</a:t>
            </a:r>
            <a:endParaRPr sz="2000" dirty="0"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4"/>
          <p:cNvSpPr txBox="1"/>
          <p:nvPr/>
        </p:nvSpPr>
        <p:spPr>
          <a:xfrm>
            <a:off x="1146024" y="1722473"/>
            <a:ext cx="7391919" cy="244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" name="Google Shape;122;p14"/>
          <p:cNvSpPr txBox="1">
            <a:spLocks/>
          </p:cNvSpPr>
          <p:nvPr/>
        </p:nvSpPr>
        <p:spPr>
          <a:xfrm>
            <a:off x="573649" y="2800518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D" dirty="0" smtClean="0">
                <a:solidFill>
                  <a:srgbClr val="124057"/>
                </a:solidFill>
              </a:rPr>
              <a:t>	</a:t>
            </a:r>
            <a:r>
              <a:rPr lang="id-ID" dirty="0" smtClean="0">
                <a:solidFill>
                  <a:srgbClr val="124057"/>
                </a:solidFill>
              </a:rPr>
              <a:t>Puji</a:t>
            </a:r>
            <a:r>
              <a:rPr lang="id-ID" dirty="0">
                <a:solidFill>
                  <a:srgbClr val="124057"/>
                </a:solidFill>
              </a:rPr>
              <a:t>  syukur  kehadirat  Allah SWT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telah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memberikan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kesehatan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keselamatan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kepada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penulis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sehingga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dapat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menyelesaikan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tugas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makalah</a:t>
            </a:r>
            <a:r>
              <a:rPr lang="en-US" dirty="0">
                <a:solidFill>
                  <a:srgbClr val="124057"/>
                </a:solidFill>
              </a:rPr>
              <a:t> Mata </a:t>
            </a:r>
            <a:r>
              <a:rPr lang="en-US" dirty="0" err="1">
                <a:solidFill>
                  <a:srgbClr val="124057"/>
                </a:solidFill>
              </a:rPr>
              <a:t>Kuliah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 smtClean="0">
                <a:solidFill>
                  <a:srgbClr val="124057"/>
                </a:solidFill>
              </a:rPr>
              <a:t>Ilmu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Komunikasi</a:t>
            </a:r>
            <a:r>
              <a:rPr lang="en-US" dirty="0">
                <a:solidFill>
                  <a:srgbClr val="124057"/>
                </a:solidFill>
              </a:rPr>
              <a:t> &amp; </a:t>
            </a:r>
            <a:r>
              <a:rPr lang="en-US" dirty="0" err="1">
                <a:solidFill>
                  <a:srgbClr val="124057"/>
                </a:solidFill>
              </a:rPr>
              <a:t>Organisasi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judul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id-ID" dirty="0">
                <a:solidFill>
                  <a:srgbClr val="124057"/>
                </a:solidFill>
              </a:rPr>
              <a:t>“</a:t>
            </a:r>
            <a:r>
              <a:rPr lang="en-US" dirty="0" err="1">
                <a:solidFill>
                  <a:srgbClr val="124057"/>
                </a:solidFill>
              </a:rPr>
              <a:t>Teknik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id-ID" dirty="0">
                <a:solidFill>
                  <a:srgbClr val="124057"/>
                </a:solidFill>
              </a:rPr>
              <a:t>”.</a:t>
            </a:r>
            <a:r>
              <a:rPr lang="en-US" dirty="0" err="1">
                <a:solidFill>
                  <a:srgbClr val="124057"/>
                </a:solidFill>
              </a:rPr>
              <a:t>Makalah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ini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dapat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terselesaikan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baik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oleh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penulis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tanpa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ada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halangan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berarti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membuat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penulis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kesulitan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dalam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menyusun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makalah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ini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  <a:p>
            <a:r>
              <a:rPr lang="en-US" dirty="0" smtClean="0">
                <a:solidFill>
                  <a:srgbClr val="124057"/>
                </a:solidFill>
              </a:rPr>
              <a:t>	</a:t>
            </a:r>
            <a:r>
              <a:rPr lang="en-US" dirty="0" err="1" smtClean="0">
                <a:solidFill>
                  <a:srgbClr val="124057"/>
                </a:solidFill>
              </a:rPr>
              <a:t>Semoga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makalah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ini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dapat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menjadi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manfaat</a:t>
            </a:r>
            <a:r>
              <a:rPr lang="en-US" dirty="0">
                <a:solidFill>
                  <a:srgbClr val="124057"/>
                </a:solidFill>
              </a:rPr>
              <a:t>  </a:t>
            </a:r>
            <a:r>
              <a:rPr lang="en-US" dirty="0" err="1">
                <a:solidFill>
                  <a:srgbClr val="124057"/>
                </a:solidFill>
              </a:rPr>
              <a:t>bagi</a:t>
            </a:r>
            <a:r>
              <a:rPr lang="en-US" dirty="0">
                <a:solidFill>
                  <a:srgbClr val="124057"/>
                </a:solidFill>
              </a:rPr>
              <a:t> para </a:t>
            </a:r>
            <a:r>
              <a:rPr lang="en-US" dirty="0" err="1">
                <a:solidFill>
                  <a:srgbClr val="124057"/>
                </a:solidFill>
              </a:rPr>
              <a:t>pembaca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mahasiswa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khususnya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pada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diri</a:t>
            </a:r>
            <a:r>
              <a:rPr lang="en-US" dirty="0">
                <a:solidFill>
                  <a:srgbClr val="124057"/>
                </a:solidFill>
              </a:rPr>
              <a:t> kami </a:t>
            </a:r>
            <a:r>
              <a:rPr lang="en-US" dirty="0" err="1">
                <a:solidFill>
                  <a:srgbClr val="124057"/>
                </a:solidFill>
              </a:rPr>
              <a:t>sendiri</a:t>
            </a:r>
            <a:r>
              <a:rPr lang="en-US" dirty="0">
                <a:solidFill>
                  <a:srgbClr val="124057"/>
                </a:solidFill>
              </a:rPr>
              <a:t>. Dan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kerendahan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hati</a:t>
            </a:r>
            <a:r>
              <a:rPr lang="en-US" dirty="0">
                <a:solidFill>
                  <a:srgbClr val="124057"/>
                </a:solidFill>
              </a:rPr>
              <a:t> kami </a:t>
            </a:r>
            <a:r>
              <a:rPr lang="en-US" dirty="0" err="1">
                <a:solidFill>
                  <a:srgbClr val="124057"/>
                </a:solidFill>
              </a:rPr>
              <a:t>berharap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semoga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makalah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ini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dapat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memberikan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tambahan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ilmu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lebih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luas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kepada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pembacanya</a:t>
            </a:r>
            <a:r>
              <a:rPr lang="en-US" dirty="0">
                <a:solidFill>
                  <a:srgbClr val="124057"/>
                </a:solidFill>
              </a:rPr>
              <a:t>. </a:t>
            </a:r>
            <a:r>
              <a:rPr lang="en-US" dirty="0" err="1">
                <a:solidFill>
                  <a:srgbClr val="124057"/>
                </a:solidFill>
              </a:rPr>
              <a:t>Akhir</a:t>
            </a:r>
            <a:r>
              <a:rPr lang="en-US" dirty="0">
                <a:solidFill>
                  <a:srgbClr val="124057"/>
                </a:solidFill>
              </a:rPr>
              <a:t> kata </a:t>
            </a:r>
            <a:r>
              <a:rPr lang="en-US" dirty="0" err="1">
                <a:solidFill>
                  <a:srgbClr val="124057"/>
                </a:solidFill>
              </a:rPr>
              <a:t>lembaran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ini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saya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mohon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maaf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jika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makalah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ini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nantinya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terdapat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kekurangan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pada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tulisan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pendapat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kurang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berkenan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bagi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anda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semua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2.1 Kesimpulan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	</a:t>
            </a:r>
            <a:r>
              <a:rPr lang="en-US" dirty="0" err="1" smtClean="0">
                <a:solidFill>
                  <a:srgbClr val="124057"/>
                </a:solidFill>
              </a:rPr>
              <a:t>Negosiasi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adalah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suatu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cara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bagi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dua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lebih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pihak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berbeda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baik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berupa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pendapat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pendirian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maksud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tujuan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dalam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mencari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kesepahaman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cara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mempertemukan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penawaran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permintaan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masing-masing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pihak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sehingga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tercapai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suatu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kesepakatan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kesepahaman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baik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berupa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pendapat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pendirian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maksud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tujuan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  <a:p>
            <a:r>
              <a:rPr lang="en-US" dirty="0" smtClean="0">
                <a:solidFill>
                  <a:srgbClr val="124057"/>
                </a:solidFill>
              </a:rPr>
              <a:t>	</a:t>
            </a:r>
            <a:r>
              <a:rPr lang="en-US" dirty="0" err="1" smtClean="0">
                <a:solidFill>
                  <a:srgbClr val="124057"/>
                </a:solidFill>
              </a:rPr>
              <a:t>Negosiasi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merupakan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suatu</a:t>
            </a:r>
            <a:r>
              <a:rPr lang="en-US" dirty="0">
                <a:solidFill>
                  <a:srgbClr val="124057"/>
                </a:solidFill>
              </a:rPr>
              <a:t> proses </a:t>
            </a:r>
            <a:r>
              <a:rPr lang="en-US" dirty="0" err="1">
                <a:solidFill>
                  <a:srgbClr val="124057"/>
                </a:solidFill>
              </a:rPr>
              <a:t>saat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dua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pihak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mencapai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perjanjian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dapat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memenuhi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kepuasan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semua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pihak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berkepentingan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elemen-elemen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kerjasama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dankompetisi</a:t>
            </a:r>
            <a:r>
              <a:rPr lang="en-US" dirty="0">
                <a:solidFill>
                  <a:srgbClr val="124057"/>
                </a:solidFill>
              </a:rPr>
              <a:t>. </a:t>
            </a:r>
            <a:r>
              <a:rPr lang="en-US" dirty="0" err="1">
                <a:solidFill>
                  <a:srgbClr val="124057"/>
                </a:solidFill>
              </a:rPr>
              <a:t>Termasuk</a:t>
            </a:r>
            <a:r>
              <a:rPr lang="en-US" dirty="0">
                <a:solidFill>
                  <a:srgbClr val="124057"/>
                </a:solidFill>
              </a:rPr>
              <a:t> di </a:t>
            </a:r>
            <a:r>
              <a:rPr lang="en-US" dirty="0" err="1">
                <a:solidFill>
                  <a:srgbClr val="124057"/>
                </a:solidFill>
              </a:rPr>
              <a:t>dalamnya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tindakan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dilakukan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ketika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berkomunikasi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kerjasama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memengaruhi</a:t>
            </a:r>
            <a:r>
              <a:rPr lang="en-US" dirty="0">
                <a:solidFill>
                  <a:srgbClr val="124057"/>
                </a:solidFill>
              </a:rPr>
              <a:t> orang lain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tujuan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tertentu</a:t>
            </a:r>
            <a:r>
              <a:rPr lang="en-US" dirty="0" smtClean="0">
                <a:solidFill>
                  <a:srgbClr val="124057"/>
                </a:solidFill>
              </a:rPr>
              <a:t>.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27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2.1 Kesimpulan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	</a:t>
            </a:r>
            <a:r>
              <a:rPr lang="en-US" dirty="0" err="1" smtClean="0">
                <a:solidFill>
                  <a:srgbClr val="124057"/>
                </a:solidFill>
              </a:rPr>
              <a:t>Negosiasi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adalah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sesuatu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kita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lakukan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setiap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saat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tanpa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kita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sadari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terjadi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hampir</a:t>
            </a:r>
            <a:r>
              <a:rPr lang="en-US" dirty="0">
                <a:solidFill>
                  <a:srgbClr val="124057"/>
                </a:solidFill>
              </a:rPr>
              <a:t> di </a:t>
            </a:r>
            <a:r>
              <a:rPr lang="en-US" dirty="0" err="1">
                <a:solidFill>
                  <a:srgbClr val="124057"/>
                </a:solidFill>
              </a:rPr>
              <a:t>setiap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aspek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kehidupan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kita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merupakan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satu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cara</a:t>
            </a:r>
            <a:r>
              <a:rPr lang="en-US" dirty="0">
                <a:solidFill>
                  <a:srgbClr val="124057"/>
                </a:solidFill>
              </a:rPr>
              <a:t> yang paling </a:t>
            </a:r>
            <a:r>
              <a:rPr lang="en-US" dirty="0" err="1">
                <a:solidFill>
                  <a:srgbClr val="124057"/>
                </a:solidFill>
              </a:rPr>
              <a:t>efektif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untuk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mengatasi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menyelesaikan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konflik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perbedaan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  <a:p>
            <a:r>
              <a:rPr lang="en-US" dirty="0" smtClean="0">
                <a:solidFill>
                  <a:srgbClr val="124057"/>
                </a:solidFill>
              </a:rPr>
              <a:t>	</a:t>
            </a:r>
            <a:r>
              <a:rPr lang="en-US" dirty="0" err="1" smtClean="0">
                <a:solidFill>
                  <a:srgbClr val="124057"/>
                </a:solidFill>
              </a:rPr>
              <a:t>Negosiasi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merupakan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cara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lebih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baik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dalam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mencari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solusi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dibanding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sebuah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pengadilan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ataupun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kekerasan</a:t>
            </a:r>
            <a:r>
              <a:rPr lang="en-US" dirty="0">
                <a:solidFill>
                  <a:srgbClr val="124057"/>
                </a:solidFill>
              </a:rPr>
              <a:t>. </a:t>
            </a:r>
            <a:r>
              <a:rPr lang="en-US" dirty="0" err="1">
                <a:solidFill>
                  <a:srgbClr val="124057"/>
                </a:solidFill>
              </a:rPr>
              <a:t>Untuk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mendapatkan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solusi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terbaik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dilakukan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menjalin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hubungan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baik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professional. </a:t>
            </a:r>
            <a:r>
              <a:rPr lang="en-US" dirty="0" err="1">
                <a:solidFill>
                  <a:srgbClr val="124057"/>
                </a:solidFill>
              </a:rPr>
              <a:t>Semua</a:t>
            </a:r>
            <a:r>
              <a:rPr lang="en-US" dirty="0">
                <a:solidFill>
                  <a:srgbClr val="124057"/>
                </a:solidFill>
              </a:rPr>
              <a:t> orang </a:t>
            </a:r>
            <a:r>
              <a:rPr lang="en-US" dirty="0" err="1">
                <a:solidFill>
                  <a:srgbClr val="124057"/>
                </a:solidFill>
              </a:rPr>
              <a:t>memerlukan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kemampuan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baik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karena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hampir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setiap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saat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terjadi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tanpa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kita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sadari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544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2.2 Daftar Pustaka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0" dirty="0">
                <a:hlinkClick r:id="rId2"/>
              </a:rPr>
              <a:t>http://donnyeffendi.blogspot.com/2015/05/makalah-tentang-teknik-negosiasi_29.html</a:t>
            </a:r>
            <a:r>
              <a:rPr lang="en-US" b="0" dirty="0"/>
              <a:t> </a:t>
            </a:r>
          </a:p>
          <a:p>
            <a:endParaRPr lang="en-US" b="0" dirty="0">
              <a:hlinkClick r:id="rId3"/>
            </a:endParaRPr>
          </a:p>
          <a:p>
            <a:r>
              <a:rPr lang="en-US" b="0" dirty="0">
                <a:hlinkClick r:id="rId3"/>
              </a:rPr>
              <a:t>https://id.wikipedia.org/wiki/Teknik_Negosiasi_dalam_Komunikasi</a:t>
            </a:r>
            <a:endParaRPr lang="en-US" b="0" dirty="0"/>
          </a:p>
          <a:p>
            <a:endParaRPr lang="en-US" b="0" dirty="0">
              <a:hlinkClick r:id="rId4"/>
            </a:endParaRPr>
          </a:p>
          <a:p>
            <a:r>
              <a:rPr lang="en-US" b="0" dirty="0">
                <a:hlinkClick r:id="rId4"/>
              </a:rPr>
              <a:t>https://ag1992.blogspot.com/2015/07/makalah-teknik-negosiasi.html</a:t>
            </a:r>
            <a:endParaRPr lang="en-US" b="0" dirty="0"/>
          </a:p>
          <a:p>
            <a:endParaRPr lang="en-US" b="0" dirty="0">
              <a:hlinkClick r:id="rId5"/>
            </a:endParaRPr>
          </a:p>
          <a:p>
            <a:r>
              <a:rPr lang="en-US" b="0" dirty="0">
                <a:hlinkClick r:id="rId5"/>
              </a:rPr>
              <a:t>https://www.pahlevi.net/pengertian-negosiasi/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273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4092335" y="183280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Bab 1</a:t>
            </a:r>
            <a:br>
              <a:rPr lang="id-ID" dirty="0" smtClean="0"/>
            </a:br>
            <a:r>
              <a:rPr lang="id-ID" dirty="0" smtClean="0"/>
              <a:t>Pendahuluan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0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 smtClean="0"/>
              <a:t>1.1 Latar Belakang</a:t>
            </a:r>
            <a:endParaRPr sz="2000" dirty="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	</a:t>
            </a:r>
            <a:r>
              <a:rPr lang="en-US" dirty="0" err="1" smtClean="0">
                <a:solidFill>
                  <a:srgbClr val="124057"/>
                </a:solidFill>
              </a:rPr>
              <a:t>Negosiasi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merupakan</a:t>
            </a:r>
            <a:r>
              <a:rPr lang="en-US" dirty="0">
                <a:solidFill>
                  <a:srgbClr val="124057"/>
                </a:solidFill>
              </a:rPr>
              <a:t> proses </a:t>
            </a:r>
            <a:r>
              <a:rPr lang="en-US" dirty="0" err="1">
                <a:solidFill>
                  <a:srgbClr val="124057"/>
                </a:solidFill>
              </a:rPr>
              <a:t>untuk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mencapai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kesepakatan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menyangkut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timbal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balik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pihak-pihak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tertentu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sikap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sudut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pandang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dan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kepentingan-kepentingan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berbeda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satu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yang lain.</a:t>
            </a:r>
          </a:p>
          <a:p>
            <a:r>
              <a:rPr lang="en-US" dirty="0" smtClean="0">
                <a:solidFill>
                  <a:srgbClr val="124057"/>
                </a:solidFill>
              </a:rPr>
              <a:t>	</a:t>
            </a:r>
            <a:r>
              <a:rPr lang="en-US" dirty="0" err="1" smtClean="0">
                <a:solidFill>
                  <a:srgbClr val="124057"/>
                </a:solidFill>
              </a:rPr>
              <a:t>Negosiasi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diperlukan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dalam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kehidupan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manusia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karena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sifatnya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begitu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erat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filosofi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kehidupan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manusia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dimana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setiap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manusia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memiliki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sifat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dasar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untuk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mempertahankan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kepentingannya</a:t>
            </a:r>
            <a:r>
              <a:rPr lang="en-US" dirty="0">
                <a:solidFill>
                  <a:srgbClr val="124057"/>
                </a:solidFill>
              </a:rPr>
              <a:t>, di </a:t>
            </a:r>
            <a:r>
              <a:rPr lang="en-US" dirty="0" err="1">
                <a:solidFill>
                  <a:srgbClr val="124057"/>
                </a:solidFill>
              </a:rPr>
              <a:t>satu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sisi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manusia</a:t>
            </a:r>
            <a:r>
              <a:rPr lang="en-US" dirty="0">
                <a:solidFill>
                  <a:srgbClr val="124057"/>
                </a:solidFill>
              </a:rPr>
              <a:t> lain </a:t>
            </a:r>
            <a:r>
              <a:rPr lang="en-US" dirty="0" err="1">
                <a:solidFill>
                  <a:srgbClr val="124057"/>
                </a:solidFill>
              </a:rPr>
              <a:t>juga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memiliki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akan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tetap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dipertahankan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sehingga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terjadilah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benturan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</a:t>
            </a:r>
            <a:r>
              <a:rPr lang="en-US" dirty="0">
                <a:solidFill>
                  <a:srgbClr val="124057"/>
                </a:solidFill>
              </a:rPr>
              <a:t>. </a:t>
            </a:r>
            <a:r>
              <a:rPr lang="en-US" dirty="0" err="1">
                <a:solidFill>
                  <a:srgbClr val="124057"/>
                </a:solidFill>
              </a:rPr>
              <a:t>Padahal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kedua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pihak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tersebut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memiliki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suatu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tujuan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sama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yaitu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memenuhi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kebutuhannya</a:t>
            </a:r>
            <a:r>
              <a:rPr lang="en-US" dirty="0" smtClean="0">
                <a:solidFill>
                  <a:srgbClr val="124057"/>
                </a:solidFill>
              </a:rPr>
              <a:t>.</a:t>
            </a:r>
            <a:endParaRPr lang="en-US" dirty="0">
              <a:solidFill>
                <a:srgbClr val="1240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 smtClean="0"/>
              <a:t>1.1 Latar Belakang</a:t>
            </a:r>
            <a:endParaRPr sz="2000" dirty="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	</a:t>
            </a:r>
            <a:r>
              <a:rPr lang="en-US" dirty="0" err="1" smtClean="0">
                <a:solidFill>
                  <a:srgbClr val="124057"/>
                </a:solidFill>
              </a:rPr>
              <a:t>Apabila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terjadi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benturan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terhadap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suatu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hal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maka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timbul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suatu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sengketa</a:t>
            </a:r>
            <a:r>
              <a:rPr lang="en-US" dirty="0">
                <a:solidFill>
                  <a:srgbClr val="124057"/>
                </a:solidFill>
              </a:rPr>
              <a:t>. </a:t>
            </a:r>
            <a:r>
              <a:rPr lang="en-US" dirty="0" err="1">
                <a:solidFill>
                  <a:srgbClr val="124057"/>
                </a:solidFill>
              </a:rPr>
              <a:t>Dalam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penyelesaian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sengketa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dikenal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berbagai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macam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cara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salah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satunya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. </a:t>
            </a:r>
            <a:r>
              <a:rPr lang="en-US" dirty="0" err="1">
                <a:solidFill>
                  <a:srgbClr val="124057"/>
                </a:solidFill>
              </a:rPr>
              <a:t>Secara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umum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tujuan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dilakukannya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adalah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mendapatkan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memenuhi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kita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telah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direncanakan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sebelumnya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dimana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hal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diinginkan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tersebut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disediakan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dimiliki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oleh</a:t>
            </a:r>
            <a:r>
              <a:rPr lang="en-US" dirty="0">
                <a:solidFill>
                  <a:srgbClr val="124057"/>
                </a:solidFill>
              </a:rPr>
              <a:t> orang lain </a:t>
            </a:r>
            <a:r>
              <a:rPr lang="en-US" dirty="0" err="1">
                <a:solidFill>
                  <a:srgbClr val="124057"/>
                </a:solidFill>
              </a:rPr>
              <a:t>sehingga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kita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memerlukan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untuk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mendapatkan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diinginkan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0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 smtClean="0"/>
              <a:t>1. 2 Rumusan Masalah</a:t>
            </a:r>
            <a:endParaRPr sz="2000" dirty="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	Dari </a:t>
            </a:r>
            <a:r>
              <a:rPr lang="en-US" dirty="0" err="1">
                <a:solidFill>
                  <a:srgbClr val="124057"/>
                </a:solidFill>
              </a:rPr>
              <a:t>latar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belakang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dapat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disimpulkan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beberapa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rumusan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masalah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antara</a:t>
            </a:r>
            <a:r>
              <a:rPr lang="en-US" dirty="0">
                <a:solidFill>
                  <a:srgbClr val="124057"/>
                </a:solidFill>
              </a:rPr>
              <a:t> lain</a:t>
            </a:r>
            <a:r>
              <a:rPr lang="en-US" dirty="0" smtClean="0">
                <a:solidFill>
                  <a:srgbClr val="124057"/>
                </a:solidFill>
              </a:rPr>
              <a:t>:</a:t>
            </a:r>
          </a:p>
          <a:p>
            <a:endParaRPr lang="en-US" dirty="0">
              <a:solidFill>
                <a:srgbClr val="124057"/>
              </a:solidFill>
            </a:endParaRP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1. </a:t>
            </a:r>
            <a:r>
              <a:rPr lang="en-US" dirty="0" err="1" smtClean="0">
                <a:solidFill>
                  <a:srgbClr val="124057"/>
                </a:solidFill>
              </a:rPr>
              <a:t>Apa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pengertian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?</a:t>
            </a: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2. </a:t>
            </a:r>
            <a:r>
              <a:rPr lang="en-US" dirty="0" err="1" smtClean="0">
                <a:solidFill>
                  <a:srgbClr val="124057"/>
                </a:solidFill>
              </a:rPr>
              <a:t>Apa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tujuan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manfaat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?</a:t>
            </a: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3. </a:t>
            </a:r>
            <a:r>
              <a:rPr lang="en-US" dirty="0" err="1" smtClean="0">
                <a:solidFill>
                  <a:srgbClr val="124057"/>
                </a:solidFill>
              </a:rPr>
              <a:t>Apa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jenis-jenis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?</a:t>
            </a: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4. </a:t>
            </a:r>
            <a:r>
              <a:rPr lang="en-US" dirty="0" err="1" smtClean="0">
                <a:solidFill>
                  <a:srgbClr val="124057"/>
                </a:solidFill>
              </a:rPr>
              <a:t>Apa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ciri-ciri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?</a:t>
            </a: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5. </a:t>
            </a:r>
            <a:r>
              <a:rPr lang="en-US" dirty="0" err="1" smtClean="0">
                <a:solidFill>
                  <a:srgbClr val="124057"/>
                </a:solidFill>
              </a:rPr>
              <a:t>Apa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aspek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kemampuan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?</a:t>
            </a: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6. </a:t>
            </a:r>
            <a:r>
              <a:rPr lang="en-US" dirty="0" err="1" smtClean="0">
                <a:solidFill>
                  <a:srgbClr val="124057"/>
                </a:solidFill>
              </a:rPr>
              <a:t>Apa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teknik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?</a:t>
            </a: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7. </a:t>
            </a:r>
            <a:r>
              <a:rPr lang="en-US" dirty="0" err="1" smtClean="0">
                <a:solidFill>
                  <a:srgbClr val="124057"/>
                </a:solidFill>
              </a:rPr>
              <a:t>Apa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kekuatan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91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 smtClean="0"/>
              <a:t>1.3 Tujuan</a:t>
            </a:r>
            <a:endParaRPr sz="2000" dirty="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err="1" smtClean="0">
                <a:solidFill>
                  <a:srgbClr val="124057"/>
                </a:solidFill>
              </a:rPr>
              <a:t>Adapun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tujuan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makalah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ini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antara</a:t>
            </a:r>
            <a:r>
              <a:rPr lang="en-US" dirty="0">
                <a:solidFill>
                  <a:srgbClr val="124057"/>
                </a:solidFill>
              </a:rPr>
              <a:t> lain </a:t>
            </a:r>
            <a:r>
              <a:rPr lang="en-US" dirty="0" smtClean="0">
                <a:solidFill>
                  <a:srgbClr val="124057"/>
                </a:solidFill>
              </a:rPr>
              <a:t>:</a:t>
            </a:r>
          </a:p>
          <a:p>
            <a:endParaRPr lang="en-US" dirty="0">
              <a:solidFill>
                <a:srgbClr val="124057"/>
              </a:solidFill>
            </a:endParaRP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1. </a:t>
            </a:r>
            <a:r>
              <a:rPr lang="en-US" dirty="0" err="1" smtClean="0">
                <a:solidFill>
                  <a:srgbClr val="124057"/>
                </a:solidFill>
              </a:rPr>
              <a:t>Untuk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mengetahui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pengertian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2. </a:t>
            </a:r>
            <a:r>
              <a:rPr lang="en-US" dirty="0" err="1" smtClean="0">
                <a:solidFill>
                  <a:srgbClr val="124057"/>
                </a:solidFill>
              </a:rPr>
              <a:t>Untuk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mengetahui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tujuan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manfaat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 smtClean="0">
                <a:solidFill>
                  <a:srgbClr val="124057"/>
                </a:solidFill>
              </a:rPr>
              <a:t>negosiasi</a:t>
            </a:r>
            <a:r>
              <a:rPr lang="en-US" dirty="0" smtClean="0">
                <a:solidFill>
                  <a:srgbClr val="124057"/>
                </a:solidFill>
              </a:rPr>
              <a:t>.</a:t>
            </a:r>
            <a:endParaRPr lang="en-US" dirty="0">
              <a:solidFill>
                <a:srgbClr val="124057"/>
              </a:solidFill>
            </a:endParaRP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3. </a:t>
            </a:r>
            <a:r>
              <a:rPr lang="en-US" dirty="0" err="1" smtClean="0">
                <a:solidFill>
                  <a:srgbClr val="124057"/>
                </a:solidFill>
              </a:rPr>
              <a:t>Untuk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mengetahui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jenis-jenis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4. </a:t>
            </a:r>
            <a:r>
              <a:rPr lang="en-US" dirty="0" err="1" smtClean="0">
                <a:solidFill>
                  <a:srgbClr val="124057"/>
                </a:solidFill>
              </a:rPr>
              <a:t>Untuk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mengetahui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ciri-ciri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5. </a:t>
            </a:r>
            <a:r>
              <a:rPr lang="en-US" dirty="0" err="1" smtClean="0">
                <a:solidFill>
                  <a:srgbClr val="124057"/>
                </a:solidFill>
              </a:rPr>
              <a:t>Untuk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mengetahui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aspek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kemampuan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6. </a:t>
            </a:r>
            <a:r>
              <a:rPr lang="en-US" dirty="0" err="1" smtClean="0">
                <a:solidFill>
                  <a:srgbClr val="124057"/>
                </a:solidFill>
              </a:rPr>
              <a:t>Untuk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mengetahui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Teknik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  <a:p>
            <a:pPr lvl="0"/>
            <a:r>
              <a:rPr lang="en-US" dirty="0" smtClean="0">
                <a:solidFill>
                  <a:srgbClr val="124057"/>
                </a:solidFill>
              </a:rPr>
              <a:t>7. </a:t>
            </a:r>
            <a:r>
              <a:rPr lang="en-US" dirty="0" err="1" smtClean="0">
                <a:solidFill>
                  <a:srgbClr val="124057"/>
                </a:solidFill>
              </a:rPr>
              <a:t>Untuk</a:t>
            </a:r>
            <a:r>
              <a:rPr lang="en-US" dirty="0" smtClean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mengetahui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kekuatan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8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4113600" y="183280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Bab 2</a:t>
            </a:r>
            <a:br>
              <a:rPr lang="id-ID" dirty="0" smtClean="0"/>
            </a:br>
            <a:r>
              <a:rPr lang="id-ID" dirty="0" smtClean="0"/>
              <a:t>Pembahasan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2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/>
              <a:t>2</a:t>
            </a:r>
            <a:r>
              <a:rPr sz="2000" dirty="0" smtClean="0"/>
              <a:t>.1 Pengertian Negosiasi</a:t>
            </a:r>
            <a:endParaRPr sz="2000" dirty="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rgbClr val="124057"/>
                </a:solidFill>
              </a:rPr>
              <a:t>……………..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213</Words>
  <Application>Microsoft Office PowerPoint</Application>
  <PresentationFormat>On-screen Show (16:9)</PresentationFormat>
  <Paragraphs>98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Roboto Slab</vt:lpstr>
      <vt:lpstr>Nixie One</vt:lpstr>
      <vt:lpstr>Arial</vt:lpstr>
      <vt:lpstr>Warwick template</vt:lpstr>
      <vt:lpstr>Teknik Negosiasi</vt:lpstr>
      <vt:lpstr>Kata Pengantar</vt:lpstr>
      <vt:lpstr>Bab 1 Pendahuluan</vt:lpstr>
      <vt:lpstr>1.1 Latar Belakang</vt:lpstr>
      <vt:lpstr>1.1 Latar Belakang</vt:lpstr>
      <vt:lpstr>1. 2 Rumusan Masalah</vt:lpstr>
      <vt:lpstr>1.3 Tujuan</vt:lpstr>
      <vt:lpstr>Bab 2 Pembahasan</vt:lpstr>
      <vt:lpstr>2.1 Pengertian Negosiasi</vt:lpstr>
      <vt:lpstr>2.2 Tujuan dan Manfaat  </vt:lpstr>
      <vt:lpstr>2.3 Jenis – jenis Negosiasi  </vt:lpstr>
      <vt:lpstr>2.4 Ciri – ciri Negosiasi  </vt:lpstr>
      <vt:lpstr>2.5 Aspek Negosiasi </vt:lpstr>
      <vt:lpstr>2.6 Teknik Negosiasi </vt:lpstr>
      <vt:lpstr>2.7 Kekuatan Negosiasi </vt:lpstr>
      <vt:lpstr>2.8 Tahapan Negosiasi </vt:lpstr>
      <vt:lpstr>2.9 Teks Negosiasi </vt:lpstr>
      <vt:lpstr>2.10 Hal Yang Harus           Dihindari Dalam           Negosiasi</vt:lpstr>
      <vt:lpstr>Bab 3 Penutup</vt:lpstr>
      <vt:lpstr>2.1 Kesimpulan</vt:lpstr>
      <vt:lpstr>2.1 Kesimpulan</vt:lpstr>
      <vt:lpstr>2.2 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Negosiasi</dc:title>
  <dc:creator>Anonymous</dc:creator>
  <cp:lastModifiedBy>ASUS</cp:lastModifiedBy>
  <cp:revision>12</cp:revision>
  <dcterms:modified xsi:type="dcterms:W3CDTF">2019-10-09T08:24:18Z</dcterms:modified>
</cp:coreProperties>
</file>