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60" r:id="rId3"/>
    <p:sldId id="257" r:id="rId4"/>
    <p:sldId id="261" r:id="rId5"/>
    <p:sldId id="263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9" r:id="rId26"/>
  </p:sldIdLst>
  <p:sldSz cx="9144000" cy="5143500" type="screen16x9"/>
  <p:notesSz cx="6858000" cy="9144000"/>
  <p:embeddedFontLst>
    <p:embeddedFont>
      <p:font typeface="Bangers" panose="020B0603050302020204" pitchFamily="34" charset="0"/>
      <p:regular r:id="rId28"/>
    </p:embeddedFont>
    <p:embeddedFont>
      <p:font typeface="Sniglet" panose="04070505030100020000" pitchFamily="8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C0FC99C-EEC5-4A71-A9F8-9D4987AF7D1C}">
  <a:tblStyle styleId="{FC0FC99C-EEC5-4A71-A9F8-9D4987AF7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3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0040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69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12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72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14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1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1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976261" y="876907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78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2534590" y="2897436"/>
            <a:ext cx="1904496" cy="590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</a:t>
            </a: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AFDCA0-31BE-4D25-AEE5-AE505B310AD0}"/>
              </a:ext>
            </a:extLst>
          </p:cNvPr>
          <p:cNvSpPr txBox="1"/>
          <p:nvPr/>
        </p:nvSpPr>
        <p:spPr>
          <a:xfrm rot="21388821">
            <a:off x="2401677" y="3069068"/>
            <a:ext cx="217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latin typeface="Bangers" panose="020B0604020202020204" charset="0"/>
              </a:rPr>
              <a:t>organ</a:t>
            </a:r>
            <a:endParaRPr lang="en-ID" sz="6400" dirty="0">
              <a:latin typeface="Bangers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E90769F-4C2C-47BB-93C5-0F4855ACF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6659" flipH="1">
            <a:off x="4145436" y="54719"/>
            <a:ext cx="3663201" cy="4125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10B759-F8A0-498B-B345-7560876273E0}"/>
              </a:ext>
            </a:extLst>
          </p:cNvPr>
          <p:cNvSpPr txBox="1"/>
          <p:nvPr/>
        </p:nvSpPr>
        <p:spPr>
          <a:xfrm rot="20932366">
            <a:off x="4352052" y="2820491"/>
            <a:ext cx="3745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300" dirty="0" err="1">
                <a:latin typeface="Bangers" panose="020B0604020202020204" charset="0"/>
              </a:rPr>
              <a:t>i</a:t>
            </a:r>
            <a:endParaRPr lang="en-ID" sz="6300" dirty="0">
              <a:latin typeface="Banger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B499FE6-D7F3-484E-9859-997C5F40937E}"/>
              </a:ext>
            </a:extLst>
          </p:cNvPr>
          <p:cNvSpPr txBox="1"/>
          <p:nvPr/>
        </p:nvSpPr>
        <p:spPr>
          <a:xfrm rot="20572531">
            <a:off x="4579665" y="2600089"/>
            <a:ext cx="3745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0" dirty="0">
                <a:latin typeface="Bangers" panose="020B0604020202020204" charset="0"/>
              </a:rPr>
              <a:t>s</a:t>
            </a:r>
            <a:endParaRPr lang="en-ID" sz="5700" dirty="0">
              <a:latin typeface="Banger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45E125-E7B5-4CC3-90DD-E31D002C044F}"/>
              </a:ext>
            </a:extLst>
          </p:cNvPr>
          <p:cNvSpPr txBox="1"/>
          <p:nvPr/>
        </p:nvSpPr>
        <p:spPr>
          <a:xfrm rot="19918290">
            <a:off x="4901384" y="2249868"/>
            <a:ext cx="37457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dirty="0">
                <a:latin typeface="Bangers" panose="020B0604020202020204" charset="0"/>
              </a:rPr>
              <a:t>a</a:t>
            </a:r>
            <a:endParaRPr lang="en-ID" sz="5300" dirty="0">
              <a:latin typeface="Banger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B3454C-90E5-4B23-B484-92F3C197DB79}"/>
              </a:ext>
            </a:extLst>
          </p:cNvPr>
          <p:cNvSpPr txBox="1"/>
          <p:nvPr/>
        </p:nvSpPr>
        <p:spPr>
          <a:xfrm rot="20195444">
            <a:off x="5135548" y="1939434"/>
            <a:ext cx="472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ngers" panose="020B0604020202020204" charset="0"/>
              </a:rPr>
              <a:t>s</a:t>
            </a:r>
            <a:endParaRPr lang="en-ID" sz="4800" dirty="0">
              <a:latin typeface="Banger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0F45FC-110F-4262-AE83-6EA1B878099F}"/>
              </a:ext>
            </a:extLst>
          </p:cNvPr>
          <p:cNvSpPr txBox="1"/>
          <p:nvPr/>
        </p:nvSpPr>
        <p:spPr>
          <a:xfrm rot="20221117">
            <a:off x="5413116" y="1655043"/>
            <a:ext cx="3945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>
                <a:latin typeface="Bangers" panose="020B0604020202020204" charset="0"/>
              </a:rPr>
              <a:t>i</a:t>
            </a:r>
            <a:endParaRPr lang="en-ID" sz="4500" dirty="0">
              <a:latin typeface="Bangers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43076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6</a:t>
            </a:r>
            <a:r>
              <a:rPr lang="en-ID" sz="1400" dirty="0"/>
              <a:t>). )      </a:t>
            </a:r>
            <a:r>
              <a:rPr lang="en-ID" sz="1400" dirty="0" err="1"/>
              <a:t>Teori</a:t>
            </a:r>
            <a:r>
              <a:rPr lang="en-ID" sz="1400" dirty="0"/>
              <a:t> modern</a:t>
            </a:r>
          </a:p>
          <a:p>
            <a:pPr marL="0" lvl="0" indent="0">
              <a:buNone/>
            </a:pPr>
            <a:r>
              <a:rPr lang="en-ID" sz="1400" dirty="0" err="1"/>
              <a:t>Teori</a:t>
            </a:r>
            <a:r>
              <a:rPr lang="en-ID" sz="1400" dirty="0"/>
              <a:t> Modern </a:t>
            </a:r>
            <a:r>
              <a:rPr lang="en-ID" sz="1400" dirty="0" err="1"/>
              <a:t>sering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“</a:t>
            </a:r>
            <a:r>
              <a:rPr lang="en-ID" sz="1400" dirty="0" err="1"/>
              <a:t>Analiasa</a:t>
            </a:r>
            <a:r>
              <a:rPr lang="en-ID" sz="1400" dirty="0"/>
              <a:t> </a:t>
            </a:r>
            <a:r>
              <a:rPr lang="en-ID" sz="1400" dirty="0" err="1"/>
              <a:t>Sistem</a:t>
            </a:r>
            <a:r>
              <a:rPr lang="en-ID" sz="1400" dirty="0"/>
              <a:t>” </a:t>
            </a:r>
            <a:r>
              <a:rPr lang="en-ID" sz="1400" dirty="0" err="1"/>
              <a:t>atau</a:t>
            </a:r>
            <a:r>
              <a:rPr lang="en-ID" sz="1400" dirty="0"/>
              <a:t> “</a:t>
            </a:r>
            <a:r>
              <a:rPr lang="en-ID" sz="1400" dirty="0" err="1"/>
              <a:t>Teori</a:t>
            </a:r>
            <a:r>
              <a:rPr lang="en-ID" sz="1400" dirty="0"/>
              <a:t> Terbuka” yang </a:t>
            </a:r>
            <a:r>
              <a:rPr lang="en-ID" sz="1400" dirty="0" err="1"/>
              <a:t>memadukan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klasik</a:t>
            </a:r>
            <a:r>
              <a:rPr lang="en-ID" sz="1400" dirty="0"/>
              <a:t> dan </a:t>
            </a:r>
            <a:r>
              <a:rPr lang="en-ID" sz="1400" dirty="0" err="1"/>
              <a:t>neokalsi</a:t>
            </a:r>
            <a:r>
              <a:rPr lang="en-ID" sz="1400" dirty="0"/>
              <a:t>.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 Modern </a:t>
            </a:r>
            <a:r>
              <a:rPr lang="en-ID" sz="1400" dirty="0" err="1"/>
              <a:t>melihat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unsure </a:t>
            </a:r>
            <a:r>
              <a:rPr lang="en-ID" sz="1400" dirty="0" err="1"/>
              <a:t>organisasi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kesatuan</a:t>
            </a:r>
            <a:r>
              <a:rPr lang="en-ID" sz="1400" dirty="0"/>
              <a:t> yang </a:t>
            </a:r>
            <a:r>
              <a:rPr lang="en-ID" sz="1400" dirty="0" err="1"/>
              <a:t>saling</a:t>
            </a:r>
            <a:r>
              <a:rPr lang="en-ID" sz="1400" dirty="0"/>
              <a:t> </a:t>
            </a:r>
            <a:r>
              <a:rPr lang="en-ID" sz="1400" dirty="0" err="1"/>
              <a:t>bergantung</a:t>
            </a:r>
            <a:r>
              <a:rPr lang="en-ID" sz="1400" dirty="0"/>
              <a:t> dan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dipisahkan</a:t>
            </a:r>
            <a:r>
              <a:rPr lang="en-ID" sz="1400" dirty="0"/>
              <a:t>. </a:t>
            </a:r>
          </a:p>
          <a:p>
            <a:pPr marL="0" lvl="0" indent="0">
              <a:buNone/>
            </a:pPr>
            <a:r>
              <a:rPr lang="en-ID" sz="1400" dirty="0" err="1"/>
              <a:t>Organisasi</a:t>
            </a:r>
            <a:r>
              <a:rPr lang="en-ID" sz="1400" dirty="0"/>
              <a:t> </a:t>
            </a:r>
            <a:r>
              <a:rPr lang="en-ID" sz="1400" dirty="0" err="1"/>
              <a:t>bukan</a:t>
            </a:r>
            <a:r>
              <a:rPr lang="en-ID" sz="1400" dirty="0"/>
              <a:t> system </a:t>
            </a:r>
            <a:r>
              <a:rPr lang="en-ID" sz="1400" dirty="0" err="1"/>
              <a:t>tertutup</a:t>
            </a:r>
            <a:r>
              <a:rPr lang="en-ID" sz="1400" dirty="0"/>
              <a:t> yang </a:t>
            </a:r>
            <a:r>
              <a:rPr lang="en-ID" sz="1400" dirty="0" err="1"/>
              <a:t>berkaitan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lingkungan</a:t>
            </a:r>
            <a:r>
              <a:rPr lang="en-ID" sz="1400" dirty="0"/>
              <a:t> yang </a:t>
            </a:r>
            <a:r>
              <a:rPr lang="en-ID" sz="1400" dirty="0" err="1"/>
              <a:t>stabil</a:t>
            </a:r>
            <a:r>
              <a:rPr lang="en-ID" sz="1400" dirty="0"/>
              <a:t>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tetapi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system </a:t>
            </a:r>
            <a:r>
              <a:rPr lang="en-ID" sz="1400" dirty="0" err="1"/>
              <a:t>terbuka</a:t>
            </a:r>
            <a:r>
              <a:rPr lang="en-ID" sz="1400" dirty="0"/>
              <a:t> yang </a:t>
            </a:r>
            <a:r>
              <a:rPr lang="en-ID" sz="1400" dirty="0" err="1"/>
              <a:t>berkaitan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lingkunngan</a:t>
            </a:r>
            <a:r>
              <a:rPr lang="en-ID" sz="1400" dirty="0"/>
              <a:t> dan </a:t>
            </a:r>
            <a:r>
              <a:rPr lang="en-ID" sz="1400" dirty="0" err="1"/>
              <a:t>apabila</a:t>
            </a:r>
            <a:r>
              <a:rPr lang="en-ID" sz="1400" dirty="0"/>
              <a:t> </a:t>
            </a:r>
            <a:r>
              <a:rPr lang="en-ID" sz="1400" dirty="0" err="1"/>
              <a:t>ingin</a:t>
            </a:r>
            <a:r>
              <a:rPr lang="en-ID" sz="1400" dirty="0"/>
              <a:t> </a:t>
            </a:r>
            <a:r>
              <a:rPr lang="en-ID" sz="1400" dirty="0" err="1"/>
              <a:t>survivel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bertahan</a:t>
            </a:r>
            <a:r>
              <a:rPr lang="en-ID" sz="1400" dirty="0"/>
              <a:t> </a:t>
            </a:r>
            <a:r>
              <a:rPr lang="en-ID" sz="1400" dirty="0" err="1"/>
              <a:t>hidup</a:t>
            </a:r>
            <a:r>
              <a:rPr lang="en-ID" sz="1400" dirty="0"/>
              <a:t>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ia</a:t>
            </a:r>
            <a:r>
              <a:rPr lang="en-ID" sz="1400" dirty="0"/>
              <a:t>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beradaptasi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lingkungan</a:t>
            </a:r>
            <a:r>
              <a:rPr lang="en-ID" sz="1400" dirty="0"/>
              <a:t>.</a:t>
            </a:r>
          </a:p>
          <a:p>
            <a:pPr marL="0" lvl="0" indent="0">
              <a:buNone/>
            </a:pPr>
            <a:endParaRPr lang="en-US" sz="14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1122518" y="75945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67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161729">
            <a:off x="1004584" y="679229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Unsur</a:t>
            </a:r>
            <a:r>
              <a:rPr dirty="0" smtClean="0"/>
              <a:t>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dirty="0" err="1" smtClean="0"/>
              <a:t>unsur</a:t>
            </a:r>
            <a:r>
              <a:rPr dirty="0" smtClean="0"/>
              <a:t> </a:t>
            </a:r>
            <a:r>
              <a:rPr dirty="0" err="1" smtClean="0"/>
              <a:t>Organisasi</a:t>
            </a:r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917574" y="1474250"/>
            <a:ext cx="7159625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hakikatnya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terbentuk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sekelompok</a:t>
            </a:r>
            <a:r>
              <a:rPr lang="en-US" sz="1600" dirty="0"/>
              <a:t> orang,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bersama</a:t>
            </a:r>
            <a:r>
              <a:rPr lang="en-US" sz="1600" dirty="0"/>
              <a:t>. </a:t>
            </a:r>
            <a:r>
              <a:rPr lang="en-US" sz="1600" dirty="0" err="1"/>
              <a:t>Terdapat</a:t>
            </a:r>
            <a:r>
              <a:rPr lang="en-US" sz="1600" dirty="0"/>
              <a:t> 5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kelompok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formal (</a:t>
            </a:r>
            <a:r>
              <a:rPr lang="en-US" sz="1600" dirty="0" err="1"/>
              <a:t>Filley</a:t>
            </a:r>
            <a:r>
              <a:rPr lang="en-US" sz="1600" dirty="0"/>
              <a:t> et al., 1976 </a:t>
            </a:r>
            <a:r>
              <a:rPr lang="en-US" sz="1600" dirty="0" err="1"/>
              <a:t>dalam</a:t>
            </a:r>
            <a:r>
              <a:rPr lang="en-US" sz="1600" dirty="0"/>
              <a:t> Puxty,1990 : 183), </a:t>
            </a:r>
            <a:r>
              <a:rPr lang="en-US" sz="1600" dirty="0" err="1"/>
              <a:t>yakni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990600" y="2571750"/>
            <a:ext cx="7308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ditunjuk</a:t>
            </a:r>
            <a:r>
              <a:rPr lang="id-ID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 smtClean="0"/>
              <a:t>pimpinan</a:t>
            </a:r>
            <a:r>
              <a:rPr lang="id-ID" sz="1600" dirty="0"/>
              <a:t>.</a:t>
            </a:r>
            <a:endParaRPr lang="id-ID" sz="1600" dirty="0" smtClean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 smtClean="0"/>
              <a:t>kelompok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perwakilan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luar</a:t>
            </a:r>
            <a:r>
              <a:rPr lang="en-US" sz="1600" dirty="0"/>
              <a:t> </a:t>
            </a:r>
            <a:r>
              <a:rPr lang="en-US" sz="1600" dirty="0" err="1" smtClean="0"/>
              <a:t>kelompok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 smtClean="0"/>
              <a:t>Alasan</a:t>
            </a:r>
            <a:r>
              <a:rPr lang="en-US" sz="1600" dirty="0" smtClean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volunteer (</a:t>
            </a:r>
            <a:r>
              <a:rPr lang="en-US" sz="1600" dirty="0" err="1"/>
              <a:t>sukarela</a:t>
            </a:r>
            <a:r>
              <a:rPr lang="en-US" sz="1600" dirty="0" smtClean="0"/>
              <a:t>).</a:t>
            </a:r>
            <a:r>
              <a:rPr lang="id-ID" sz="1600" dirty="0"/>
              <a:t> </a:t>
            </a:r>
            <a:endParaRPr lang="id-ID" sz="1600" dirty="0" smtClean="0"/>
          </a:p>
          <a:p>
            <a:pPr marL="228600" indent="-228600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 smtClean="0"/>
              <a:t>Karena</a:t>
            </a:r>
            <a:r>
              <a:rPr lang="en-US" sz="1600" dirty="0" smtClean="0"/>
              <a:t> ex-</a:t>
            </a:r>
            <a:r>
              <a:rPr lang="en-US" sz="1600" dirty="0" err="1" smtClean="0"/>
              <a:t>offici</a:t>
            </a:r>
            <a:r>
              <a:rPr lang="id-ID" sz="1600" dirty="0" smtClean="0"/>
              <a:t>al</a:t>
            </a:r>
            <a:r>
              <a:rPr lang="en-US" sz="1600" dirty="0" smtClean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jabatan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kelembagaan</a:t>
            </a:r>
            <a:r>
              <a:rPr lang="en-US" sz="1600" dirty="0"/>
              <a:t>.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34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004585" y="603029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Fungsi organisasi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66800" y="1123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sz="2400" dirty="0" err="1" smtClean="0"/>
              <a:t>Peranan</a:t>
            </a:r>
            <a:r>
              <a:rPr sz="2400" dirty="0" smtClean="0"/>
              <a:t> Staff </a:t>
            </a:r>
            <a:r>
              <a:rPr sz="2400" dirty="0" err="1" smtClean="0"/>
              <a:t>dalam</a:t>
            </a:r>
            <a:r>
              <a:rPr sz="2400" dirty="0" smtClean="0"/>
              <a:t> </a:t>
            </a:r>
            <a:r>
              <a:rPr sz="2400" dirty="0" err="1" smtClean="0"/>
              <a:t>Organisasi</a:t>
            </a:r>
            <a:endParaRPr sz="2400" dirty="0" smtClean="0"/>
          </a:p>
          <a:p>
            <a:pPr marL="76200" lvl="0" indent="0">
              <a:buSzPts val="2400"/>
              <a:buNone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pengertiannya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orang – orang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bersama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kepemimpinan</a:t>
            </a:r>
            <a:r>
              <a:rPr lang="en-US" sz="2000" dirty="0"/>
              <a:t>. (</a:t>
            </a:r>
            <a:r>
              <a:rPr lang="en-US" sz="2000" dirty="0" err="1"/>
              <a:t>Ralp</a:t>
            </a:r>
            <a:r>
              <a:rPr lang="en-US" sz="2000" dirty="0"/>
              <a:t> Currier Davis (1951</a:t>
            </a:r>
            <a:r>
              <a:rPr lang="en-US" sz="2000" dirty="0" smtClean="0"/>
              <a:t>)</a:t>
            </a:r>
            <a:r>
              <a:rPr lang="id-ID" sz="2400" dirty="0" smtClean="0"/>
              <a:t>)</a:t>
            </a:r>
            <a:endParaRPr lang="id-ID" sz="2000" dirty="0" smtClean="0"/>
          </a:p>
          <a:p>
            <a:pPr marL="76200" lvl="0" indent="0">
              <a:buSzPts val="2400"/>
              <a:buNone/>
            </a:pP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bidangnya</a:t>
            </a:r>
            <a:r>
              <a:rPr lang="en-US" sz="2000" dirty="0"/>
              <a:t>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fungsi-fungsi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personalia</a:t>
            </a:r>
            <a:r>
              <a:rPr lang="en-US" sz="2000" dirty="0"/>
              <a:t>,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,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,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pemasaran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staf</a:t>
            </a:r>
            <a:r>
              <a:rPr lang="en-US" sz="2000" dirty="0"/>
              <a:t> –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lainya</a:t>
            </a:r>
            <a:r>
              <a:rPr lang="en-US" sz="2000" dirty="0"/>
              <a:t>.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staf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yang </a:t>
            </a:r>
            <a:r>
              <a:rPr lang="en-US" sz="2000" dirty="0" err="1"/>
              <a:t>dilayani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 </a:t>
            </a:r>
            <a:r>
              <a:rPr lang="en-US" sz="2000" dirty="0" err="1" smtClean="0"/>
              <a:t>menjadi</a:t>
            </a:r>
            <a:r>
              <a:rPr lang="id-ID" sz="2000" dirty="0" smtClean="0"/>
              <a:t> :</a:t>
            </a:r>
          </a:p>
          <a:p>
            <a:pPr marL="76200" lvl="0" indent="0">
              <a:buSzPts val="2400"/>
              <a:buNone/>
            </a:pPr>
            <a:endParaRPr sz="24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5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 rot="161729">
            <a:off x="1004585" y="679229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Staff khusus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990600" y="2038350"/>
            <a:ext cx="3440450" cy="223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nasihat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–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4800600" y="2647950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Nasihat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bantuanyan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seluruh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seksi</a:t>
            </a:r>
            <a:r>
              <a:rPr lang="en-US" sz="1600" dirty="0"/>
              <a:t>.</a:t>
            </a:r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3"/>
          </p:nvPr>
        </p:nvSpPr>
        <p:spPr>
          <a:xfrm>
            <a:off x="4800600" y="1123950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Nasihat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9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976261" y="550336"/>
            <a:ext cx="7029878" cy="760139"/>
          </a:xfrm>
        </p:spPr>
        <p:txBody>
          <a:bodyPr/>
          <a:lstStyle/>
          <a:p>
            <a:r>
              <a:rPr lang="id-ID" dirty="0" smtClean="0"/>
              <a:t>Staff pribadi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50" y="1556175"/>
            <a:ext cx="6869450" cy="2822700"/>
          </a:xfrm>
        </p:spPr>
        <p:txBody>
          <a:bodyPr/>
          <a:lstStyle/>
          <a:p>
            <a:pPr marL="114300" indent="0">
              <a:buNone/>
            </a:pPr>
            <a:r>
              <a:rPr lang="id-ID" dirty="0"/>
              <a:t>S</a:t>
            </a:r>
            <a:r>
              <a:rPr lang="en-US" dirty="0" err="1" smtClean="0"/>
              <a:t>taf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saran, </a:t>
            </a:r>
            <a:r>
              <a:rPr lang="en-US" dirty="0" err="1"/>
              <a:t>bantuan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manjer</a:t>
            </a:r>
            <a:r>
              <a:rPr lang="en-US" dirty="0"/>
              <a:t>.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 </a:t>
            </a:r>
            <a:r>
              <a:rPr lang="en-US" dirty="0" err="1"/>
              <a:t>generalis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diperbantukan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(Top </a:t>
            </a:r>
            <a:r>
              <a:rPr lang="en-US" dirty="0" err="1"/>
              <a:t>Manajer</a:t>
            </a:r>
            <a:r>
              <a:rPr lang="en-US" dirty="0" smtClean="0"/>
              <a:t>).</a:t>
            </a:r>
            <a:endParaRPr lang="id-ID" dirty="0" smtClean="0"/>
          </a:p>
          <a:p>
            <a:pPr marL="114300" indent="0">
              <a:buNone/>
            </a:pPr>
            <a:r>
              <a:rPr lang="id-ID" dirty="0" smtClean="0"/>
              <a:t>Staff pribadi dibagi menjadi 2 macam, yaitu ;</a:t>
            </a:r>
          </a:p>
          <a:p>
            <a:r>
              <a:rPr lang="id-ID" dirty="0" smtClean="0"/>
              <a:t>Staff Asisten</a:t>
            </a:r>
          </a:p>
          <a:p>
            <a:r>
              <a:rPr lang="id-ID" dirty="0" smtClean="0"/>
              <a:t>Staff Eksekutif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6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 dirty="0"/>
              <a:t>Here you have a list of items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 dirty="0"/>
              <a:t>And some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 dirty="0"/>
              <a:t>But remember not to overload your slides with content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7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1004585" y="679229"/>
            <a:ext cx="7029878" cy="760139"/>
          </a:xfrm>
        </p:spPr>
        <p:txBody>
          <a:bodyPr/>
          <a:lstStyle/>
          <a:p>
            <a:r>
              <a:rPr lang="id-ID" dirty="0" smtClean="0"/>
              <a:t>Tujuan organisasi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50" y="1556175"/>
            <a:ext cx="6564650" cy="282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kekacauan</a:t>
            </a:r>
            <a:r>
              <a:rPr lang="en-US" dirty="0"/>
              <a:t>. </a:t>
            </a:r>
            <a:endParaRPr lang="id-ID" dirty="0" smtClean="0"/>
          </a:p>
          <a:p>
            <a:pPr marL="11430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berjuang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mengakui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. </a:t>
            </a:r>
            <a:endParaRPr lang="id-ID" dirty="0" smtClean="0"/>
          </a:p>
          <a:p>
            <a:pPr marL="114300" indent="0">
              <a:buNone/>
            </a:pP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merekrut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1004585" y="679229"/>
            <a:ext cx="7029878" cy="760139"/>
          </a:xfrm>
        </p:spPr>
        <p:txBody>
          <a:bodyPr/>
          <a:lstStyle/>
          <a:p>
            <a:r>
              <a:rPr lang="id-ID" dirty="0" smtClean="0"/>
              <a:t>Pendefinisian 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Misi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,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yang </a:t>
            </a:r>
            <a:r>
              <a:rPr lang="en-US" sz="1600" dirty="0" err="1"/>
              <a:t>menceritakan</a:t>
            </a:r>
            <a:r>
              <a:rPr lang="en-US" sz="1600" dirty="0"/>
              <a:t> </a:t>
            </a:r>
            <a:r>
              <a:rPr lang="en-US" sz="1600" dirty="0" err="1"/>
              <a:t>mengapa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: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konstitusi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276600" y="1428750"/>
            <a:ext cx="2295300" cy="28227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capai</a:t>
            </a:r>
            <a:r>
              <a:rPr lang="en-US" dirty="0"/>
              <a:t>,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misi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715000" y="1276350"/>
            <a:ext cx="2295300" cy="282270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; </a:t>
            </a:r>
            <a:r>
              <a:rPr lang="en-US" sz="1600" dirty="0" err="1"/>
              <a:t>spesifik</a:t>
            </a:r>
            <a:r>
              <a:rPr lang="en-US" sz="1600" dirty="0"/>
              <a:t> yang </a:t>
            </a:r>
            <a:r>
              <a:rPr lang="en-US" sz="1600" dirty="0" err="1"/>
              <a:t>jelas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tugas</a:t>
            </a:r>
            <a:r>
              <a:rPr lang="en-US" sz="1600" dirty="0"/>
              <a:t> </a:t>
            </a:r>
            <a:r>
              <a:rPr lang="en-US" sz="1600" dirty="0" err="1"/>
              <a:t>terukur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dicapai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1004585" y="603029"/>
            <a:ext cx="7029878" cy="760139"/>
          </a:xfrm>
        </p:spPr>
        <p:txBody>
          <a:bodyPr/>
          <a:lstStyle/>
          <a:p>
            <a:r>
              <a:rPr lang="id-ID" dirty="0" smtClean="0"/>
              <a:t>Peran Organisasi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950" y="1556175"/>
            <a:ext cx="7098050" cy="2822700"/>
          </a:xfrm>
        </p:spPr>
        <p:txBody>
          <a:bodyPr/>
          <a:lstStyle/>
          <a:p>
            <a:pPr marL="114300" indent="0">
              <a:buNone/>
            </a:pPr>
            <a:r>
              <a:rPr lang="id-ID" sz="2000" b="1" dirty="0" err="1"/>
              <a:t>P</a:t>
            </a:r>
            <a:r>
              <a:rPr lang="en-US" sz="2000" b="1" dirty="0" err="1" smtClean="0"/>
              <a:t>eran</a:t>
            </a:r>
            <a:r>
              <a:rPr lang="en-US" sz="2000" b="1" dirty="0" smtClean="0"/>
              <a:t> </a:t>
            </a:r>
            <a:r>
              <a:rPr lang="en-US" sz="2000" b="1" dirty="0" err="1"/>
              <a:t>organisasi</a:t>
            </a:r>
            <a:r>
              <a:rPr lang="en-US" sz="2000" b="1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sangatlah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didirikan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,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tentu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orang yang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yang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. </a:t>
            </a:r>
            <a:r>
              <a:rPr lang="en-US" sz="2000" dirty="0" err="1"/>
              <a:t>Kesimpulanya</a:t>
            </a:r>
            <a:r>
              <a:rPr lang="en-US" sz="2000" dirty="0"/>
              <a:t>,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didalamnya</a:t>
            </a:r>
            <a:r>
              <a:rPr lang="en-US" sz="2000" dirty="0"/>
              <a:t> agar bias </a:t>
            </a:r>
            <a:r>
              <a:rPr lang="en-US" sz="2000" dirty="0" err="1"/>
              <a:t>tercapai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008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1004585" y="526829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Asas-asas teori keorganisasian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990600" y="1123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sz="2400" dirty="0" smtClean="0"/>
              <a:t>Alford </a:t>
            </a:r>
            <a:r>
              <a:rPr sz="2400" dirty="0" err="1" smtClean="0"/>
              <a:t>dan</a:t>
            </a:r>
            <a:r>
              <a:rPr sz="2400" dirty="0" smtClean="0"/>
              <a:t> Russel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Situation Analysis (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Situasi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Objectives (</a:t>
            </a:r>
            <a:r>
              <a:rPr lang="en-US" sz="1800" dirty="0" err="1"/>
              <a:t>objektif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Strategy (</a:t>
            </a:r>
            <a:r>
              <a:rPr lang="en-US" sz="1800" dirty="0" err="1"/>
              <a:t>strategi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Tactics (</a:t>
            </a:r>
            <a:r>
              <a:rPr lang="en-US" sz="1800" dirty="0" err="1"/>
              <a:t>taktik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Actions (</a:t>
            </a:r>
            <a:r>
              <a:rPr lang="en-US" sz="1800" dirty="0" err="1"/>
              <a:t>aksi</a:t>
            </a:r>
            <a:r>
              <a:rPr lang="en-US" sz="1800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Control (</a:t>
            </a:r>
            <a:r>
              <a:rPr lang="en-US" sz="1800" dirty="0" err="1"/>
              <a:t>pengawasan</a:t>
            </a:r>
            <a:r>
              <a:rPr lang="en-US" sz="1800" dirty="0" smtClean="0"/>
              <a:t>)</a:t>
            </a:r>
            <a:endParaRPr lang="id-ID" sz="1800" dirty="0"/>
          </a:p>
          <a:p>
            <a:pPr marL="38100" indent="0">
              <a:buNone/>
            </a:pPr>
            <a:r>
              <a:rPr lang="en-US" sz="2000" dirty="0" err="1"/>
              <a:t>Keunikan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SOSTAC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 (simplicity)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577842" y="2164392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Oleh 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M. </a:t>
            </a:r>
            <a:r>
              <a:rPr lang="en-US" sz="1800" dirty="0" err="1"/>
              <a:t>Gusti</a:t>
            </a:r>
            <a:r>
              <a:rPr lang="en-US" sz="1800" dirty="0"/>
              <a:t> </a:t>
            </a:r>
            <a:r>
              <a:rPr lang="en-US" sz="1800" dirty="0" err="1"/>
              <a:t>herjuno</a:t>
            </a:r>
            <a:endParaRPr lang="en-US"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Ahmad </a:t>
            </a:r>
            <a:r>
              <a:rPr lang="en-US" sz="1800" dirty="0" err="1"/>
              <a:t>hafis</a:t>
            </a:r>
            <a:r>
              <a:rPr lang="en-US" sz="1800" dirty="0"/>
              <a:t>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Said m. Yusuf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r. </a:t>
            </a:r>
            <a:r>
              <a:rPr lang="en-US" sz="1800" dirty="0" err="1"/>
              <a:t>Sunu</a:t>
            </a:r>
            <a:r>
              <a:rPr lang="en-US" sz="1800" dirty="0"/>
              <a:t> Raihan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Fadhil </a:t>
            </a:r>
            <a:r>
              <a:rPr lang="en-US" sz="1800" dirty="0" err="1"/>
              <a:t>ahmad</a:t>
            </a:r>
            <a:r>
              <a:rPr lang="en-US" sz="1800" dirty="0"/>
              <a:t> 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Darman</a:t>
            </a:r>
            <a:r>
              <a:rPr lang="en-US" sz="1800" dirty="0"/>
              <a:t> </a:t>
            </a:r>
            <a:r>
              <a:rPr lang="en-US" sz="1800" dirty="0" err="1"/>
              <a:t>saputra</a:t>
            </a:r>
            <a:r>
              <a:rPr lang="en-US" sz="1800" dirty="0"/>
              <a:t> 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EE6ACD-D0F0-44F2-9ABA-E70CF3BB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48" y="2469674"/>
            <a:ext cx="2673777" cy="26737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66750"/>
            <a:ext cx="7710900" cy="4182792"/>
          </a:xfrm>
        </p:spPr>
        <p:txBody>
          <a:bodyPr/>
          <a:lstStyle/>
          <a:p>
            <a:r>
              <a:rPr lang="en-US" dirty="0"/>
              <a:t>Henry G </a:t>
            </a:r>
            <a:r>
              <a:rPr lang="en-US" dirty="0" smtClean="0"/>
              <a:t>Hodges</a:t>
            </a:r>
            <a:endParaRPr lang="id-ID" dirty="0" smtClean="0"/>
          </a:p>
          <a:p>
            <a:pPr marL="533400" lvl="1" indent="0">
              <a:buNone/>
            </a:pPr>
            <a:r>
              <a:rPr lang="id-ID" dirty="0" smtClean="0"/>
              <a:t>Fungsi organisasi dan metode :</a:t>
            </a:r>
          </a:p>
          <a:p>
            <a:pPr lvl="1"/>
            <a:r>
              <a:rPr lang="en-US" sz="1800" dirty="0" err="1"/>
              <a:t>Merencanakan</a:t>
            </a:r>
            <a:r>
              <a:rPr lang="en-US" sz="1800" dirty="0"/>
              <a:t>, </a:t>
            </a:r>
            <a:r>
              <a:rPr lang="en-US" sz="1800" dirty="0" err="1"/>
              <a:t>menyusun</a:t>
            </a:r>
            <a:r>
              <a:rPr lang="en-US" sz="1800" dirty="0"/>
              <a:t>, </a:t>
            </a:r>
            <a:r>
              <a:rPr lang="en-US" sz="1800" dirty="0" err="1"/>
              <a:t>menilai</a:t>
            </a:r>
            <a:r>
              <a:rPr lang="en-US" sz="1800" dirty="0"/>
              <a:t> /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/>
              <a:t>pokok</a:t>
            </a:r>
            <a:r>
              <a:rPr lang="en-US" sz="1800" dirty="0"/>
              <a:t> / </a:t>
            </a:r>
            <a:r>
              <a:rPr lang="en-US" sz="1800" dirty="0" err="1"/>
              <a:t>struktur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.</a:t>
            </a:r>
          </a:p>
          <a:p>
            <a:pPr lvl="1"/>
            <a:r>
              <a:rPr lang="en-US" sz="2000" dirty="0" err="1"/>
              <a:t>Mengarahkan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menyelenggarakan</a:t>
            </a:r>
            <a:r>
              <a:rPr lang="en-US" sz="2000" dirty="0"/>
              <a:t> policy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taktik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Mendayagunakan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 smtClean="0"/>
              <a:t>kerja</a:t>
            </a:r>
            <a:endParaRPr lang="id-ID" sz="2000" dirty="0" smtClean="0"/>
          </a:p>
          <a:p>
            <a:pPr lvl="1"/>
            <a:r>
              <a:rPr lang="en-US" sz="2000" dirty="0" err="1"/>
              <a:t>Membantu</a:t>
            </a:r>
            <a:r>
              <a:rPr lang="en-US" sz="2000" dirty="0"/>
              <a:t> top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merencanakan</a:t>
            </a:r>
            <a:r>
              <a:rPr lang="en-US" sz="2000" dirty="0"/>
              <a:t>, </a:t>
            </a:r>
            <a:r>
              <a:rPr lang="en-US" sz="2000" dirty="0" err="1"/>
              <a:t>menyusun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menyempurnakan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Membantu</a:t>
            </a:r>
            <a:r>
              <a:rPr lang="en-US" sz="2000" dirty="0"/>
              <a:t> top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melaksanakan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</a:t>
            </a: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, program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penjadwalannya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/>
            <a:r>
              <a:rPr lang="id-ID" sz="2000" dirty="0" smtClean="0"/>
              <a:t>DLL.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65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914400" y="5905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Richard. </a:t>
            </a:r>
            <a:r>
              <a:rPr lang="en-US" sz="2400" dirty="0" smtClean="0"/>
              <a:t>N</a:t>
            </a:r>
            <a:r>
              <a:rPr lang="en-US" sz="2400" dirty="0"/>
              <a:t>. </a:t>
            </a:r>
            <a:r>
              <a:rPr lang="en-US" sz="2400" dirty="0" smtClean="0"/>
              <a:t>Owen</a:t>
            </a:r>
            <a:endParaRPr lang="id-ID" sz="2400" dirty="0" smtClean="0"/>
          </a:p>
          <a:p>
            <a:pPr lvl="1"/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pimpinan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tingkatan</a:t>
            </a:r>
            <a:r>
              <a:rPr lang="en-US" sz="2000" dirty="0"/>
              <a:t> </a:t>
            </a:r>
            <a:r>
              <a:rPr lang="en-US" sz="2000" dirty="0" smtClean="0"/>
              <a:t>paling</a:t>
            </a:r>
            <a:r>
              <a:rPr lang="id-ID" sz="2000" dirty="0" smtClean="0"/>
              <a:t> atas.</a:t>
            </a:r>
          </a:p>
          <a:p>
            <a:pPr lvl="1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melaksanakan</a:t>
            </a:r>
            <a:r>
              <a:rPr lang="en-US" sz="2000" dirty="0"/>
              <a:t> </a:t>
            </a:r>
            <a:r>
              <a:rPr lang="en-US" sz="2000" dirty="0" err="1"/>
              <a:t>koordinasi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Mendorong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garis-garis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haluan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demi </a:t>
            </a:r>
            <a:r>
              <a:rPr lang="en-US" sz="2000" dirty="0" err="1"/>
              <a:t>tercapainya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pelaksanaan</a:t>
            </a:r>
            <a:r>
              <a:rPr lang="en-US" sz="2000" dirty="0"/>
              <a:t> </a:t>
            </a:r>
            <a:r>
              <a:rPr lang="en-US" sz="2000" dirty="0" err="1"/>
              <a:t>pengawasan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direncanakan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lvl="1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di masa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.</a:t>
            </a:r>
          </a:p>
          <a:p>
            <a:pPr lvl="1"/>
            <a:endParaRPr lang="id-ID" sz="2000" dirty="0" smtClean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5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666750"/>
            <a:ext cx="7710900" cy="4182792"/>
          </a:xfrm>
        </p:spPr>
        <p:txBody>
          <a:bodyPr/>
          <a:lstStyle/>
          <a:p>
            <a:r>
              <a:rPr lang="en-US" sz="2800" dirty="0" smtClean="0"/>
              <a:t>L</a:t>
            </a:r>
            <a:r>
              <a:rPr lang="id-ID" sz="2800" dirty="0" smtClean="0"/>
              <a:t>ouis A. Allen</a:t>
            </a:r>
            <a:endParaRPr lang="id-ID" sz="3200" dirty="0" smtClean="0"/>
          </a:p>
          <a:p>
            <a:pPr lvl="1"/>
            <a:endParaRPr lang="id-ID" sz="2000" dirty="0" smtClean="0"/>
          </a:p>
          <a:p>
            <a:pPr lvl="1"/>
            <a:r>
              <a:rPr lang="en-US" sz="2000" dirty="0" smtClean="0"/>
              <a:t>Forecasting</a:t>
            </a:r>
            <a:endParaRPr lang="id-ID" sz="2000" dirty="0" smtClean="0"/>
          </a:p>
          <a:p>
            <a:pPr lvl="1"/>
            <a:r>
              <a:rPr lang="en-US" sz="2000" dirty="0"/>
              <a:t>Programming</a:t>
            </a:r>
          </a:p>
          <a:p>
            <a:pPr lvl="1"/>
            <a:r>
              <a:rPr lang="id-ID" sz="2000" dirty="0" smtClean="0"/>
              <a:t>Es</a:t>
            </a:r>
            <a:r>
              <a:rPr lang="en-US" sz="2000" dirty="0" err="1" smtClean="0"/>
              <a:t>tablising</a:t>
            </a:r>
            <a:r>
              <a:rPr lang="en-US" sz="2000" dirty="0" smtClean="0"/>
              <a:t> objectives</a:t>
            </a:r>
            <a:endParaRPr lang="id-ID" sz="2000" dirty="0" smtClean="0"/>
          </a:p>
          <a:p>
            <a:pPr lvl="1"/>
            <a:r>
              <a:rPr lang="en-US" sz="2000" dirty="0" err="1" smtClean="0"/>
              <a:t>Sc</a:t>
            </a:r>
            <a:r>
              <a:rPr lang="id-ID" sz="2000" dirty="0" smtClean="0"/>
              <a:t>h</a:t>
            </a:r>
            <a:r>
              <a:rPr lang="en-US" sz="2000" dirty="0" err="1" smtClean="0"/>
              <a:t>eduling</a:t>
            </a:r>
            <a:endParaRPr lang="id-ID" sz="2000" dirty="0" smtClean="0"/>
          </a:p>
          <a:p>
            <a:pPr lvl="1"/>
            <a:r>
              <a:rPr lang="en-US" sz="2000" dirty="0"/>
              <a:t>Budgeting</a:t>
            </a:r>
          </a:p>
          <a:p>
            <a:pPr lvl="1"/>
            <a:r>
              <a:rPr lang="en-US" sz="2000" dirty="0"/>
              <a:t>Developing </a:t>
            </a:r>
            <a:r>
              <a:rPr lang="en-US" sz="2000" dirty="0" smtClean="0"/>
              <a:t>pro</a:t>
            </a:r>
            <a:r>
              <a:rPr lang="id-ID" sz="2000" dirty="0" smtClean="0"/>
              <a:t>cedure</a:t>
            </a:r>
          </a:p>
          <a:p>
            <a:pPr lvl="1"/>
            <a:r>
              <a:rPr lang="en-US" sz="2000" dirty="0" err="1"/>
              <a:t>Establising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interpreting policy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9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90550"/>
            <a:ext cx="7710900" cy="4182792"/>
          </a:xfrm>
        </p:spPr>
        <p:txBody>
          <a:bodyPr/>
          <a:lstStyle/>
          <a:p>
            <a:pPr marL="533400" indent="-457200"/>
            <a:r>
              <a:rPr lang="id-ID" sz="2600" dirty="0" smtClean="0"/>
              <a:t>Stanley Vance</a:t>
            </a:r>
          </a:p>
          <a:p>
            <a:pPr lvl="1"/>
            <a:endParaRPr lang="id-ID" sz="2000" dirty="0" smtClean="0"/>
          </a:p>
          <a:p>
            <a:pPr lvl="1"/>
            <a:r>
              <a:rPr lang="en-US" sz="2000" dirty="0" err="1" smtClean="0"/>
              <a:t>Menciptakan</a:t>
            </a:r>
            <a:r>
              <a:rPr lang="en-US" sz="2000" dirty="0" smtClean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produktif</a:t>
            </a:r>
            <a:endParaRPr lang="en-US" sz="1400" dirty="0"/>
          </a:p>
          <a:p>
            <a:pPr lvl="1"/>
            <a:r>
              <a:rPr lang="en-US" sz="2000" dirty="0" err="1" smtClean="0"/>
              <a:t>Mendelegasikan</a:t>
            </a:r>
            <a:r>
              <a:rPr lang="en-US" sz="2000" dirty="0" smtClean="0"/>
              <a:t> </a:t>
            </a:r>
            <a:r>
              <a:rPr lang="en-US" sz="2000" dirty="0" err="1"/>
              <a:t>pekerjaan</a:t>
            </a:r>
            <a:endParaRPr lang="en-US" sz="1400" dirty="0"/>
          </a:p>
          <a:p>
            <a:pPr lvl="1"/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endParaRPr lang="en-US" sz="1400" dirty="0"/>
          </a:p>
          <a:p>
            <a:pPr lvl="1"/>
            <a:r>
              <a:rPr lang="en-US" sz="2000" dirty="0" err="1" smtClean="0"/>
              <a:t>Berkomunikasi</a:t>
            </a:r>
            <a:r>
              <a:rPr lang="en-US" sz="2000" dirty="0" smtClean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endParaRPr lang="en-US" sz="1400" dirty="0"/>
          </a:p>
          <a:p>
            <a:pPr lvl="1"/>
            <a:r>
              <a:rPr lang="en-US" sz="2000" dirty="0" err="1" smtClean="0"/>
              <a:t>Membina</a:t>
            </a:r>
            <a:r>
              <a:rPr lang="en-US" sz="2000" dirty="0" smtClean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endParaRPr lang="en-US" sz="1400" dirty="0"/>
          </a:p>
          <a:p>
            <a:pPr lvl="1"/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yang </a:t>
            </a:r>
            <a:r>
              <a:rPr lang="en-US" sz="2000" dirty="0" err="1"/>
              <a:t>selaras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kehendak</a:t>
            </a:r>
            <a:r>
              <a:rPr lang="en-US" sz="2000" dirty="0"/>
              <a:t> Allah</a:t>
            </a:r>
            <a:endParaRPr lang="en-US" sz="1400" dirty="0"/>
          </a:p>
          <a:p>
            <a:pPr lvl="1"/>
            <a:r>
              <a:rPr lang="en-US" sz="2000" dirty="0" err="1" smtClean="0"/>
              <a:t>Menghindari</a:t>
            </a:r>
            <a:r>
              <a:rPr lang="en-US" sz="2000" dirty="0" smtClean="0"/>
              <a:t> </a:t>
            </a:r>
            <a:r>
              <a:rPr lang="en-US" sz="2000" dirty="0" err="1"/>
              <a:t>perangkap</a:t>
            </a:r>
            <a:r>
              <a:rPr lang="en-US" sz="2000" dirty="0"/>
              <a:t> </a:t>
            </a:r>
            <a:r>
              <a:rPr lang="en-US" sz="2000" dirty="0" err="1"/>
              <a:t>tradisi</a:t>
            </a:r>
            <a:endParaRPr lang="en-US" sz="1400" dirty="0"/>
          </a:p>
          <a:p>
            <a:pPr lvl="1"/>
            <a:r>
              <a:rPr lang="en-US" sz="2000" dirty="0" err="1" smtClean="0"/>
              <a:t>Mengelola</a:t>
            </a:r>
            <a:r>
              <a:rPr lang="en-US" sz="2000" dirty="0" smtClean="0"/>
              <a:t> </a:t>
            </a:r>
            <a:r>
              <a:rPr lang="en-US" sz="2000" dirty="0" err="1"/>
              <a:t>waktu</a:t>
            </a:r>
            <a:endParaRPr lang="en-US" sz="1400" dirty="0"/>
          </a:p>
          <a:p>
            <a:pPr lvl="1"/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yang </a:t>
            </a:r>
            <a:r>
              <a:rPr lang="en-US" sz="2000" dirty="0" err="1"/>
              <a:t>berguna</a:t>
            </a:r>
            <a:endParaRPr lang="en-US" sz="1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16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1004585" y="526829"/>
            <a:ext cx="7029878" cy="760139"/>
          </a:xfrm>
        </p:spPr>
        <p:txBody>
          <a:bodyPr/>
          <a:lstStyle/>
          <a:p>
            <a:r>
              <a:rPr lang="id-ID" dirty="0" smtClean="0"/>
              <a:t>Franklin G.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3950"/>
            <a:ext cx="7710900" cy="3303600"/>
          </a:xfrm>
        </p:spPr>
        <p:txBody>
          <a:bodyPr/>
          <a:lstStyle/>
          <a:p>
            <a:r>
              <a:rPr lang="en-US" sz="1600" dirty="0"/>
              <a:t>Forecasting (</a:t>
            </a:r>
            <a:r>
              <a:rPr lang="en-US" sz="1600" dirty="0" err="1"/>
              <a:t>ramalan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r>
              <a:rPr lang="en-US" sz="1600" dirty="0"/>
              <a:t>Planning (</a:t>
            </a:r>
            <a:r>
              <a:rPr lang="en-US" sz="1600" dirty="0" err="1"/>
              <a:t>perencanaan</a:t>
            </a:r>
            <a:r>
              <a:rPr lang="en-US" sz="1600" dirty="0" smtClean="0"/>
              <a:t>)</a:t>
            </a:r>
            <a:endParaRPr lang="id-ID" sz="1600" dirty="0" smtClean="0"/>
          </a:p>
          <a:p>
            <a:r>
              <a:rPr lang="en-US" sz="1600" dirty="0"/>
              <a:t>Organizing (</a:t>
            </a:r>
            <a:r>
              <a:rPr lang="en-US" sz="1600" dirty="0" err="1"/>
              <a:t>organisasi</a:t>
            </a:r>
            <a:r>
              <a:rPr lang="en-US" sz="1600" dirty="0" smtClean="0"/>
              <a:t>)</a:t>
            </a:r>
            <a:endParaRPr lang="id-ID" sz="1600" dirty="0"/>
          </a:p>
          <a:p>
            <a:r>
              <a:rPr lang="en-US" sz="1600" dirty="0"/>
              <a:t>Staffing </a:t>
            </a:r>
            <a:r>
              <a:rPr lang="en-US" sz="1600" dirty="0" err="1"/>
              <a:t>atau</a:t>
            </a:r>
            <a:r>
              <a:rPr lang="en-US" sz="1600" dirty="0"/>
              <a:t> Assembling Resources (</a:t>
            </a:r>
            <a:r>
              <a:rPr lang="en-US" sz="1600" dirty="0" err="1"/>
              <a:t>penyusunan</a:t>
            </a:r>
            <a:r>
              <a:rPr lang="en-US" sz="1600" dirty="0"/>
              <a:t> </a:t>
            </a:r>
            <a:r>
              <a:rPr lang="en-US" sz="1600" dirty="0" err="1"/>
              <a:t>personalia</a:t>
            </a:r>
            <a:r>
              <a:rPr lang="en-US" sz="1600" dirty="0"/>
              <a:t>)</a:t>
            </a:r>
          </a:p>
          <a:p>
            <a:r>
              <a:rPr lang="en-US" sz="1600" dirty="0"/>
              <a:t>Directing </a:t>
            </a:r>
            <a:r>
              <a:rPr lang="en-US" sz="1600" dirty="0" err="1"/>
              <a:t>atau</a:t>
            </a:r>
            <a:r>
              <a:rPr lang="en-US" sz="1600" dirty="0"/>
              <a:t> Commanding (</a:t>
            </a:r>
            <a:r>
              <a:rPr lang="en-US" sz="1600" dirty="0" err="1"/>
              <a:t>pengarah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mengkomando</a:t>
            </a:r>
            <a:r>
              <a:rPr lang="en-US" sz="1600" dirty="0"/>
              <a:t>)</a:t>
            </a:r>
          </a:p>
          <a:p>
            <a:r>
              <a:rPr lang="en-US" sz="1600" dirty="0"/>
              <a:t>Leading</a:t>
            </a:r>
          </a:p>
          <a:p>
            <a:r>
              <a:rPr lang="en-US" sz="1600" dirty="0"/>
              <a:t>Coordinating (</a:t>
            </a:r>
            <a:r>
              <a:rPr lang="en-US" sz="1600" dirty="0" err="1"/>
              <a:t>koordinasi</a:t>
            </a:r>
            <a:r>
              <a:rPr lang="en-US" sz="1600" dirty="0"/>
              <a:t>)</a:t>
            </a:r>
          </a:p>
          <a:p>
            <a:r>
              <a:rPr lang="en-US" sz="1600" dirty="0"/>
              <a:t>Motivating (</a:t>
            </a:r>
            <a:r>
              <a:rPr lang="en-US" sz="1600" dirty="0" err="1"/>
              <a:t>motivasi</a:t>
            </a:r>
            <a:r>
              <a:rPr lang="en-US" sz="1600" dirty="0"/>
              <a:t>)</a:t>
            </a:r>
          </a:p>
          <a:p>
            <a:r>
              <a:rPr lang="en-US" sz="1600" dirty="0"/>
              <a:t>Controlling (</a:t>
            </a:r>
            <a:r>
              <a:rPr lang="en-US" sz="1600" dirty="0" err="1"/>
              <a:t>pengawasan</a:t>
            </a:r>
            <a:r>
              <a:rPr lang="en-US" sz="1600" dirty="0"/>
              <a:t>)</a:t>
            </a:r>
          </a:p>
          <a:p>
            <a:r>
              <a:rPr lang="en-US" sz="1600" dirty="0"/>
              <a:t>Reporting (</a:t>
            </a:r>
            <a:r>
              <a:rPr lang="en-US" sz="1600" dirty="0" err="1"/>
              <a:t>pelaporan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58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620234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600" dirty="0" err="1">
                <a:solidFill>
                  <a:srgbClr val="FFFFFF"/>
                </a:solidFill>
              </a:rPr>
              <a:t>Terima</a:t>
            </a:r>
            <a:r>
              <a:rPr lang="en-ID" sz="9600" dirty="0">
                <a:solidFill>
                  <a:srgbClr val="FFFFFF"/>
                </a:solidFill>
              </a:rPr>
              <a:t/>
            </a:r>
            <a:br>
              <a:rPr lang="en-ID" sz="9600" dirty="0">
                <a:solidFill>
                  <a:srgbClr val="FFFFFF"/>
                </a:solidFill>
              </a:rPr>
            </a:br>
            <a:r>
              <a:rPr lang="en-ID" sz="9600" dirty="0" err="1">
                <a:solidFill>
                  <a:srgbClr val="FFFFFF"/>
                </a:solidFill>
              </a:rPr>
              <a:t>kasih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C66C86-BCF9-428A-B8B6-1DB69C37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03" y="378075"/>
            <a:ext cx="4290381" cy="429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3B9316-7F3F-4FC9-AA51-48BF9D65954E}"/>
              </a:ext>
            </a:extLst>
          </p:cNvPr>
          <p:cNvSpPr txBox="1"/>
          <p:nvPr/>
        </p:nvSpPr>
        <p:spPr>
          <a:xfrm>
            <a:off x="5056742" y="583894"/>
            <a:ext cx="1266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ngers" panose="020B0604020202020204" charset="0"/>
              </a:rPr>
              <a:t>Ada </a:t>
            </a:r>
            <a:r>
              <a:rPr lang="en-US" sz="1600" dirty="0" err="1">
                <a:latin typeface="Bangers" panose="020B0604020202020204" charset="0"/>
              </a:rPr>
              <a:t>pertanyaan</a:t>
            </a:r>
            <a:r>
              <a:rPr lang="en-US" sz="1600" dirty="0">
                <a:latin typeface="Bangers" panose="020B0604020202020204" charset="0"/>
              </a:rPr>
              <a:t> ?</a:t>
            </a:r>
            <a:endParaRPr lang="en-ID" sz="1600" dirty="0">
              <a:latin typeface="Banger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161729">
            <a:off x="998612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</a:t>
            </a:r>
            <a:r>
              <a:rPr lang="en-ID" dirty="0" err="1"/>
              <a:t>gertian</a:t>
            </a:r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 rot="158982">
            <a:off x="939925" y="1513579"/>
            <a:ext cx="7102549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ID" sz="1400" dirty="0" err="1">
                <a:solidFill>
                  <a:srgbClr val="000000"/>
                </a:solidFill>
              </a:rPr>
              <a:t>Secara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konseptual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ada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dua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batasan</a:t>
            </a:r>
            <a:r>
              <a:rPr lang="en-ID" sz="1400" dirty="0">
                <a:solidFill>
                  <a:srgbClr val="000000"/>
                </a:solidFill>
              </a:rPr>
              <a:t> yang </a:t>
            </a:r>
            <a:r>
              <a:rPr lang="en-ID" sz="1400" dirty="0" err="1">
                <a:solidFill>
                  <a:srgbClr val="000000"/>
                </a:solidFill>
              </a:rPr>
              <a:t>perlu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dikemukakan</a:t>
            </a:r>
            <a:r>
              <a:rPr lang="en-ID" sz="1400" dirty="0">
                <a:solidFill>
                  <a:srgbClr val="000000"/>
                </a:solidFill>
              </a:rPr>
              <a:t> di </a:t>
            </a:r>
            <a:r>
              <a:rPr lang="en-ID" sz="1400" dirty="0" err="1">
                <a:solidFill>
                  <a:srgbClr val="000000"/>
                </a:solidFill>
              </a:rPr>
              <a:t>sini</a:t>
            </a:r>
            <a:r>
              <a:rPr lang="en-ID" sz="1400" dirty="0">
                <a:solidFill>
                  <a:srgbClr val="000000"/>
                </a:solidFill>
              </a:rPr>
              <a:t>, </a:t>
            </a:r>
            <a:r>
              <a:rPr lang="en-ID" sz="1400" dirty="0" err="1">
                <a:solidFill>
                  <a:srgbClr val="000000"/>
                </a:solidFill>
              </a:rPr>
              <a:t>yakni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istilah</a:t>
            </a:r>
            <a:r>
              <a:rPr lang="en-ID" sz="1400" dirty="0">
                <a:solidFill>
                  <a:srgbClr val="000000"/>
                </a:solidFill>
              </a:rPr>
              <a:t> “organization” </a:t>
            </a:r>
            <a:r>
              <a:rPr lang="en-ID" sz="1400" dirty="0" err="1">
                <a:solidFill>
                  <a:srgbClr val="000000"/>
                </a:solidFill>
              </a:rPr>
              <a:t>sebagai</a:t>
            </a:r>
            <a:r>
              <a:rPr lang="en-ID" sz="1400" dirty="0">
                <a:solidFill>
                  <a:srgbClr val="000000"/>
                </a:solidFill>
              </a:rPr>
              <a:t> kata </a:t>
            </a:r>
            <a:r>
              <a:rPr lang="en-ID" sz="1400" dirty="0" err="1">
                <a:solidFill>
                  <a:srgbClr val="000000"/>
                </a:solidFill>
              </a:rPr>
              <a:t>benda</a:t>
            </a:r>
            <a:r>
              <a:rPr lang="en-ID" sz="1400" dirty="0">
                <a:solidFill>
                  <a:srgbClr val="000000"/>
                </a:solidFill>
              </a:rPr>
              <a:t> dan “organizing” (</a:t>
            </a:r>
            <a:r>
              <a:rPr lang="en-ID" sz="1400" dirty="0" err="1">
                <a:solidFill>
                  <a:srgbClr val="000000"/>
                </a:solidFill>
              </a:rPr>
              <a:t>pengorganisasian</a:t>
            </a:r>
            <a:r>
              <a:rPr lang="en-ID" sz="1400" dirty="0">
                <a:solidFill>
                  <a:srgbClr val="000000"/>
                </a:solidFill>
              </a:rPr>
              <a:t>) </a:t>
            </a:r>
            <a:r>
              <a:rPr lang="en-ID" sz="1400" dirty="0" err="1">
                <a:solidFill>
                  <a:srgbClr val="000000"/>
                </a:solidFill>
              </a:rPr>
              <a:t>sebagai</a:t>
            </a:r>
            <a:r>
              <a:rPr lang="en-ID" sz="1400" dirty="0">
                <a:solidFill>
                  <a:srgbClr val="000000"/>
                </a:solidFill>
              </a:rPr>
              <a:t> kata </a:t>
            </a:r>
            <a:r>
              <a:rPr lang="en-ID" sz="1400" dirty="0" err="1">
                <a:solidFill>
                  <a:srgbClr val="000000"/>
                </a:solidFill>
              </a:rPr>
              <a:t>kerja</a:t>
            </a:r>
            <a:r>
              <a:rPr lang="en-ID" sz="1400" dirty="0">
                <a:solidFill>
                  <a:srgbClr val="000000"/>
                </a:solidFill>
              </a:rPr>
              <a:t>, </a:t>
            </a:r>
            <a:r>
              <a:rPr lang="en-ID" sz="1400" dirty="0" err="1">
                <a:solidFill>
                  <a:srgbClr val="000000"/>
                </a:solidFill>
              </a:rPr>
              <a:t>menunjukkan</a:t>
            </a:r>
            <a:r>
              <a:rPr lang="en-ID" sz="1400" dirty="0">
                <a:solidFill>
                  <a:srgbClr val="000000"/>
                </a:solidFill>
              </a:rPr>
              <a:t> pada </a:t>
            </a:r>
            <a:r>
              <a:rPr lang="en-ID" sz="1400" dirty="0" err="1">
                <a:solidFill>
                  <a:srgbClr val="000000"/>
                </a:solidFill>
              </a:rPr>
              <a:t>rangkaian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aktivitas</a:t>
            </a:r>
            <a:r>
              <a:rPr lang="en-ID" sz="1400" dirty="0">
                <a:solidFill>
                  <a:srgbClr val="000000"/>
                </a:solidFill>
              </a:rPr>
              <a:t> yang </a:t>
            </a:r>
            <a:r>
              <a:rPr lang="en-ID" sz="1400" dirty="0" err="1">
                <a:solidFill>
                  <a:srgbClr val="000000"/>
                </a:solidFill>
              </a:rPr>
              <a:t>harus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dilakukan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secara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sistematis</a:t>
            </a:r>
            <a:r>
              <a:rPr lang="en-ID" sz="1400" dirty="0">
                <a:solidFill>
                  <a:srgbClr val="000000"/>
                </a:solidFill>
              </a:rPr>
              <a:t>.</a:t>
            </a:r>
          </a:p>
          <a:p>
            <a:pPr marL="0" lvl="0" indent="0">
              <a:buSzPts val="1100"/>
              <a:buNone/>
            </a:pPr>
            <a:endParaRPr lang="en-ID" sz="1400" dirty="0">
              <a:solidFill>
                <a:srgbClr val="000000"/>
              </a:solidFill>
            </a:endParaRPr>
          </a:p>
          <a:p>
            <a:pPr marL="0" lvl="0" indent="0">
              <a:buSzPts val="1100"/>
              <a:buNone/>
            </a:pPr>
            <a:r>
              <a:rPr lang="en-ID" sz="1400" dirty="0" err="1">
                <a:solidFill>
                  <a:srgbClr val="000000"/>
                </a:solidFill>
              </a:rPr>
              <a:t>Sedangkan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secara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Etimologis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Organisasi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adalah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suatu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sistem</a:t>
            </a:r>
            <a:r>
              <a:rPr lang="en-ID" sz="1400" dirty="0">
                <a:solidFill>
                  <a:srgbClr val="000000"/>
                </a:solidFill>
              </a:rPr>
              <a:t>, yang </a:t>
            </a:r>
            <a:r>
              <a:rPr lang="en-ID" sz="1400" dirty="0" err="1">
                <a:solidFill>
                  <a:srgbClr val="000000"/>
                </a:solidFill>
              </a:rPr>
              <a:t>mempunyai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struktur</a:t>
            </a:r>
            <a:r>
              <a:rPr lang="en-ID" sz="1400" dirty="0">
                <a:solidFill>
                  <a:srgbClr val="000000"/>
                </a:solidFill>
              </a:rPr>
              <a:t> dan </a:t>
            </a:r>
            <a:r>
              <a:rPr lang="en-ID" sz="1400" dirty="0" err="1">
                <a:solidFill>
                  <a:srgbClr val="000000"/>
                </a:solidFill>
              </a:rPr>
              <a:t>perencanaan</a:t>
            </a:r>
            <a:r>
              <a:rPr lang="en-ID" sz="1400" dirty="0">
                <a:solidFill>
                  <a:srgbClr val="000000"/>
                </a:solidFill>
              </a:rPr>
              <a:t> yang </a:t>
            </a:r>
            <a:r>
              <a:rPr lang="en-ID" sz="1400" dirty="0" err="1">
                <a:solidFill>
                  <a:srgbClr val="000000"/>
                </a:solidFill>
              </a:rPr>
              <a:t>dilakukan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dengan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penuh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kesadaran</a:t>
            </a:r>
            <a:r>
              <a:rPr lang="en-ID" sz="1400" dirty="0">
                <a:solidFill>
                  <a:srgbClr val="000000"/>
                </a:solidFill>
              </a:rPr>
              <a:t>, di </a:t>
            </a:r>
            <a:r>
              <a:rPr lang="en-ID" sz="1400" dirty="0" err="1">
                <a:solidFill>
                  <a:srgbClr val="000000"/>
                </a:solidFill>
              </a:rPr>
              <a:t>dalamnya</a:t>
            </a:r>
            <a:r>
              <a:rPr lang="en-ID" sz="1400" dirty="0">
                <a:solidFill>
                  <a:srgbClr val="000000"/>
                </a:solidFill>
              </a:rPr>
              <a:t> orang-orang </a:t>
            </a:r>
            <a:r>
              <a:rPr lang="en-ID" sz="1400" dirty="0" err="1">
                <a:solidFill>
                  <a:srgbClr val="000000"/>
                </a:solidFill>
              </a:rPr>
              <a:t>bekerja</a:t>
            </a:r>
            <a:r>
              <a:rPr lang="en-ID" sz="1400" dirty="0">
                <a:solidFill>
                  <a:srgbClr val="000000"/>
                </a:solidFill>
              </a:rPr>
              <a:t> dan </a:t>
            </a:r>
            <a:r>
              <a:rPr lang="en-ID" sz="1400" dirty="0" err="1">
                <a:solidFill>
                  <a:srgbClr val="000000"/>
                </a:solidFill>
              </a:rPr>
              <a:t>berhubungan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satu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sama</a:t>
            </a:r>
            <a:r>
              <a:rPr lang="en-ID" sz="1400" dirty="0">
                <a:solidFill>
                  <a:srgbClr val="000000"/>
                </a:solidFill>
              </a:rPr>
              <a:t> lain </a:t>
            </a:r>
            <a:r>
              <a:rPr lang="en-ID" sz="1400" dirty="0" err="1">
                <a:solidFill>
                  <a:srgbClr val="000000"/>
                </a:solidFill>
              </a:rPr>
              <a:t>dengan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suatu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cara</a:t>
            </a:r>
            <a:r>
              <a:rPr lang="en-ID" sz="1400" dirty="0">
                <a:solidFill>
                  <a:srgbClr val="000000"/>
                </a:solidFill>
              </a:rPr>
              <a:t> yang </a:t>
            </a:r>
            <a:r>
              <a:rPr lang="en-ID" sz="1400" dirty="0" err="1">
                <a:solidFill>
                  <a:srgbClr val="000000"/>
                </a:solidFill>
              </a:rPr>
              <a:t>terkoordinasi</a:t>
            </a:r>
            <a:r>
              <a:rPr lang="en-ID" sz="1400" dirty="0">
                <a:solidFill>
                  <a:srgbClr val="000000"/>
                </a:solidFill>
              </a:rPr>
              <a:t>, </a:t>
            </a:r>
            <a:r>
              <a:rPr lang="en-ID" sz="1400" dirty="0" err="1">
                <a:solidFill>
                  <a:srgbClr val="000000"/>
                </a:solidFill>
              </a:rPr>
              <a:t>kooperatif</a:t>
            </a:r>
            <a:r>
              <a:rPr lang="en-ID" sz="1400" dirty="0">
                <a:solidFill>
                  <a:srgbClr val="000000"/>
                </a:solidFill>
              </a:rPr>
              <a:t>, dan </a:t>
            </a:r>
            <a:r>
              <a:rPr lang="en-ID" sz="1400" dirty="0" err="1">
                <a:solidFill>
                  <a:srgbClr val="000000"/>
                </a:solidFill>
              </a:rPr>
              <a:t>dorongan-dorongan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guna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mencapai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tujuan-tujuan</a:t>
            </a:r>
            <a:r>
              <a:rPr lang="en-ID" sz="1400" dirty="0">
                <a:solidFill>
                  <a:srgbClr val="000000"/>
                </a:solidFill>
              </a:rPr>
              <a:t> yang </a:t>
            </a:r>
            <a:r>
              <a:rPr lang="en-ID" sz="1400" dirty="0" err="1">
                <a:solidFill>
                  <a:srgbClr val="000000"/>
                </a:solidFill>
              </a:rPr>
              <a:t>telah</a:t>
            </a:r>
            <a:r>
              <a:rPr lang="en-ID" sz="1400" dirty="0">
                <a:solidFill>
                  <a:srgbClr val="000000"/>
                </a:solidFill>
              </a:rPr>
              <a:t> </a:t>
            </a:r>
            <a:r>
              <a:rPr lang="en-ID" sz="1400" dirty="0" err="1">
                <a:solidFill>
                  <a:srgbClr val="000000"/>
                </a:solidFill>
              </a:rPr>
              <a:t>ditetapkan</a:t>
            </a:r>
            <a:r>
              <a:rPr lang="en-ID" sz="1400" dirty="0">
                <a:solidFill>
                  <a:srgbClr val="000000"/>
                </a:solidFill>
              </a:rPr>
              <a:t> .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Proses Ber-</a:t>
            </a:r>
            <a:r>
              <a:rPr lang="en-US" dirty="0" err="1"/>
              <a:t>organisasi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 rot="169798">
            <a:off x="1052050" y="1545950"/>
            <a:ext cx="6968100" cy="288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SzPts val="2400"/>
              <a:buNone/>
            </a:pPr>
            <a:r>
              <a:rPr lang="en-US" sz="1400" dirty="0"/>
              <a:t>Proses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suatau</a:t>
            </a:r>
            <a:r>
              <a:rPr lang="en-US" sz="1400" dirty="0"/>
              <a:t> proses </a:t>
            </a:r>
            <a:r>
              <a:rPr lang="en-US" sz="1400" dirty="0" err="1"/>
              <a:t>perencanaan</a:t>
            </a:r>
            <a:r>
              <a:rPr lang="en-US" sz="1400" dirty="0"/>
              <a:t> yang </a:t>
            </a:r>
            <a:r>
              <a:rPr lang="en-US" sz="1400" dirty="0" err="1"/>
              <a:t>meliputi</a:t>
            </a:r>
            <a:r>
              <a:rPr lang="en-US" sz="1400" dirty="0"/>
              <a:t> </a:t>
            </a:r>
            <a:r>
              <a:rPr lang="en-US" sz="1400" dirty="0" err="1"/>
              <a:t>penyusunan</a:t>
            </a:r>
            <a:r>
              <a:rPr lang="en-US" sz="1400" dirty="0"/>
              <a:t>, </a:t>
            </a:r>
            <a:r>
              <a:rPr lang="en-US" sz="1400" dirty="0" err="1"/>
              <a:t>pengembangan</a:t>
            </a:r>
            <a:r>
              <a:rPr lang="en-US" sz="1400" dirty="0"/>
              <a:t>, dan </a:t>
            </a:r>
            <a:r>
              <a:rPr lang="en-US" sz="1400" dirty="0" err="1"/>
              <a:t>pemeliharaan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oranng</a:t>
            </a:r>
            <a:r>
              <a:rPr lang="en-US" sz="1400" dirty="0"/>
              <a:t>-orang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kelompok</a:t>
            </a:r>
            <a:r>
              <a:rPr lang="en-US" sz="1400" dirty="0"/>
              <a:t>.</a:t>
            </a:r>
          </a:p>
          <a:p>
            <a:pPr marL="76200" lvl="0" indent="0">
              <a:buSzPts val="2400"/>
              <a:buNone/>
            </a:pPr>
            <a:endParaRPr lang="en-US" sz="1400" dirty="0"/>
          </a:p>
          <a:p>
            <a:pPr marL="76200" lvl="0" indent="0">
              <a:buSzPts val="2400"/>
              <a:buNone/>
            </a:pPr>
            <a:r>
              <a:rPr lang="en-ID" sz="1400" dirty="0"/>
              <a:t>Proses </a:t>
            </a:r>
            <a:r>
              <a:rPr lang="en-ID" sz="1400" dirty="0" err="1"/>
              <a:t>pengorganisasian</a:t>
            </a:r>
            <a:r>
              <a:rPr lang="en-ID" sz="1400" dirty="0"/>
              <a:t> </a:t>
            </a:r>
            <a:r>
              <a:rPr lang="en-ID" sz="1400" dirty="0" err="1"/>
              <a:t>mencakup</a:t>
            </a:r>
            <a:r>
              <a:rPr lang="en-ID" sz="1400" dirty="0"/>
              <a:t> </a:t>
            </a:r>
            <a:r>
              <a:rPr lang="en-ID" sz="1400" dirty="0" err="1"/>
              <a:t>kegiatan</a:t>
            </a:r>
            <a:r>
              <a:rPr lang="en-ID" sz="1400" dirty="0"/>
              <a:t> - </a:t>
            </a:r>
            <a:r>
              <a:rPr lang="en-ID" sz="1400" dirty="0" err="1"/>
              <a:t>kegiatan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76200" lvl="0" indent="0">
              <a:buSzPts val="2400"/>
              <a:buNone/>
            </a:pPr>
            <a:r>
              <a:rPr lang="en-ID" sz="1400" dirty="0"/>
              <a:t>1. </a:t>
            </a:r>
            <a:r>
              <a:rPr lang="en-ID" sz="1400" dirty="0" err="1"/>
              <a:t>Pembagian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dan </a:t>
            </a:r>
            <a:r>
              <a:rPr lang="en-ID" sz="1400" dirty="0" err="1"/>
              <a:t>menugaskannya</a:t>
            </a:r>
            <a:r>
              <a:rPr lang="en-ID" sz="1400" dirty="0"/>
              <a:t> pada </a:t>
            </a:r>
            <a:r>
              <a:rPr lang="en-ID" sz="1400" dirty="0" err="1"/>
              <a:t>individu</a:t>
            </a:r>
            <a:r>
              <a:rPr lang="en-ID" sz="1400" dirty="0"/>
              <a:t> </a:t>
            </a:r>
            <a:r>
              <a:rPr lang="en-ID" sz="1400" dirty="0" err="1"/>
              <a:t>tertentu</a:t>
            </a:r>
            <a:r>
              <a:rPr lang="en-ID" sz="1400" dirty="0"/>
              <a:t>, </a:t>
            </a:r>
            <a:r>
              <a:rPr lang="en-ID" sz="1400" dirty="0" err="1"/>
              <a:t>kelompok-kelompok</a:t>
            </a:r>
            <a:r>
              <a:rPr lang="en-ID" sz="1400" dirty="0"/>
              <a:t> dan </a:t>
            </a:r>
            <a:r>
              <a:rPr lang="en-ID" sz="1400" dirty="0" err="1"/>
              <a:t>departemen</a:t>
            </a:r>
            <a:r>
              <a:rPr lang="en-ID" sz="1400" dirty="0"/>
              <a:t>.</a:t>
            </a:r>
          </a:p>
          <a:p>
            <a:pPr marL="76200" lvl="0" indent="0">
              <a:buSzPts val="2400"/>
              <a:buNone/>
            </a:pPr>
            <a:r>
              <a:rPr lang="en-ID" sz="1400" dirty="0"/>
              <a:t>2. </a:t>
            </a:r>
            <a:r>
              <a:rPr lang="en-ID" sz="1400" dirty="0" err="1"/>
              <a:t>Pembagian</a:t>
            </a:r>
            <a:r>
              <a:rPr lang="en-ID" sz="1400" dirty="0"/>
              <a:t> </a:t>
            </a:r>
            <a:r>
              <a:rPr lang="en-ID" sz="1400" dirty="0" err="1"/>
              <a:t>aktivitas</a:t>
            </a:r>
            <a:r>
              <a:rPr lang="en-ID" sz="1400" dirty="0"/>
              <a:t> </a:t>
            </a:r>
            <a:r>
              <a:rPr lang="en-ID" sz="1400" dirty="0" err="1"/>
              <a:t>menurut</a:t>
            </a:r>
            <a:r>
              <a:rPr lang="en-ID" sz="1400" dirty="0"/>
              <a:t> level </a:t>
            </a:r>
            <a:r>
              <a:rPr lang="en-ID" sz="1400" dirty="0" err="1"/>
              <a:t>kekuasaan</a:t>
            </a:r>
            <a:r>
              <a:rPr lang="en-ID" sz="1400" dirty="0"/>
              <a:t> dan </a:t>
            </a:r>
            <a:r>
              <a:rPr lang="en-ID" sz="1400" dirty="0" err="1"/>
              <a:t>tanggungjawab</a:t>
            </a:r>
            <a:r>
              <a:rPr lang="en-ID" sz="1400" dirty="0"/>
              <a:t>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06285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1400" dirty="0"/>
              <a:t>1).  TEORI ORGANISASI KLASIK</a:t>
            </a:r>
          </a:p>
          <a:p>
            <a:pPr marL="0" lvl="0" indent="0">
              <a:buNone/>
            </a:pP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biasa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“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tradisional</a:t>
            </a:r>
            <a:r>
              <a:rPr lang="en-ID" sz="1400" dirty="0"/>
              <a:t>”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juga “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mesin</a:t>
            </a:r>
            <a:r>
              <a:rPr lang="en-ID" sz="1400" dirty="0"/>
              <a:t>”. </a:t>
            </a:r>
            <a:r>
              <a:rPr lang="en-ID" sz="1400" dirty="0" err="1"/>
              <a:t>Berkembang</a:t>
            </a:r>
            <a:r>
              <a:rPr lang="en-ID" sz="1400" dirty="0"/>
              <a:t> </a:t>
            </a:r>
            <a:r>
              <a:rPr lang="en-ID" sz="1400" dirty="0" err="1"/>
              <a:t>mulai</a:t>
            </a:r>
            <a:r>
              <a:rPr lang="en-ID" sz="1400" dirty="0"/>
              <a:t> 1800-an (</a:t>
            </a:r>
            <a:r>
              <a:rPr lang="en-ID" sz="1400" dirty="0" err="1"/>
              <a:t>abad</a:t>
            </a:r>
            <a:r>
              <a:rPr lang="en-ID" sz="1400" dirty="0"/>
              <a:t> 19).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 </a:t>
            </a:r>
            <a:r>
              <a:rPr lang="en-ID" sz="1400" dirty="0" err="1"/>
              <a:t>digambarkan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lembaga</a:t>
            </a:r>
            <a:r>
              <a:rPr lang="en-ID" sz="1400" dirty="0"/>
              <a:t> yang </a:t>
            </a:r>
            <a:r>
              <a:rPr lang="en-ID" sz="1400" dirty="0" err="1"/>
              <a:t>tersentralisasi</a:t>
            </a:r>
            <a:r>
              <a:rPr lang="en-ID" sz="1400" dirty="0"/>
              <a:t> dan </a:t>
            </a:r>
            <a:r>
              <a:rPr lang="en-ID" sz="1400" dirty="0" err="1"/>
              <a:t>tugas-tugasnnya</a:t>
            </a:r>
            <a:r>
              <a:rPr lang="en-ID" sz="1400" dirty="0"/>
              <a:t> </a:t>
            </a:r>
            <a:r>
              <a:rPr lang="en-ID" sz="1400" dirty="0" err="1"/>
              <a:t>terspesialisasi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petunjuk</a:t>
            </a:r>
            <a:r>
              <a:rPr lang="en-ID" sz="1400" dirty="0"/>
              <a:t> </a:t>
            </a:r>
            <a:r>
              <a:rPr lang="en-ID" sz="1400" dirty="0" err="1"/>
              <a:t>mekanistik</a:t>
            </a:r>
            <a:r>
              <a:rPr lang="en-ID" sz="1400" dirty="0"/>
              <a:t> structural yang </a:t>
            </a:r>
            <a:r>
              <a:rPr lang="en-ID" sz="1400" dirty="0" err="1"/>
              <a:t>kaku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mengandung</a:t>
            </a:r>
            <a:r>
              <a:rPr lang="en-ID" sz="1400" dirty="0"/>
              <a:t> </a:t>
            </a:r>
            <a:r>
              <a:rPr lang="en-ID" sz="1400" dirty="0" err="1"/>
              <a:t>kreatifitas</a:t>
            </a:r>
            <a:r>
              <a:rPr lang="en-ID" sz="1400" dirty="0"/>
              <a:t>.</a:t>
            </a:r>
          </a:p>
          <a:p>
            <a:pPr marL="0" lvl="0" indent="0">
              <a:buNone/>
            </a:pPr>
            <a:r>
              <a:rPr lang="en-ID" sz="1400" dirty="0" err="1"/>
              <a:t>Dikatakan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mesin</a:t>
            </a:r>
            <a:r>
              <a:rPr lang="en-ID" sz="1400" dirty="0"/>
              <a:t>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organisasi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menganggab</a:t>
            </a:r>
            <a:r>
              <a:rPr lang="en-ID" sz="1400" dirty="0"/>
              <a:t> </a:t>
            </a:r>
            <a:r>
              <a:rPr lang="en-ID" sz="1400" dirty="0" err="1"/>
              <a:t>manusia</a:t>
            </a:r>
            <a:r>
              <a:rPr lang="en-ID" sz="1400" dirty="0"/>
              <a:t> </a:t>
            </a:r>
            <a:r>
              <a:rPr lang="en-ID" sz="1400" dirty="0" err="1"/>
              <a:t>bagaikan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onderdil</a:t>
            </a:r>
            <a:r>
              <a:rPr lang="en-ID" sz="1400" dirty="0"/>
              <a:t> yang </a:t>
            </a:r>
            <a:r>
              <a:rPr lang="en-ID" sz="1400" dirty="0" err="1"/>
              <a:t>setiap</a:t>
            </a:r>
            <a:r>
              <a:rPr lang="en-ID" sz="1400" dirty="0"/>
              <a:t> </a:t>
            </a:r>
            <a:r>
              <a:rPr lang="en-ID" sz="1400" dirty="0" err="1"/>
              <a:t>saat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dipasang</a:t>
            </a:r>
            <a:r>
              <a:rPr lang="en-ID" sz="1400" dirty="0"/>
              <a:t> dan </a:t>
            </a:r>
            <a:r>
              <a:rPr lang="en-ID" sz="1400" dirty="0" err="1"/>
              <a:t>digonta-ganti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kehendak</a:t>
            </a:r>
            <a:r>
              <a:rPr lang="en-ID" sz="1400" dirty="0"/>
              <a:t> </a:t>
            </a:r>
            <a:r>
              <a:rPr lang="en-ID" sz="1400" dirty="0" err="1"/>
              <a:t>pemimpin</a:t>
            </a:r>
            <a:r>
              <a:rPr lang="en-ID" sz="1400" dirty="0"/>
              <a:t>.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954811" y="625107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06285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2). </a:t>
            </a: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birokrasi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err="1"/>
              <a:t>Dikemukakan</a:t>
            </a:r>
            <a:r>
              <a:rPr lang="en-US" sz="1400" dirty="0"/>
              <a:t> oleh MAX WEBER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buku</a:t>
            </a:r>
            <a:r>
              <a:rPr lang="en-US" sz="1400" dirty="0"/>
              <a:t> “ </a:t>
            </a:r>
            <a:r>
              <a:rPr lang="en-US" sz="1400" i="1" dirty="0"/>
              <a:t>the theory protestant ethic and economic organization </a:t>
            </a:r>
            <a:r>
              <a:rPr lang="en-US" sz="1400" dirty="0"/>
              <a:t>”. </a:t>
            </a:r>
            <a:r>
              <a:rPr lang="en-US" sz="1400" dirty="0" err="1"/>
              <a:t>Istilah</a:t>
            </a:r>
            <a:r>
              <a:rPr lang="en-US" sz="1400" dirty="0"/>
              <a:t> </a:t>
            </a:r>
            <a:r>
              <a:rPr lang="en-US" sz="1400" dirty="0" err="1"/>
              <a:t>birokrasi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kata legal &amp; </a:t>
            </a:r>
            <a:r>
              <a:rPr lang="en-US" sz="1400" dirty="0" err="1"/>
              <a:t>rasional</a:t>
            </a:r>
            <a:r>
              <a:rPr lang="en-US" sz="1400" dirty="0"/>
              <a:t>. Legal </a:t>
            </a:r>
            <a:r>
              <a:rPr lang="en-US" sz="1400" dirty="0" err="1"/>
              <a:t>disebabkan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wewenang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seperangkat</a:t>
            </a:r>
            <a:r>
              <a:rPr lang="en-US" sz="1400" dirty="0"/>
              <a:t> </a:t>
            </a:r>
            <a:r>
              <a:rPr lang="en-US" sz="1400" dirty="0" err="1"/>
              <a:t>aturan</a:t>
            </a:r>
            <a:r>
              <a:rPr lang="en-US" sz="1400" dirty="0"/>
              <a:t> </a:t>
            </a:r>
            <a:r>
              <a:rPr lang="en-US" sz="1400" dirty="0" err="1"/>
              <a:t>prosedur</a:t>
            </a:r>
            <a:r>
              <a:rPr lang="en-US" sz="1400" dirty="0"/>
              <a:t> dan </a:t>
            </a:r>
            <a:r>
              <a:rPr lang="en-US" sz="1400" dirty="0" err="1"/>
              <a:t>peranan</a:t>
            </a:r>
            <a:r>
              <a:rPr lang="en-US" sz="1400" dirty="0"/>
              <a:t> yang </a:t>
            </a:r>
            <a:r>
              <a:rPr lang="en-US" sz="1400" dirty="0" err="1"/>
              <a:t>dirumuskan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r>
              <a:rPr lang="en-US" sz="1400" dirty="0"/>
              <a:t>.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rasional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penetapan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dicapai</a:t>
            </a:r>
            <a:r>
              <a:rPr lang="en-US" sz="1400" dirty="0"/>
              <a:t>. </a:t>
            </a:r>
            <a:endParaRPr lang="en-ID" sz="14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954811" y="625107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8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43076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3). TEORI ADMINISTRASI</a:t>
            </a:r>
          </a:p>
          <a:p>
            <a:pPr marL="0" lvl="0" indent="0">
              <a:buNone/>
            </a:pP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dikembangkan</a:t>
            </a:r>
            <a:r>
              <a:rPr lang="en-US" sz="1400" dirty="0"/>
              <a:t> oleh HENRY FAYOL, LYNDALL URWIK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Eropa</a:t>
            </a:r>
            <a:r>
              <a:rPr lang="en-US" sz="1400" dirty="0"/>
              <a:t> dan JAMES D MONEY, ALLEN REILY </a:t>
            </a:r>
            <a:r>
              <a:rPr lang="en-US" sz="1400" dirty="0" err="1"/>
              <a:t>dari</a:t>
            </a:r>
            <a:r>
              <a:rPr lang="en-US" sz="1400" dirty="0"/>
              <a:t> Amerika.</a:t>
            </a:r>
          </a:p>
          <a:p>
            <a:pPr marL="0" lvl="0" indent="0">
              <a:buNone/>
            </a:pPr>
            <a:r>
              <a:rPr lang="en-US" sz="1400" dirty="0"/>
              <a:t>Fayol </a:t>
            </a:r>
            <a:r>
              <a:rPr lang="en-US" sz="1400" dirty="0" err="1"/>
              <a:t>membagi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industri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6 </a:t>
            </a:r>
            <a:r>
              <a:rPr lang="en-US" sz="1400" dirty="0" err="1"/>
              <a:t>kelompok</a:t>
            </a:r>
            <a:r>
              <a:rPr lang="en-US" sz="1400" dirty="0"/>
              <a:t>:</a:t>
            </a:r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Teknikal</a:t>
            </a:r>
            <a:r>
              <a:rPr lang="en-US" sz="1400" dirty="0"/>
              <a:t> (</a:t>
            </a:r>
            <a:r>
              <a:rPr lang="en-US" sz="1400" dirty="0" err="1"/>
              <a:t>Produksi</a:t>
            </a:r>
            <a:r>
              <a:rPr lang="en-US" sz="1400" dirty="0"/>
              <a:t>, </a:t>
            </a:r>
            <a:r>
              <a:rPr lang="en-US" sz="1400" dirty="0" err="1"/>
              <a:t>Manufaktur</a:t>
            </a:r>
            <a:r>
              <a:rPr lang="en-US" sz="1400" dirty="0"/>
              <a:t>, </a:t>
            </a:r>
            <a:r>
              <a:rPr lang="en-US" sz="1400" dirty="0" err="1"/>
              <a:t>Adaptasi</a:t>
            </a:r>
            <a:r>
              <a:rPr lang="en-US" sz="1400" dirty="0"/>
              <a:t>)</a:t>
            </a:r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Komersil</a:t>
            </a:r>
            <a:r>
              <a:rPr lang="en-US" sz="1400" dirty="0"/>
              <a:t> (</a:t>
            </a:r>
            <a:r>
              <a:rPr lang="en-US" sz="1400" dirty="0" err="1"/>
              <a:t>Pembelian</a:t>
            </a:r>
            <a:r>
              <a:rPr lang="en-US" sz="1400" dirty="0"/>
              <a:t>, </a:t>
            </a:r>
            <a:r>
              <a:rPr lang="en-US" sz="1400" dirty="0" err="1"/>
              <a:t>Penjualan</a:t>
            </a:r>
            <a:r>
              <a:rPr lang="en-US" sz="1400" dirty="0"/>
              <a:t>, </a:t>
            </a:r>
            <a:r>
              <a:rPr lang="en-US" sz="1400" dirty="0" err="1"/>
              <a:t>Pertukaran</a:t>
            </a:r>
            <a:r>
              <a:rPr lang="en-US" sz="1400" dirty="0"/>
              <a:t>)</a:t>
            </a:r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Financial (</a:t>
            </a:r>
            <a:r>
              <a:rPr lang="en-US" sz="1400" dirty="0" err="1"/>
              <a:t>penggunaan</a:t>
            </a:r>
            <a:r>
              <a:rPr lang="en-US" sz="1400" dirty="0"/>
              <a:t> optimum modal)</a:t>
            </a:r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Akuntansi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Manajerial</a:t>
            </a:r>
            <a:endParaRPr lang="en-US" sz="1400" dirty="0"/>
          </a:p>
          <a:p>
            <a:pPr marL="0" lvl="0" indent="0">
              <a:buNone/>
            </a:pPr>
            <a:endParaRPr lang="en-ID" sz="14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1122518" y="75945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5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43076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sz="1400" dirty="0"/>
              <a:t>4). 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neoklasik</a:t>
            </a:r>
            <a:endParaRPr lang="en-ID" sz="1400" dirty="0"/>
          </a:p>
          <a:p>
            <a:pPr marL="0" lvl="0" indent="0">
              <a:buNone/>
            </a:pPr>
            <a:r>
              <a:rPr lang="en-ID" sz="1400" dirty="0" err="1"/>
              <a:t>Aliran</a:t>
            </a:r>
            <a:r>
              <a:rPr lang="en-ID" sz="1400" dirty="0"/>
              <a:t> yang </a:t>
            </a:r>
            <a:r>
              <a:rPr lang="en-ID" sz="1400" dirty="0" err="1"/>
              <a:t>berikutnya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aliran</a:t>
            </a:r>
            <a:r>
              <a:rPr lang="en-ID" sz="1400" dirty="0"/>
              <a:t> </a:t>
            </a:r>
            <a:r>
              <a:rPr lang="en-ID" sz="1400" dirty="0" err="1"/>
              <a:t>Neoklasik</a:t>
            </a:r>
            <a:r>
              <a:rPr lang="en-ID" sz="1400" dirty="0"/>
              <a:t> </a:t>
            </a:r>
            <a:r>
              <a:rPr lang="en-ID" sz="1400" dirty="0" err="1"/>
              <a:t>disebut</a:t>
            </a:r>
            <a:r>
              <a:rPr lang="en-ID" sz="1400" dirty="0"/>
              <a:t> juga </a:t>
            </a:r>
            <a:r>
              <a:rPr lang="en-ID" sz="1400" dirty="0" err="1"/>
              <a:t>dengan</a:t>
            </a:r>
            <a:r>
              <a:rPr lang="en-ID" sz="1400" dirty="0"/>
              <a:t> “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manusiawi</a:t>
            </a:r>
            <a:r>
              <a:rPr lang="en-ID" sz="1400" dirty="0"/>
              <a:t>”.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muncul</a:t>
            </a:r>
            <a:r>
              <a:rPr lang="en-ID" sz="1400" dirty="0"/>
              <a:t>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ketidakpuasan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klasik</a:t>
            </a:r>
            <a:r>
              <a:rPr lang="en-ID" sz="1400" dirty="0"/>
              <a:t> dan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penyempurnaan</a:t>
            </a:r>
            <a:r>
              <a:rPr lang="en-ID" sz="1400" dirty="0"/>
              <a:t>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klasik</a:t>
            </a:r>
            <a:r>
              <a:rPr lang="en-ID" sz="1400" dirty="0"/>
              <a:t>. </a:t>
            </a:r>
            <a:r>
              <a:rPr lang="en-ID" sz="1400" dirty="0" err="1"/>
              <a:t>Teori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menekankan</a:t>
            </a:r>
            <a:r>
              <a:rPr lang="en-ID" sz="1400" dirty="0"/>
              <a:t> pada “</a:t>
            </a:r>
            <a:r>
              <a:rPr lang="en-ID" sz="1400" dirty="0" err="1"/>
              <a:t>pentingnya</a:t>
            </a:r>
            <a:r>
              <a:rPr lang="en-ID" sz="1400" dirty="0"/>
              <a:t> </a:t>
            </a:r>
            <a:r>
              <a:rPr lang="en-ID" sz="1400" dirty="0" err="1"/>
              <a:t>aspek</a:t>
            </a:r>
            <a:r>
              <a:rPr lang="en-ID" sz="1400" dirty="0"/>
              <a:t> </a:t>
            </a:r>
            <a:r>
              <a:rPr lang="en-ID" sz="1400" dirty="0" err="1"/>
              <a:t>psikologis</a:t>
            </a:r>
            <a:r>
              <a:rPr lang="en-ID" sz="1400" dirty="0"/>
              <a:t> dan social </a:t>
            </a:r>
            <a:r>
              <a:rPr lang="en-ID" sz="1400" dirty="0" err="1"/>
              <a:t>karyawan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individu</a:t>
            </a:r>
            <a:r>
              <a:rPr lang="en-ID" sz="1400" dirty="0"/>
              <a:t> </a:t>
            </a:r>
            <a:r>
              <a:rPr lang="en-ID" sz="1400" dirty="0" err="1"/>
              <a:t>ataupun</a:t>
            </a:r>
            <a:r>
              <a:rPr lang="en-ID" sz="1400" dirty="0"/>
              <a:t> </a:t>
            </a:r>
            <a:r>
              <a:rPr lang="en-ID" sz="1400" dirty="0" err="1"/>
              <a:t>kellompok</a:t>
            </a:r>
            <a:r>
              <a:rPr lang="en-ID" sz="1400" dirty="0"/>
              <a:t> </a:t>
            </a:r>
            <a:r>
              <a:rPr lang="en-ID" sz="1400" dirty="0" err="1"/>
              <a:t>kerja</a:t>
            </a:r>
            <a:r>
              <a:rPr lang="en-ID" sz="1400" dirty="0"/>
              <a:t>”.</a:t>
            </a:r>
          </a:p>
          <a:p>
            <a:pPr marL="0" lvl="0" indent="0">
              <a:buNone/>
            </a:pPr>
            <a:endParaRPr lang="en-ID" sz="14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1122518" y="75945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61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 rot="181587">
            <a:off x="1043076" y="1323983"/>
            <a:ext cx="7057847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5). </a:t>
            </a: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perilaku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teori</a:t>
            </a:r>
            <a:r>
              <a:rPr lang="en-US" sz="1400" dirty="0"/>
              <a:t> yang </a:t>
            </a:r>
            <a:r>
              <a:rPr lang="en-US" sz="1400" dirty="0" err="1"/>
              <a:t>memandang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segi</a:t>
            </a:r>
            <a:r>
              <a:rPr lang="en-US" sz="1400" dirty="0"/>
              <a:t> </a:t>
            </a:r>
            <a:r>
              <a:rPr lang="en-US" sz="1400" dirty="0" err="1"/>
              <a:t>perilaku</a:t>
            </a:r>
            <a:r>
              <a:rPr lang="en-US" sz="1400" dirty="0"/>
              <a:t> </a:t>
            </a:r>
            <a:r>
              <a:rPr lang="en-US" sz="1400" dirty="0" err="1"/>
              <a:t>anggota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. </a:t>
            </a: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berpendapat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tidaknya</a:t>
            </a:r>
            <a:r>
              <a:rPr lang="en-US" sz="1400" dirty="0"/>
              <a:t>, </a:t>
            </a:r>
            <a:r>
              <a:rPr lang="en-US" sz="1400" dirty="0" err="1"/>
              <a:t>berhasil</a:t>
            </a:r>
            <a:r>
              <a:rPr lang="en-US" sz="1400" dirty="0"/>
              <a:t> </a:t>
            </a:r>
            <a:r>
              <a:rPr lang="en-US" sz="1400" dirty="0" err="1"/>
              <a:t>tidaknya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mencapai</a:t>
            </a:r>
            <a:r>
              <a:rPr lang="en-US" sz="1400" dirty="0"/>
              <a:t> </a:t>
            </a:r>
            <a:r>
              <a:rPr lang="en-US" sz="1400" dirty="0" err="1"/>
              <a:t>sasaran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ditetapkan</a:t>
            </a:r>
            <a:r>
              <a:rPr lang="en-US" sz="1400" dirty="0"/>
              <a:t> </a:t>
            </a:r>
            <a:r>
              <a:rPr lang="en-US" sz="1400" dirty="0" err="1"/>
              <a:t>berasal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para </a:t>
            </a:r>
            <a:r>
              <a:rPr lang="en-US" sz="1400" dirty="0" err="1"/>
              <a:t>anggotanya</a:t>
            </a:r>
            <a:r>
              <a:rPr lang="en-US" sz="1400" dirty="0"/>
              <a:t>.</a:t>
            </a:r>
          </a:p>
          <a:p>
            <a:pPr marL="0" lvl="0" indent="0">
              <a:buNone/>
            </a:pPr>
            <a:endParaRPr lang="en-ID" sz="1400"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161729">
            <a:off x="1122518" y="75945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eori –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77957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1288</Words>
  <Application>Microsoft Office PowerPoint</Application>
  <PresentationFormat>On-screen Show (16:9)</PresentationFormat>
  <Paragraphs>166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Bangers</vt:lpstr>
      <vt:lpstr>Sniglet</vt:lpstr>
      <vt:lpstr>Jachimo template</vt:lpstr>
      <vt:lpstr>Teori  </vt:lpstr>
      <vt:lpstr>PowerPoint Presentation</vt:lpstr>
      <vt:lpstr>Pengertian</vt:lpstr>
      <vt:lpstr>Proses Ber-organisasi</vt:lpstr>
      <vt:lpstr>Teori – teori organisasi</vt:lpstr>
      <vt:lpstr>Teori – teori organisasi</vt:lpstr>
      <vt:lpstr>Teori – teori organisasi</vt:lpstr>
      <vt:lpstr>Teori – teori organisasi</vt:lpstr>
      <vt:lpstr>Teori – teori organisasi</vt:lpstr>
      <vt:lpstr>Teori – teori organisasi</vt:lpstr>
      <vt:lpstr>Unsur – unsur Organisasi</vt:lpstr>
      <vt:lpstr>Fungsi organisasi</vt:lpstr>
      <vt:lpstr>Staff khusus</vt:lpstr>
      <vt:lpstr>Staff pribadi</vt:lpstr>
      <vt:lpstr>This is a slide title</vt:lpstr>
      <vt:lpstr>Tujuan organisasi</vt:lpstr>
      <vt:lpstr>Pendefinisian tujuan</vt:lpstr>
      <vt:lpstr>Peran Organisasi</vt:lpstr>
      <vt:lpstr>Asas-asas teori keorganisasian</vt:lpstr>
      <vt:lpstr>PowerPoint Presentation</vt:lpstr>
      <vt:lpstr>PowerPoint Presentation</vt:lpstr>
      <vt:lpstr>PowerPoint Presentation</vt:lpstr>
      <vt:lpstr>PowerPoint Presentation</vt:lpstr>
      <vt:lpstr>Franklin G. More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 organisasi</dc:title>
  <dc:creator>Yusuf Bachsin</dc:creator>
  <cp:lastModifiedBy>Sunu Raihan</cp:lastModifiedBy>
  <cp:revision>16</cp:revision>
  <dcterms:modified xsi:type="dcterms:W3CDTF">2019-10-09T14:18:37Z</dcterms:modified>
</cp:coreProperties>
</file>