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3"/>
  </p:notesMasterIdLst>
  <p:sldIdLst>
    <p:sldId id="256" r:id="rId4"/>
    <p:sldId id="269" r:id="rId5"/>
    <p:sldId id="261" r:id="rId6"/>
    <p:sldId id="264" r:id="rId7"/>
    <p:sldId id="265" r:id="rId8"/>
    <p:sldId id="327" r:id="rId9"/>
    <p:sldId id="317" r:id="rId10"/>
    <p:sldId id="305" r:id="rId11"/>
    <p:sldId id="304" r:id="rId12"/>
    <p:sldId id="308" r:id="rId13"/>
    <p:sldId id="312" r:id="rId14"/>
    <p:sldId id="307" r:id="rId15"/>
    <p:sldId id="313" r:id="rId16"/>
    <p:sldId id="314" r:id="rId17"/>
    <p:sldId id="315" r:id="rId18"/>
    <p:sldId id="316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30" r:id="rId28"/>
    <p:sldId id="328" r:id="rId29"/>
    <p:sldId id="326" r:id="rId30"/>
    <p:sldId id="331" r:id="rId31"/>
    <p:sldId id="332" r:id="rId32"/>
    <p:sldId id="329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262" r:id="rId4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E21"/>
    <a:srgbClr val="D9D9D9"/>
    <a:srgbClr val="7877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6196" autoAdjust="0"/>
  </p:normalViewPr>
  <p:slideViewPr>
    <p:cSldViewPr>
      <p:cViewPr varScale="1">
        <p:scale>
          <a:sx n="99" d="100"/>
          <a:sy n="99" d="100"/>
        </p:scale>
        <p:origin x="528" y="78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89311-B830-475E-80F1-E166C91F26EF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4226-DCFC-4059-B351-D1AEFFD67F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50000">
                <a:schemeClr val="bg1">
                  <a:alpha val="8800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25257"/>
            <a:ext cx="9144000" cy="47811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 PPT TEMPLATES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03374"/>
            <a:ext cx="9144000" cy="4774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045692"/>
            <a:ext cx="9153525" cy="2097807"/>
          </a:xfrm>
          <a:custGeom>
            <a:avLst/>
            <a:gdLst>
              <a:gd name="connsiteX0" fmla="*/ 0 w 9144000"/>
              <a:gd name="connsiteY0" fmla="*/ 0 h 1059582"/>
              <a:gd name="connsiteX1" fmla="*/ 9144000 w 9144000"/>
              <a:gd name="connsiteY1" fmla="*/ 0 h 1059582"/>
              <a:gd name="connsiteX2" fmla="*/ 9144000 w 9144000"/>
              <a:gd name="connsiteY2" fmla="*/ 1059582 h 1059582"/>
              <a:gd name="connsiteX3" fmla="*/ 0 w 9144000"/>
              <a:gd name="connsiteY3" fmla="*/ 1059582 h 1059582"/>
              <a:gd name="connsiteX4" fmla="*/ 0 w 9144000"/>
              <a:gd name="connsiteY4" fmla="*/ 0 h 1059582"/>
              <a:gd name="connsiteX0" fmla="*/ 0 w 9153525"/>
              <a:gd name="connsiteY0" fmla="*/ 1038225 h 2097807"/>
              <a:gd name="connsiteX1" fmla="*/ 9153525 w 9153525"/>
              <a:gd name="connsiteY1" fmla="*/ 0 h 2097807"/>
              <a:gd name="connsiteX2" fmla="*/ 9144000 w 9153525"/>
              <a:gd name="connsiteY2" fmla="*/ 2097807 h 2097807"/>
              <a:gd name="connsiteX3" fmla="*/ 0 w 9153525"/>
              <a:gd name="connsiteY3" fmla="*/ 2097807 h 2097807"/>
              <a:gd name="connsiteX4" fmla="*/ 0 w 9153525"/>
              <a:gd name="connsiteY4" fmla="*/ 1038225 h 20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2097807">
                <a:moveTo>
                  <a:pt x="0" y="1038225"/>
                </a:moveTo>
                <a:lnTo>
                  <a:pt x="9153525" y="0"/>
                </a:lnTo>
                <a:lnTo>
                  <a:pt x="9144000" y="2097807"/>
                </a:lnTo>
                <a:lnTo>
                  <a:pt x="0" y="2097807"/>
                </a:lnTo>
                <a:lnTo>
                  <a:pt x="0" y="1038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4344"/>
            <a:ext cx="3816424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0" y="1374774"/>
            <a:ext cx="3455535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4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59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14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ame 3"/>
          <p:cNvSpPr/>
          <p:nvPr userDrawn="1"/>
        </p:nvSpPr>
        <p:spPr>
          <a:xfrm>
            <a:off x="54000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 userDrawn="1"/>
        </p:nvSpPr>
        <p:spPr>
          <a:xfrm>
            <a:off x="327608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601216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371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83054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2587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5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55576" y="466625"/>
            <a:ext cx="7620148" cy="4212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94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9F2EC2D3-607F-4842-8AB5-DAC56E382FA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6120680" cy="4752526"/>
          </a:xfrm>
          <a:custGeom>
            <a:avLst/>
            <a:gdLst>
              <a:gd name="connsiteX0" fmla="*/ 2088232 w 6120680"/>
              <a:gd name="connsiteY0" fmla="*/ 0 h 4752526"/>
              <a:gd name="connsiteX1" fmla="*/ 4032448 w 6120680"/>
              <a:gd name="connsiteY1" fmla="*/ 0 h 4752526"/>
              <a:gd name="connsiteX2" fmla="*/ 4032448 w 6120680"/>
              <a:gd name="connsiteY2" fmla="*/ 4752526 h 4752526"/>
              <a:gd name="connsiteX3" fmla="*/ 2088232 w 6120680"/>
              <a:gd name="connsiteY3" fmla="*/ 4752526 h 4752526"/>
              <a:gd name="connsiteX4" fmla="*/ 0 w 6120680"/>
              <a:gd name="connsiteY4" fmla="*/ 0 h 4752526"/>
              <a:gd name="connsiteX5" fmla="*/ 1944216 w 6120680"/>
              <a:gd name="connsiteY5" fmla="*/ 0 h 4752526"/>
              <a:gd name="connsiteX6" fmla="*/ 1944216 w 6120680"/>
              <a:gd name="connsiteY6" fmla="*/ 4752526 h 4752526"/>
              <a:gd name="connsiteX7" fmla="*/ 0 w 6120680"/>
              <a:gd name="connsiteY7" fmla="*/ 4752526 h 4752526"/>
              <a:gd name="connsiteX8" fmla="*/ 4176464 w 6120680"/>
              <a:gd name="connsiteY8" fmla="*/ 0 h 4752526"/>
              <a:gd name="connsiteX9" fmla="*/ 6120680 w 6120680"/>
              <a:gd name="connsiteY9" fmla="*/ 0 h 4752526"/>
              <a:gd name="connsiteX10" fmla="*/ 6120680 w 6120680"/>
              <a:gd name="connsiteY10" fmla="*/ 4752526 h 4752526"/>
              <a:gd name="connsiteX11" fmla="*/ 4176464 w 6120680"/>
              <a:gd name="connsiteY11" fmla="*/ 4752526 h 475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0680" h="4752526">
                <a:moveTo>
                  <a:pt x="2088232" y="0"/>
                </a:moveTo>
                <a:lnTo>
                  <a:pt x="4032448" y="0"/>
                </a:lnTo>
                <a:lnTo>
                  <a:pt x="4032448" y="4752526"/>
                </a:lnTo>
                <a:lnTo>
                  <a:pt x="2088232" y="4752526"/>
                </a:lnTo>
                <a:close/>
                <a:moveTo>
                  <a:pt x="0" y="0"/>
                </a:moveTo>
                <a:lnTo>
                  <a:pt x="1944216" y="0"/>
                </a:lnTo>
                <a:lnTo>
                  <a:pt x="1944216" y="4752526"/>
                </a:lnTo>
                <a:lnTo>
                  <a:pt x="0" y="4752526"/>
                </a:lnTo>
                <a:close/>
                <a:moveTo>
                  <a:pt x="4176464" y="0"/>
                </a:moveTo>
                <a:lnTo>
                  <a:pt x="6120680" y="0"/>
                </a:lnTo>
                <a:lnTo>
                  <a:pt x="6120680" y="4752526"/>
                </a:lnTo>
                <a:lnTo>
                  <a:pt x="4176464" y="47525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43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79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323528" y="267494"/>
            <a:ext cx="3273112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949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395536" y="1131589"/>
            <a:ext cx="2808312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31932" y="1238201"/>
            <a:ext cx="2563041" cy="3349772"/>
            <a:chOff x="531932" y="1238201"/>
            <a:chExt cx="2563041" cy="3349772"/>
          </a:xfrm>
        </p:grpSpPr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ounded Rectangle 10"/>
          <p:cNvSpPr/>
          <p:nvPr userDrawn="1"/>
        </p:nvSpPr>
        <p:spPr>
          <a:xfrm>
            <a:off x="3419872" y="1143150"/>
            <a:ext cx="5544616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25" y="636207"/>
            <a:ext cx="4655223" cy="3951767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1171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877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71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5081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52185" y="1599886"/>
            <a:ext cx="1944000" cy="21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514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582135" y="1599886"/>
            <a:ext cx="1944000" cy="21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7893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12085" y="1599886"/>
            <a:ext cx="1944000" cy="21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8272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642034" y="1599886"/>
            <a:ext cx="1944000" cy="21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48651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4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16302" y="1169208"/>
            <a:ext cx="1915817" cy="2986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9B7425D-12B5-4BD3-AFE0-E211BEC2925B}"/>
              </a:ext>
            </a:extLst>
          </p:cNvPr>
          <p:cNvSpPr/>
          <p:nvPr userDrawn="1"/>
        </p:nvSpPr>
        <p:spPr>
          <a:xfrm>
            <a:off x="3449684" y="771550"/>
            <a:ext cx="2244633" cy="4032448"/>
          </a:xfrm>
          <a:custGeom>
            <a:avLst/>
            <a:gdLst>
              <a:gd name="connsiteX0" fmla="*/ 1074311 w 2244633"/>
              <a:gd name="connsiteY0" fmla="*/ 3650043 h 4032448"/>
              <a:gd name="connsiteX1" fmla="*/ 1170321 w 2244633"/>
              <a:gd name="connsiteY1" fmla="*/ 3650043 h 4032448"/>
              <a:gd name="connsiteX2" fmla="*/ 1194324 w 2244633"/>
              <a:gd name="connsiteY2" fmla="*/ 3674046 h 4032448"/>
              <a:gd name="connsiteX3" fmla="*/ 1194324 w 2244633"/>
              <a:gd name="connsiteY3" fmla="*/ 3770056 h 4032448"/>
              <a:gd name="connsiteX4" fmla="*/ 1170321 w 2244633"/>
              <a:gd name="connsiteY4" fmla="*/ 3794059 h 4032448"/>
              <a:gd name="connsiteX5" fmla="*/ 1074311 w 2244633"/>
              <a:gd name="connsiteY5" fmla="*/ 3794059 h 4032448"/>
              <a:gd name="connsiteX6" fmla="*/ 1050308 w 2244633"/>
              <a:gd name="connsiteY6" fmla="*/ 3770056 h 4032448"/>
              <a:gd name="connsiteX7" fmla="*/ 1050308 w 2244633"/>
              <a:gd name="connsiteY7" fmla="*/ 3674046 h 4032448"/>
              <a:gd name="connsiteX8" fmla="*/ 1074311 w 2244633"/>
              <a:gd name="connsiteY8" fmla="*/ 3650043 h 4032448"/>
              <a:gd name="connsiteX9" fmla="*/ 1122317 w 2244633"/>
              <a:gd name="connsiteY9" fmla="*/ 3550171 h 4032448"/>
              <a:gd name="connsiteX10" fmla="*/ 960590 w 2244633"/>
              <a:gd name="connsiteY10" fmla="*/ 3718057 h 4032448"/>
              <a:gd name="connsiteX11" fmla="*/ 1122317 w 2244633"/>
              <a:gd name="connsiteY11" fmla="*/ 3885942 h 4032448"/>
              <a:gd name="connsiteX12" fmla="*/ 1284043 w 2244633"/>
              <a:gd name="connsiteY12" fmla="*/ 3718057 h 4032448"/>
              <a:gd name="connsiteX13" fmla="*/ 1122317 w 2244633"/>
              <a:gd name="connsiteY13" fmla="*/ 3550171 h 4032448"/>
              <a:gd name="connsiteX14" fmla="*/ 172664 w 2244633"/>
              <a:gd name="connsiteY14" fmla="*/ 402120 h 4032448"/>
              <a:gd name="connsiteX15" fmla="*/ 172664 w 2244633"/>
              <a:gd name="connsiteY15" fmla="*/ 3359577 h 4032448"/>
              <a:gd name="connsiteX16" fmla="*/ 2071969 w 2244633"/>
              <a:gd name="connsiteY16" fmla="*/ 3359577 h 4032448"/>
              <a:gd name="connsiteX17" fmla="*/ 2071969 w 2244633"/>
              <a:gd name="connsiteY17" fmla="*/ 402120 h 4032448"/>
              <a:gd name="connsiteX18" fmla="*/ 863349 w 2244633"/>
              <a:gd name="connsiteY18" fmla="*/ 133260 h 4032448"/>
              <a:gd name="connsiteX19" fmla="*/ 798608 w 2244633"/>
              <a:gd name="connsiteY19" fmla="*/ 200468 h 4032448"/>
              <a:gd name="connsiteX20" fmla="*/ 863349 w 2244633"/>
              <a:gd name="connsiteY20" fmla="*/ 267675 h 4032448"/>
              <a:gd name="connsiteX21" fmla="*/ 1381284 w 2244633"/>
              <a:gd name="connsiteY21" fmla="*/ 267675 h 4032448"/>
              <a:gd name="connsiteX22" fmla="*/ 1446026 w 2244633"/>
              <a:gd name="connsiteY22" fmla="*/ 200468 h 4032448"/>
              <a:gd name="connsiteX23" fmla="*/ 1381284 w 2244633"/>
              <a:gd name="connsiteY23" fmla="*/ 133260 h 4032448"/>
              <a:gd name="connsiteX24" fmla="*/ 631322 w 2244633"/>
              <a:gd name="connsiteY24" fmla="*/ 126821 h 4032448"/>
              <a:gd name="connsiteX25" fmla="*/ 559314 w 2244633"/>
              <a:gd name="connsiteY25" fmla="*/ 198829 h 4032448"/>
              <a:gd name="connsiteX26" fmla="*/ 631322 w 2244633"/>
              <a:gd name="connsiteY26" fmla="*/ 270837 h 4032448"/>
              <a:gd name="connsiteX27" fmla="*/ 703330 w 2244633"/>
              <a:gd name="connsiteY27" fmla="*/ 198829 h 4032448"/>
              <a:gd name="connsiteX28" fmla="*/ 631322 w 2244633"/>
              <a:gd name="connsiteY28" fmla="*/ 126821 h 4032448"/>
              <a:gd name="connsiteX29" fmla="*/ 374113 w 2244633"/>
              <a:gd name="connsiteY29" fmla="*/ 0 h 4032448"/>
              <a:gd name="connsiteX30" fmla="*/ 1870520 w 2244633"/>
              <a:gd name="connsiteY30" fmla="*/ 0 h 4032448"/>
              <a:gd name="connsiteX31" fmla="*/ 2244633 w 2244633"/>
              <a:gd name="connsiteY31" fmla="*/ 388361 h 4032448"/>
              <a:gd name="connsiteX32" fmla="*/ 2244633 w 2244633"/>
              <a:gd name="connsiteY32" fmla="*/ 3644087 h 4032448"/>
              <a:gd name="connsiteX33" fmla="*/ 1870520 w 2244633"/>
              <a:gd name="connsiteY33" fmla="*/ 4032448 h 4032448"/>
              <a:gd name="connsiteX34" fmla="*/ 374113 w 2244633"/>
              <a:gd name="connsiteY34" fmla="*/ 4032448 h 4032448"/>
              <a:gd name="connsiteX35" fmla="*/ 0 w 2244633"/>
              <a:gd name="connsiteY35" fmla="*/ 3644087 h 4032448"/>
              <a:gd name="connsiteX36" fmla="*/ 0 w 2244633"/>
              <a:gd name="connsiteY36" fmla="*/ 388361 h 4032448"/>
              <a:gd name="connsiteX37" fmla="*/ 374113 w 2244633"/>
              <a:gd name="connsiteY37" fmla="*/ 0 h 40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44633" h="4032448">
                <a:moveTo>
                  <a:pt x="1074311" y="3650043"/>
                </a:moveTo>
                <a:lnTo>
                  <a:pt x="1170321" y="3650043"/>
                </a:lnTo>
                <a:cubicBezTo>
                  <a:pt x="1183577" y="3650043"/>
                  <a:pt x="1194324" y="3660790"/>
                  <a:pt x="1194324" y="3674046"/>
                </a:cubicBezTo>
                <a:lnTo>
                  <a:pt x="1194324" y="3770056"/>
                </a:lnTo>
                <a:cubicBezTo>
                  <a:pt x="1194324" y="3783312"/>
                  <a:pt x="1183577" y="3794059"/>
                  <a:pt x="1170321" y="3794059"/>
                </a:cubicBezTo>
                <a:lnTo>
                  <a:pt x="1074311" y="3794059"/>
                </a:lnTo>
                <a:cubicBezTo>
                  <a:pt x="1061055" y="3794059"/>
                  <a:pt x="1050308" y="3783312"/>
                  <a:pt x="1050308" y="3770056"/>
                </a:cubicBezTo>
                <a:lnTo>
                  <a:pt x="1050308" y="3674046"/>
                </a:lnTo>
                <a:cubicBezTo>
                  <a:pt x="1050308" y="3660790"/>
                  <a:pt x="1061055" y="3650043"/>
                  <a:pt x="1074311" y="3650043"/>
                </a:cubicBezTo>
                <a:close/>
                <a:moveTo>
                  <a:pt x="1122317" y="3550171"/>
                </a:moveTo>
                <a:cubicBezTo>
                  <a:pt x="1032998" y="3550171"/>
                  <a:pt x="960590" y="3625336"/>
                  <a:pt x="960590" y="3718057"/>
                </a:cubicBezTo>
                <a:cubicBezTo>
                  <a:pt x="960590" y="3810777"/>
                  <a:pt x="1032998" y="3885942"/>
                  <a:pt x="1122317" y="3885942"/>
                </a:cubicBezTo>
                <a:cubicBezTo>
                  <a:pt x="1211635" y="3885942"/>
                  <a:pt x="1284043" y="3810777"/>
                  <a:pt x="1284043" y="3718057"/>
                </a:cubicBezTo>
                <a:cubicBezTo>
                  <a:pt x="1284043" y="3625336"/>
                  <a:pt x="1211635" y="3550171"/>
                  <a:pt x="1122317" y="3550171"/>
                </a:cubicBezTo>
                <a:close/>
                <a:moveTo>
                  <a:pt x="172664" y="402120"/>
                </a:moveTo>
                <a:lnTo>
                  <a:pt x="172664" y="3359577"/>
                </a:lnTo>
                <a:lnTo>
                  <a:pt x="2071969" y="3359577"/>
                </a:lnTo>
                <a:lnTo>
                  <a:pt x="2071969" y="402120"/>
                </a:lnTo>
                <a:close/>
                <a:moveTo>
                  <a:pt x="863349" y="133260"/>
                </a:moveTo>
                <a:cubicBezTo>
                  <a:pt x="827594" y="133260"/>
                  <a:pt x="798608" y="163350"/>
                  <a:pt x="798608" y="200468"/>
                </a:cubicBezTo>
                <a:cubicBezTo>
                  <a:pt x="798608" y="237585"/>
                  <a:pt x="827594" y="267675"/>
                  <a:pt x="863349" y="267675"/>
                </a:cubicBezTo>
                <a:lnTo>
                  <a:pt x="1381284" y="267675"/>
                </a:lnTo>
                <a:cubicBezTo>
                  <a:pt x="1417040" y="267675"/>
                  <a:pt x="1446026" y="237585"/>
                  <a:pt x="1446026" y="200468"/>
                </a:cubicBezTo>
                <a:cubicBezTo>
                  <a:pt x="1446026" y="163350"/>
                  <a:pt x="1417040" y="133260"/>
                  <a:pt x="1381284" y="133260"/>
                </a:cubicBezTo>
                <a:close/>
                <a:moveTo>
                  <a:pt x="631322" y="126821"/>
                </a:moveTo>
                <a:cubicBezTo>
                  <a:pt x="591553" y="126821"/>
                  <a:pt x="559314" y="159060"/>
                  <a:pt x="559314" y="198829"/>
                </a:cubicBezTo>
                <a:cubicBezTo>
                  <a:pt x="559314" y="238598"/>
                  <a:pt x="591553" y="270837"/>
                  <a:pt x="631322" y="270837"/>
                </a:cubicBezTo>
                <a:cubicBezTo>
                  <a:pt x="671091" y="270837"/>
                  <a:pt x="703330" y="238598"/>
                  <a:pt x="703330" y="198829"/>
                </a:cubicBezTo>
                <a:cubicBezTo>
                  <a:pt x="703330" y="159060"/>
                  <a:pt x="671091" y="126821"/>
                  <a:pt x="631322" y="126821"/>
                </a:cubicBezTo>
                <a:close/>
                <a:moveTo>
                  <a:pt x="374113" y="0"/>
                </a:moveTo>
                <a:lnTo>
                  <a:pt x="1870520" y="0"/>
                </a:lnTo>
                <a:cubicBezTo>
                  <a:pt x="2077136" y="0"/>
                  <a:pt x="2244633" y="173876"/>
                  <a:pt x="2244633" y="388361"/>
                </a:cubicBezTo>
                <a:lnTo>
                  <a:pt x="2244633" y="3644087"/>
                </a:lnTo>
                <a:cubicBezTo>
                  <a:pt x="2244633" y="3858572"/>
                  <a:pt x="2077136" y="4032448"/>
                  <a:pt x="1870520" y="4032448"/>
                </a:cubicBezTo>
                <a:lnTo>
                  <a:pt x="374113" y="4032448"/>
                </a:lnTo>
                <a:cubicBezTo>
                  <a:pt x="167497" y="4032448"/>
                  <a:pt x="0" y="3858572"/>
                  <a:pt x="0" y="3644087"/>
                </a:cubicBezTo>
                <a:lnTo>
                  <a:pt x="0" y="388361"/>
                </a:lnTo>
                <a:cubicBezTo>
                  <a:pt x="0" y="173876"/>
                  <a:pt x="167497" y="0"/>
                  <a:pt x="374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3500" y="1491630"/>
            <a:ext cx="2644455" cy="199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73" r:id="rId5"/>
    <p:sldLayoutId id="2147483655" r:id="rId6"/>
    <p:sldLayoutId id="2147483665" r:id="rId7"/>
    <p:sldLayoutId id="2147483666" r:id="rId8"/>
    <p:sldLayoutId id="2147483667" r:id="rId9"/>
    <p:sldLayoutId id="2147483674" r:id="rId10"/>
    <p:sldLayoutId id="2147483669" r:id="rId11"/>
    <p:sldLayoutId id="2147483662" r:id="rId12"/>
    <p:sldLayoutId id="2147483672" r:id="rId13"/>
    <p:sldLayoutId id="2147483664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47486A-7204-41E4-B47A-41B2D69E1B1B}"/>
              </a:ext>
            </a:extLst>
          </p:cNvPr>
          <p:cNvSpPr/>
          <p:nvPr/>
        </p:nvSpPr>
        <p:spPr>
          <a:xfrm>
            <a:off x="-36513" y="3625257"/>
            <a:ext cx="9180514" cy="1178741"/>
          </a:xfrm>
          <a:prstGeom prst="rect">
            <a:avLst/>
          </a:prstGeom>
          <a:solidFill>
            <a:schemeClr val="accent5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011910"/>
            <a:ext cx="9144000" cy="478117"/>
          </a:xfrm>
        </p:spPr>
        <p:txBody>
          <a:bodyPr/>
          <a:lstStyle/>
          <a:p>
            <a:pPr lvl="0"/>
            <a:r>
              <a:rPr lang="en-US" altLang="ko-KR" sz="4400" dirty="0">
                <a:latin typeface="Pointfree" panose="02000503000000000000" pitchFamily="1" charset="0"/>
                <a:ea typeface="맑은 고딕" pitchFamily="50" charset="-127"/>
              </a:rPr>
              <a:t>ALJABAR BOOLEAN</a:t>
            </a:r>
            <a:endParaRPr lang="en-US" altLang="ko-KR" sz="4400" dirty="0">
              <a:latin typeface="Pointfree" panose="02000503000000000000" pitchFamily="1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BDDA45E-2E1F-4AA2-B990-B24A08461912}"/>
              </a:ext>
            </a:extLst>
          </p:cNvPr>
          <p:cNvSpPr txBox="1">
            <a:spLocks/>
          </p:cNvSpPr>
          <p:nvPr/>
        </p:nvSpPr>
        <p:spPr>
          <a:xfrm>
            <a:off x="-52337" y="1573803"/>
            <a:ext cx="9144000" cy="47811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72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ea typeface="맑은 고딕" pitchFamily="50" charset="-127"/>
              </a:rPr>
              <a:t>Matematika</a:t>
            </a:r>
            <a:endParaRPr lang="en-US" altLang="ko-KR" sz="72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  <a:ea typeface="맑은 고딕" pitchFamily="50" charset="-127"/>
            </a:endParaRPr>
          </a:p>
          <a:p>
            <a:pPr>
              <a:spcBef>
                <a:spcPts val="0"/>
              </a:spcBef>
            </a:pPr>
            <a:r>
              <a:rPr lang="en-US" altLang="ko-KR" sz="72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ea typeface="맑은 고딕" pitchFamily="50" charset="-127"/>
              </a:rPr>
              <a:t>Diskrit</a:t>
            </a:r>
            <a:endParaRPr lang="en-US" altLang="ko-KR" sz="72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F5753E-BBEE-4919-800F-F3D42D560CDE}"/>
              </a:ext>
            </a:extLst>
          </p:cNvPr>
          <p:cNvSpPr/>
          <p:nvPr/>
        </p:nvSpPr>
        <p:spPr>
          <a:xfrm>
            <a:off x="6732240" y="2283718"/>
            <a:ext cx="144016" cy="154855"/>
          </a:xfrm>
          <a:prstGeom prst="ellipse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5">
                  <a:lumMod val="8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4AA82C-0092-4917-861B-F9921A58FE1B}"/>
              </a:ext>
            </a:extLst>
          </p:cNvPr>
          <p:cNvSpPr/>
          <p:nvPr/>
        </p:nvSpPr>
        <p:spPr>
          <a:xfrm>
            <a:off x="2195736" y="2218866"/>
            <a:ext cx="144016" cy="154855"/>
          </a:xfrm>
          <a:prstGeom prst="ellipse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5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95487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D53D62A-4472-4442-8AE1-2B80AEE7FC7F}"/>
              </a:ext>
            </a:extLst>
          </p:cNvPr>
          <p:cNvSpPr txBox="1">
            <a:spLocks/>
          </p:cNvSpPr>
          <p:nvPr/>
        </p:nvSpPr>
        <p:spPr>
          <a:xfrm>
            <a:off x="1939511" y="822203"/>
            <a:ext cx="5431878" cy="74143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TEOREMA ALJABAR BOOLEAN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580697" y="1630626"/>
            <a:ext cx="4392489" cy="352839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Komutatif</a:t>
            </a:r>
            <a:endParaRPr lang="en-US" sz="20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  <a:p>
            <a:pPr marL="895350" indent="-342900" algn="l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a+b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=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b+a</a:t>
            </a:r>
            <a:endParaRPr lang="en-US" sz="20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  <a:p>
            <a:pPr marL="895350" indent="-342900" algn="l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a.b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=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b.a</a:t>
            </a:r>
            <a:endParaRPr lang="en-US" sz="20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2.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Asosiatif</a:t>
            </a:r>
            <a:endParaRPr lang="en-US" sz="20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  <a:p>
            <a:pPr marL="89535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(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a+b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)+c = a+(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b+c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 </a:t>
            </a:r>
          </a:p>
          <a:p>
            <a:pPr marL="89535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(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a.b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).c = a.(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b.c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3.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Distributif</a:t>
            </a:r>
            <a:endParaRPr lang="en-US" sz="20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  <a:p>
            <a:pPr marL="89535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a.(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b+c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 = (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a.b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)+(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a.c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</a:t>
            </a:r>
          </a:p>
          <a:p>
            <a:pPr marL="89535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a+(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b.c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 = (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a+b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).(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a+c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</a:t>
            </a:r>
          </a:p>
          <a:p>
            <a:pPr algn="l"/>
            <a:endParaRPr lang="en-US" sz="20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BCF755-9062-453A-AC39-8261FC7AD660}"/>
              </a:ext>
            </a:extLst>
          </p:cNvPr>
          <p:cNvSpPr txBox="1">
            <a:spLocks/>
          </p:cNvSpPr>
          <p:nvPr/>
        </p:nvSpPr>
        <p:spPr>
          <a:xfrm>
            <a:off x="9157563" y="3147814"/>
            <a:ext cx="504487" cy="3462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=&gt;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47E4D91-7A01-48F3-B788-8CBC0F02830A}"/>
              </a:ext>
            </a:extLst>
          </p:cNvPr>
          <p:cNvSpPr txBox="1">
            <a:spLocks/>
          </p:cNvSpPr>
          <p:nvPr/>
        </p:nvSpPr>
        <p:spPr>
          <a:xfrm>
            <a:off x="5521374" y="1730688"/>
            <a:ext cx="3888432" cy="380885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4.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Idempoten</a:t>
            </a:r>
            <a:endParaRPr lang="en-US" sz="20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  <a:p>
            <a:pPr marL="895350" indent="-342900" algn="l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a+a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= a</a:t>
            </a:r>
          </a:p>
          <a:p>
            <a:pPr marL="895350" indent="-342900" algn="l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a.a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= a</a:t>
            </a:r>
          </a:p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5.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Negasi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/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Involusi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</a:p>
          <a:p>
            <a:pPr marL="89535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(a’) = a’</a:t>
            </a:r>
          </a:p>
          <a:p>
            <a:pPr marL="89535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(a’)’ = a</a:t>
            </a:r>
          </a:p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6.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Komplemen</a:t>
            </a:r>
            <a:endParaRPr lang="en-US" sz="20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  <a:p>
            <a:pPr marL="895350" indent="-342900" algn="l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a+a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’ = 1</a:t>
            </a:r>
          </a:p>
          <a:p>
            <a:pPr marL="895350" indent="-342900" algn="l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a.a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’ = 0</a:t>
            </a:r>
          </a:p>
          <a:p>
            <a:pPr marL="552450" algn="l"/>
            <a:endParaRPr lang="en-US" sz="20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  <a:p>
            <a:pPr algn="l"/>
            <a:endParaRPr lang="en-US" sz="20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3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95487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D53D62A-4472-4442-8AE1-2B80AEE7FC7F}"/>
              </a:ext>
            </a:extLst>
          </p:cNvPr>
          <p:cNvSpPr txBox="1">
            <a:spLocks/>
          </p:cNvSpPr>
          <p:nvPr/>
        </p:nvSpPr>
        <p:spPr>
          <a:xfrm>
            <a:off x="1939511" y="822203"/>
            <a:ext cx="5431878" cy="74143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TEOREMA ALJABAR BOOLEAN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580697" y="1630626"/>
            <a:ext cx="4392489" cy="352839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7.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Identitas</a:t>
            </a:r>
            <a:endParaRPr lang="en-US" sz="20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  <a:p>
            <a:pPr marL="89535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a+0 = a</a:t>
            </a:r>
          </a:p>
          <a:p>
            <a:pPr marL="89535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a.1 = a</a:t>
            </a:r>
          </a:p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8.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Dominasi</a:t>
            </a:r>
            <a:endParaRPr lang="en-US" sz="20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  <a:p>
            <a:pPr marL="89535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a.0 = 0</a:t>
            </a:r>
          </a:p>
          <a:p>
            <a:pPr marL="89535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a+1 = 1</a:t>
            </a:r>
          </a:p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9.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Hukum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0/1</a:t>
            </a:r>
          </a:p>
          <a:p>
            <a:pPr marL="89535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(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a+b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)+c = a+(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b+c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 </a:t>
            </a:r>
          </a:p>
          <a:p>
            <a:pPr marL="89535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(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a.b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).c = a.(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b.c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</a:t>
            </a:r>
          </a:p>
          <a:p>
            <a:pPr algn="l"/>
            <a:endParaRPr lang="en-US" sz="20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BCF755-9062-453A-AC39-8261FC7AD660}"/>
              </a:ext>
            </a:extLst>
          </p:cNvPr>
          <p:cNvSpPr txBox="1">
            <a:spLocks/>
          </p:cNvSpPr>
          <p:nvPr/>
        </p:nvSpPr>
        <p:spPr>
          <a:xfrm>
            <a:off x="9157563" y="3147814"/>
            <a:ext cx="504487" cy="3462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=&gt;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44DF165-41EE-4CC4-9357-A759211A47BA}"/>
              </a:ext>
            </a:extLst>
          </p:cNvPr>
          <p:cNvSpPr txBox="1">
            <a:spLocks/>
          </p:cNvSpPr>
          <p:nvPr/>
        </p:nvSpPr>
        <p:spPr>
          <a:xfrm>
            <a:off x="4711843" y="1558618"/>
            <a:ext cx="4392489" cy="259730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10.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Penyerapan</a:t>
            </a:r>
            <a:endParaRPr lang="en-US" sz="20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  <a:p>
            <a:pPr marL="895350" indent="-342900" algn="l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a+b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=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b+a</a:t>
            </a:r>
            <a:endParaRPr lang="en-US" sz="20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  <a:p>
            <a:pPr marL="895350" indent="-342900" algn="l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a.b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=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b.a</a:t>
            </a:r>
            <a:endParaRPr lang="en-US" sz="20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11.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Hukum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De Morgan</a:t>
            </a:r>
          </a:p>
          <a:p>
            <a:pPr marL="89535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(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a+b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)+c = a+(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b+c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 </a:t>
            </a:r>
          </a:p>
          <a:p>
            <a:pPr marL="89535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(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a.b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).c = a.(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b.c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</a:t>
            </a:r>
          </a:p>
          <a:p>
            <a:pPr algn="l"/>
            <a:endParaRPr lang="en-US" sz="20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104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95487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323529" y="843559"/>
            <a:ext cx="8496944" cy="43154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24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Untuk</a:t>
            </a:r>
            <a:r>
              <a:rPr lang="en-ID" sz="24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24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mempunyai</a:t>
            </a:r>
            <a:r>
              <a:rPr lang="en-ID" sz="24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24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sebuah</a:t>
            </a:r>
            <a:r>
              <a:rPr lang="en-ID" sz="24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24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aljabar</a:t>
            </a:r>
            <a:r>
              <a:rPr lang="en-ID" sz="24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Boolean, </a:t>
            </a:r>
          </a:p>
          <a:p>
            <a:pPr algn="l"/>
            <a:r>
              <a:rPr lang="en-ID" sz="24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harus</a:t>
            </a:r>
            <a:r>
              <a:rPr lang="en-ID" sz="24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24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diperlihatkan</a:t>
            </a:r>
            <a:r>
              <a:rPr lang="en-ID" sz="24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:</a:t>
            </a:r>
          </a:p>
          <a:p>
            <a:pPr marL="742950" indent="-742950" algn="l">
              <a:buAutoNum type="arabicPeriod"/>
            </a:pPr>
            <a:r>
              <a:rPr lang="en-ID" sz="24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Elemen-elemen</a:t>
            </a:r>
            <a:r>
              <a:rPr lang="en-ID" sz="24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24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himpunan</a:t>
            </a:r>
            <a:r>
              <a:rPr lang="en-ID" sz="24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B,</a:t>
            </a:r>
          </a:p>
          <a:p>
            <a:pPr marL="742950" indent="-742950" algn="l">
              <a:buAutoNum type="arabicPeriod"/>
            </a:pPr>
            <a:r>
              <a:rPr lang="en-ID" sz="24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Kaidah</a:t>
            </a:r>
            <a:r>
              <a:rPr lang="en-ID" sz="24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24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operasi</a:t>
            </a:r>
            <a:r>
              <a:rPr lang="en-ID" sz="24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24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untuk</a:t>
            </a:r>
            <a:r>
              <a:rPr lang="en-ID" sz="24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operator </a:t>
            </a:r>
            <a:r>
              <a:rPr lang="en-ID" sz="24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biner</a:t>
            </a:r>
            <a:r>
              <a:rPr lang="en-ID" sz="24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    (+ dan .) dan operator </a:t>
            </a:r>
            <a:r>
              <a:rPr lang="en-ID" sz="24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uner</a:t>
            </a:r>
            <a:r>
              <a:rPr lang="en-ID" sz="24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(‘),</a:t>
            </a:r>
          </a:p>
          <a:p>
            <a:pPr marL="742950" indent="-742950" algn="l">
              <a:buAutoNum type="arabicPeriod"/>
            </a:pPr>
            <a:r>
              <a:rPr lang="en-ID" sz="24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Memenuhi</a:t>
            </a:r>
            <a:r>
              <a:rPr lang="en-ID" sz="24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24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postulat</a:t>
            </a:r>
            <a:r>
              <a:rPr lang="en-ID" sz="24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Huntington</a:t>
            </a:r>
            <a:endParaRPr lang="en-US" sz="14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BCF755-9062-453A-AC39-8261FC7AD660}"/>
              </a:ext>
            </a:extLst>
          </p:cNvPr>
          <p:cNvSpPr txBox="1">
            <a:spLocks/>
          </p:cNvSpPr>
          <p:nvPr/>
        </p:nvSpPr>
        <p:spPr>
          <a:xfrm>
            <a:off x="9157563" y="3147814"/>
            <a:ext cx="504487" cy="3462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343415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95487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D53D62A-4472-4442-8AE1-2B80AEE7FC7F}"/>
              </a:ext>
            </a:extLst>
          </p:cNvPr>
          <p:cNvSpPr txBox="1">
            <a:spLocks/>
          </p:cNvSpPr>
          <p:nvPr/>
        </p:nvSpPr>
        <p:spPr>
          <a:xfrm>
            <a:off x="1833138" y="750195"/>
            <a:ext cx="5431878" cy="74143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ALJABAR DUA NILAI</a:t>
            </a:r>
            <a:endParaRPr lang="en-US" sz="28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BCF755-9062-453A-AC39-8261FC7AD660}"/>
              </a:ext>
            </a:extLst>
          </p:cNvPr>
          <p:cNvSpPr txBox="1">
            <a:spLocks/>
          </p:cNvSpPr>
          <p:nvPr/>
        </p:nvSpPr>
        <p:spPr>
          <a:xfrm>
            <a:off x="9157563" y="3147814"/>
            <a:ext cx="504487" cy="3462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=&gt;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323529" y="1177223"/>
            <a:ext cx="8496944" cy="189858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Memiliki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 = {0,1}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Operator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Biner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(+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dan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.)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Operator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Uner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(‘)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Kaidah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untuk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operator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biner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dan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uner</a:t>
            </a:r>
            <a:endParaRPr lang="en-US" sz="11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30128" y="3075806"/>
            <a:ext cx="6083746" cy="1826174"/>
            <a:chOff x="467544" y="3075806"/>
            <a:chExt cx="6083746" cy="182617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815" y="3075806"/>
              <a:ext cx="1514475" cy="108585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3092230"/>
              <a:ext cx="2047875" cy="180975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792" y="3075806"/>
              <a:ext cx="2152650" cy="1762125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10073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95487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D53D62A-4472-4442-8AE1-2B80AEE7FC7F}"/>
              </a:ext>
            </a:extLst>
          </p:cNvPr>
          <p:cNvSpPr txBox="1">
            <a:spLocks/>
          </p:cNvSpPr>
          <p:nvPr/>
        </p:nvSpPr>
        <p:spPr>
          <a:xfrm>
            <a:off x="-36513" y="750195"/>
            <a:ext cx="9217027" cy="74143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Mengevaluasi</a:t>
            </a:r>
            <a:r>
              <a:rPr lang="en-ID" sz="2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2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Ekspresi</a:t>
            </a:r>
            <a:r>
              <a:rPr lang="en-ID" sz="2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Boolean</a:t>
            </a:r>
            <a:endParaRPr lang="en-US" sz="28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BCF755-9062-453A-AC39-8261FC7AD660}"/>
              </a:ext>
            </a:extLst>
          </p:cNvPr>
          <p:cNvSpPr txBox="1">
            <a:spLocks/>
          </p:cNvSpPr>
          <p:nvPr/>
        </p:nvSpPr>
        <p:spPr>
          <a:xfrm>
            <a:off x="9157563" y="3147814"/>
            <a:ext cx="504487" cy="3462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=&gt;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0" y="1779662"/>
            <a:ext cx="9134667" cy="324036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D" sz="18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Contoh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: a’.(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b+c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</a:t>
            </a:r>
          </a:p>
          <a:p>
            <a:pPr marL="269875" algn="l"/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jika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a = 0, b = 1, c = 0,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maka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hasil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evaluasi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ekspresi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: </a:t>
            </a:r>
          </a:p>
          <a:p>
            <a:pPr marL="269875" algn="l"/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0’.(1+0) = 1.1 = 1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Dua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ekspresi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Boolean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dikatakan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b="1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ekivalen</a:t>
            </a:r>
            <a:r>
              <a:rPr lang="en-ID" sz="1800" b="1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(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dilambangkan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dengan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 ‘=‘)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jika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keduanya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mempunyai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nilai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yang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sama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untuk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setiap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   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pemberian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nilai-nilai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kepada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i="1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n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peubah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.</a:t>
            </a:r>
          </a:p>
          <a:p>
            <a:pPr marL="269875" algn="l"/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Contoh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: a.(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b+c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 = (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a.b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)+(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a.c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Perjanjian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: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tanda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titik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(.)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dapat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dihilangkan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dari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penulisan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ekspresi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Boolean,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kecuali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jika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ada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penekanan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:</a:t>
            </a:r>
          </a:p>
          <a:p>
            <a:pPr algn="l"/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	* a(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b+c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 = ab + ac</a:t>
            </a:r>
          </a:p>
          <a:p>
            <a:pPr algn="l"/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	*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a+bc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= (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a+b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).(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a+c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)</a:t>
            </a:r>
          </a:p>
          <a:p>
            <a:pPr algn="l"/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	* a.0, </a:t>
            </a:r>
            <a:r>
              <a:rPr lang="en-ID" sz="1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bukan</a:t>
            </a:r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a0</a:t>
            </a:r>
          </a:p>
          <a:p>
            <a:pPr algn="l"/>
            <a:r>
              <a:rPr lang="en-ID" sz="1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	</a:t>
            </a:r>
          </a:p>
          <a:p>
            <a:pPr marL="269875" algn="l"/>
            <a:endParaRPr lang="en-ID" sz="18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3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95487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D53D62A-4472-4442-8AE1-2B80AEE7FC7F}"/>
              </a:ext>
            </a:extLst>
          </p:cNvPr>
          <p:cNvSpPr txBox="1">
            <a:spLocks/>
          </p:cNvSpPr>
          <p:nvPr/>
        </p:nvSpPr>
        <p:spPr>
          <a:xfrm>
            <a:off x="-36513" y="750195"/>
            <a:ext cx="9217027" cy="74143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Prinsip</a:t>
            </a:r>
            <a:r>
              <a:rPr lang="en-ID" sz="2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2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Dualitas</a:t>
            </a:r>
            <a:endParaRPr lang="en-US" sz="28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BCF755-9062-453A-AC39-8261FC7AD660}"/>
              </a:ext>
            </a:extLst>
          </p:cNvPr>
          <p:cNvSpPr txBox="1">
            <a:spLocks/>
          </p:cNvSpPr>
          <p:nvPr/>
        </p:nvSpPr>
        <p:spPr>
          <a:xfrm>
            <a:off x="9157563" y="3147814"/>
            <a:ext cx="504487" cy="3462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=&gt;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0" y="1398267"/>
            <a:ext cx="9134667" cy="362175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Misalkan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S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adalah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kesamaan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(identity) di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dalam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aljabar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  Boolean yang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melibatkan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operator (+), (.)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dan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komplemen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 (‘),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maka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jika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pernyataan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S*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diperoleh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dengan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cara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      </a:t>
            </a:r>
            <a:r>
              <a:rPr lang="en-US" sz="2000" dirty="0" smtClean="0">
                <a:solidFill>
                  <a:srgbClr val="D9D9D9"/>
                </a:solidFill>
                <a:latin typeface="Pointfree" panose="02000503000000000000" pitchFamily="1" charset="0"/>
              </a:rPr>
              <a:t>  </a:t>
            </a:r>
            <a:r>
              <a:rPr lang="en-US" sz="2000" dirty="0" err="1" smtClean="0">
                <a:solidFill>
                  <a:srgbClr val="D9D9D9"/>
                </a:solidFill>
                <a:latin typeface="Pointfree" panose="02000503000000000000" pitchFamily="1" charset="0"/>
              </a:rPr>
              <a:t>mengganti</a:t>
            </a:r>
            <a:r>
              <a:rPr lang="en-US" sz="2000" dirty="0" smtClean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:</a:t>
            </a:r>
          </a:p>
          <a:p>
            <a:pPr algn="l"/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	(.)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dengan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(+) </a:t>
            </a:r>
          </a:p>
          <a:p>
            <a:pPr algn="l"/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	(+)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dengan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(.)</a:t>
            </a:r>
          </a:p>
          <a:p>
            <a:pPr algn="l"/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	(0)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dengan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(1)</a:t>
            </a:r>
          </a:p>
          <a:p>
            <a:pPr algn="l"/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	(1)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dengan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(0) </a:t>
            </a:r>
          </a:p>
          <a:p>
            <a:pPr algn="l"/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dan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membiarkan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operator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komplemen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tetap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apa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adanya,maka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kesamaan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S*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juga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benar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. S*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disebut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sebagai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dualdari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S. </a:t>
            </a:r>
            <a:endParaRPr lang="en-ID" sz="1100" dirty="0">
              <a:solidFill>
                <a:srgbClr val="D9D9D9"/>
              </a:solidFill>
              <a:latin typeface="Pointfree" panose="02000503000000000000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899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95487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D53D62A-4472-4442-8AE1-2B80AEE7FC7F}"/>
              </a:ext>
            </a:extLst>
          </p:cNvPr>
          <p:cNvSpPr txBox="1">
            <a:spLocks/>
          </p:cNvSpPr>
          <p:nvPr/>
        </p:nvSpPr>
        <p:spPr>
          <a:xfrm>
            <a:off x="-36513" y="750195"/>
            <a:ext cx="9217027" cy="74143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Prinsip</a:t>
            </a:r>
            <a:r>
              <a:rPr lang="en-ID" sz="2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2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Dualitas</a:t>
            </a:r>
            <a:endParaRPr lang="en-US" sz="28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BCF755-9062-453A-AC39-8261FC7AD660}"/>
              </a:ext>
            </a:extLst>
          </p:cNvPr>
          <p:cNvSpPr txBox="1">
            <a:spLocks/>
          </p:cNvSpPr>
          <p:nvPr/>
        </p:nvSpPr>
        <p:spPr>
          <a:xfrm>
            <a:off x="9157563" y="3147814"/>
            <a:ext cx="504487" cy="3462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=&gt;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179512" y="1920038"/>
            <a:ext cx="9134667" cy="160553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Contoh</a:t>
            </a:r>
            <a:r>
              <a:rPr lang="en-US" sz="2000" dirty="0">
                <a:solidFill>
                  <a:srgbClr val="D9D9D9"/>
                </a:solidFill>
                <a:latin typeface="Pointfree" panose="02000503000000000000" pitchFamily="1" charset="0"/>
              </a:rPr>
              <a:t> :</a:t>
            </a:r>
          </a:p>
          <a:p>
            <a:pPr marL="452438" indent="-171450" algn="l">
              <a:buFont typeface="Wingdings" panose="05000000000000000000" pitchFamily="2" charset="2"/>
              <a:buChar char="q"/>
            </a:pP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(a.1)(0+a’) = 0 </a:t>
            </a:r>
          </a:p>
          <a:p>
            <a:pPr marL="280988" algn="l"/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	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dualnya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(a+0)+(1.a’) = 1</a:t>
            </a:r>
          </a:p>
          <a:p>
            <a:pPr marL="452438" indent="-171450" algn="l">
              <a:buFont typeface="Wingdings" panose="05000000000000000000" pitchFamily="2" charset="2"/>
              <a:buChar char="q"/>
            </a:pP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a(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a’+b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) = ab </a:t>
            </a:r>
          </a:p>
          <a:p>
            <a:pPr marL="280988" algn="l"/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	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dualnya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a+(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a’b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) =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a+b</a:t>
            </a:r>
            <a:endParaRPr lang="en-ID" sz="2000" dirty="0">
              <a:solidFill>
                <a:srgbClr val="D9D9D9"/>
              </a:solidFill>
              <a:latin typeface="Pointfree" panose="02000503000000000000" pitchFamily="1" charset="0"/>
            </a:endParaRPr>
          </a:p>
          <a:p>
            <a:pPr marL="280988" algn="l"/>
            <a:endParaRPr lang="en-ID" sz="2000" dirty="0">
              <a:solidFill>
                <a:srgbClr val="D9D9D9"/>
              </a:solidFill>
              <a:latin typeface="Pointfree" panose="02000503000000000000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9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23478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D53D62A-4472-4442-8AE1-2B80AEE7FC7F}"/>
              </a:ext>
            </a:extLst>
          </p:cNvPr>
          <p:cNvSpPr txBox="1">
            <a:spLocks/>
          </p:cNvSpPr>
          <p:nvPr/>
        </p:nvSpPr>
        <p:spPr>
          <a:xfrm>
            <a:off x="-36513" y="627534"/>
            <a:ext cx="9217027" cy="74143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Fungsi</a:t>
            </a:r>
            <a:r>
              <a:rPr lang="en-ID" sz="2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Boolean</a:t>
            </a:r>
            <a:endParaRPr lang="en-US" sz="28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BCF755-9062-453A-AC39-8261FC7AD660}"/>
              </a:ext>
            </a:extLst>
          </p:cNvPr>
          <p:cNvSpPr txBox="1">
            <a:spLocks/>
          </p:cNvSpPr>
          <p:nvPr/>
        </p:nvSpPr>
        <p:spPr>
          <a:xfrm>
            <a:off x="9157563" y="3147814"/>
            <a:ext cx="504487" cy="3462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=&gt;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34667" cy="362175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Contoh-contoh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fungsi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Boolean :</a:t>
            </a:r>
          </a:p>
          <a:p>
            <a:pPr algn="l"/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	f(x) = x</a:t>
            </a:r>
          </a:p>
          <a:p>
            <a:pPr algn="l"/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	f(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x,y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) =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x’y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+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xy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’ + y’</a:t>
            </a:r>
          </a:p>
          <a:p>
            <a:pPr algn="l"/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	f(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x,y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) =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x’y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’</a:t>
            </a:r>
          </a:p>
          <a:p>
            <a:pPr algn="l"/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	f(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x,y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) = (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x+y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)’</a:t>
            </a:r>
          </a:p>
          <a:p>
            <a:pPr algn="l"/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	f(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x,y,x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) = xyz’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Setiap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peubah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didalam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fungsi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Boolean,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termasuk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dalam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bentuk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</a:p>
          <a:p>
            <a:pPr algn="l"/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komplemennya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,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disebut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literal.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Fungsi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h(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x,y,z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) = xyz’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terdiri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dari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3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buah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literal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yaitu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x,y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, </a:t>
            </a:r>
          </a:p>
          <a:p>
            <a:pPr algn="l"/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dan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z’.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Jika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diberikan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x = 1, y = 1, z = 0,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maka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nilai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fungsinya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: </a:t>
            </a:r>
          </a:p>
          <a:p>
            <a:pPr algn="l"/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	h(1,1,0) = 1.1.0’ = (1.1).1 = 1.1 = 1</a:t>
            </a:r>
            <a:endParaRPr lang="en-ID" sz="1050" dirty="0">
              <a:solidFill>
                <a:srgbClr val="D9D9D9"/>
              </a:solidFill>
              <a:latin typeface="Pointfree" panose="02000503000000000000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14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1920" y="2334962"/>
            <a:ext cx="5295326" cy="473576"/>
          </a:xfrm>
        </p:spPr>
        <p:txBody>
          <a:bodyPr/>
          <a:lstStyle/>
          <a:p>
            <a:r>
              <a:rPr lang="en-US" altLang="ko-KR" sz="2800" dirty="0" err="1">
                <a:latin typeface="Pointfree" panose="02000503000000000000" pitchFamily="1" charset="0"/>
              </a:rPr>
              <a:t>Bentuk</a:t>
            </a:r>
            <a:r>
              <a:rPr lang="en-US" altLang="ko-KR" sz="2800" dirty="0">
                <a:latin typeface="Pointfree" panose="02000503000000000000" pitchFamily="1" charset="0"/>
              </a:rPr>
              <a:t> </a:t>
            </a:r>
            <a:r>
              <a:rPr lang="en-US" altLang="ko-KR" sz="2800" dirty="0" err="1">
                <a:latin typeface="Pointfree" panose="02000503000000000000" pitchFamily="1" charset="0"/>
              </a:rPr>
              <a:t>Kanonik</a:t>
            </a:r>
            <a:endParaRPr lang="ko-KR" altLang="en-US" sz="2800" dirty="0">
              <a:latin typeface="Pointfree" panose="02000503000000000000" pitchFamily="1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78528F2-C935-44F9-931B-FFBF70223867}"/>
              </a:ext>
            </a:extLst>
          </p:cNvPr>
          <p:cNvSpPr txBox="1">
            <a:spLocks/>
          </p:cNvSpPr>
          <p:nvPr/>
        </p:nvSpPr>
        <p:spPr>
          <a:xfrm>
            <a:off x="1619672" y="2106403"/>
            <a:ext cx="1440160" cy="93069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6871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23478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BCF755-9062-453A-AC39-8261FC7AD660}"/>
              </a:ext>
            </a:extLst>
          </p:cNvPr>
          <p:cNvSpPr txBox="1">
            <a:spLocks/>
          </p:cNvSpPr>
          <p:nvPr/>
        </p:nvSpPr>
        <p:spPr>
          <a:xfrm>
            <a:off x="9157563" y="3147814"/>
            <a:ext cx="504487" cy="3462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=&gt;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0" y="771550"/>
            <a:ext cx="9134667" cy="419781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Ekspresi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Boolean yang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menspesifikasikan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suatu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fungsi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dapat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</a:p>
          <a:p>
            <a:pPr algn="l"/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disajikan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dalam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dua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bentuk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berbeda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Ada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dua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macam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bentuk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kanonik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:</a:t>
            </a:r>
          </a:p>
          <a:p>
            <a:pPr algn="l"/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	1.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Penjumlahan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dari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hasil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kali (</a:t>
            </a:r>
            <a:r>
              <a:rPr lang="en-ID" sz="1800" i="1" dirty="0">
                <a:solidFill>
                  <a:srgbClr val="D9D9D9"/>
                </a:solidFill>
                <a:latin typeface="Pointfree" panose="02000503000000000000" pitchFamily="1" charset="0"/>
              </a:rPr>
              <a:t>sum-of-product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atau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SOP)</a:t>
            </a:r>
          </a:p>
          <a:p>
            <a:pPr algn="l"/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	2.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Perkalian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dari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hasil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jumlah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(</a:t>
            </a:r>
            <a:r>
              <a:rPr lang="en-ID" sz="1800" i="1" dirty="0">
                <a:solidFill>
                  <a:srgbClr val="D9D9D9"/>
                </a:solidFill>
                <a:latin typeface="Pointfree" panose="02000503000000000000" pitchFamily="1" charset="0"/>
              </a:rPr>
              <a:t>product-of-sum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atau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POS)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Contoh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:</a:t>
            </a:r>
            <a:b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</a:b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	f(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x,y,z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) =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x’y’z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+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xy’z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’ + xyz </a:t>
            </a:r>
            <a:r>
              <a:rPr lang="en-ID" sz="1800" i="1" dirty="0">
                <a:solidFill>
                  <a:srgbClr val="D9D9D9"/>
                </a:solidFill>
                <a:latin typeface="Pointfree" panose="02000503000000000000" pitchFamily="1" charset="0"/>
              </a:rPr>
              <a:t>(SOP)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dan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</a:p>
          <a:p>
            <a:pPr lvl="1" indent="0">
              <a:buNone/>
            </a:pP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	g(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x,y,z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) = (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x+y+z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)(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x+y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’+z)(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x+y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’+z’)(x’+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y+z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’)(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x’+y’+z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) </a:t>
            </a:r>
            <a:r>
              <a:rPr lang="en-ID" sz="1800" i="1" dirty="0">
                <a:solidFill>
                  <a:srgbClr val="D9D9D9"/>
                </a:solidFill>
                <a:latin typeface="Pointfree" panose="02000503000000000000" pitchFamily="1" charset="0"/>
              </a:rPr>
              <a:t>(POS)</a:t>
            </a:r>
          </a:p>
          <a:p>
            <a:pPr lvl="1" indent="0">
              <a:buNone/>
            </a:pP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Adalah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duah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buah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fungsi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yang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sama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656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73AAAF20-E1F9-437D-84AE-EEE6A147C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6293"/>
            <a:ext cx="8496944" cy="4510914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99542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Member Of Group 7</a:t>
            </a:r>
            <a:endParaRPr lang="ko-KR" altLang="en-US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1275606"/>
            <a:ext cx="9144000" cy="288032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Kelas TI 1E </a:t>
            </a:r>
            <a:r>
              <a:rPr lang="en-US" altLang="ko-KR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Politeknik</a:t>
            </a:r>
            <a:r>
              <a:rPr lang="en-US" altLang="ko-KR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Negeri Malang</a:t>
            </a: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296473" y="3075806"/>
            <a:ext cx="1833846" cy="5752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M. </a:t>
            </a:r>
            <a:r>
              <a:rPr lang="en-US" sz="1400" b="1" dirty="0" err="1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Abizar</a:t>
            </a:r>
            <a:r>
              <a:rPr lang="en-US" sz="1400" b="1" dirty="0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Daffa</a:t>
            </a:r>
            <a:r>
              <a:rPr lang="en-US" sz="1400" b="1" dirty="0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1400" b="1" dirty="0" err="1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Wijdan</a:t>
            </a:r>
            <a:endParaRPr lang="en-US" sz="1400" b="1" dirty="0">
              <a:solidFill>
                <a:schemeClr val="accent5">
                  <a:lumMod val="8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400" b="1" dirty="0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(16)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7FB657D4-BB8F-4976-B988-ABC140E4F445}"/>
              </a:ext>
            </a:extLst>
          </p:cNvPr>
          <p:cNvSpPr txBox="1">
            <a:spLocks/>
          </p:cNvSpPr>
          <p:nvPr/>
        </p:nvSpPr>
        <p:spPr>
          <a:xfrm>
            <a:off x="1835696" y="3075806"/>
            <a:ext cx="1833846" cy="5752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Mochammad</a:t>
            </a:r>
            <a:r>
              <a:rPr lang="en-US" sz="1400" b="1" dirty="0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1400" b="1" dirty="0" err="1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Syaifuddin</a:t>
            </a:r>
            <a:r>
              <a:rPr lang="en-US" sz="1400" b="1" dirty="0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Zuhri</a:t>
            </a:r>
            <a:endParaRPr lang="en-US" sz="1400" b="1" dirty="0">
              <a:solidFill>
                <a:schemeClr val="accent5">
                  <a:lumMod val="8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400" b="1" dirty="0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(17)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5E199273-D2DD-4C18-99F6-453278498653}"/>
              </a:ext>
            </a:extLst>
          </p:cNvPr>
          <p:cNvSpPr txBox="1">
            <a:spLocks/>
          </p:cNvSpPr>
          <p:nvPr/>
        </p:nvSpPr>
        <p:spPr>
          <a:xfrm>
            <a:off x="3441056" y="3003798"/>
            <a:ext cx="1833846" cy="5032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M. </a:t>
            </a:r>
            <a:r>
              <a:rPr lang="en-US" sz="1400" b="1" dirty="0" err="1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Gusti</a:t>
            </a:r>
            <a:r>
              <a:rPr lang="en-US" sz="1400" b="1" dirty="0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Herjuno</a:t>
            </a:r>
            <a:endParaRPr lang="en-US" sz="1400" b="1" dirty="0">
              <a:solidFill>
                <a:schemeClr val="accent5">
                  <a:lumMod val="8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400" b="1" dirty="0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(18)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39D456BC-885A-4583-B170-AD50EE2CE065}"/>
              </a:ext>
            </a:extLst>
          </p:cNvPr>
          <p:cNvSpPr txBox="1">
            <a:spLocks/>
          </p:cNvSpPr>
          <p:nvPr/>
        </p:nvSpPr>
        <p:spPr>
          <a:xfrm>
            <a:off x="5084182" y="3003798"/>
            <a:ext cx="1950014" cy="5032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Muhammad Mukhtar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(19)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5CC4ECF6-A114-441B-9DEF-787D134D42DA}"/>
              </a:ext>
            </a:extLst>
          </p:cNvPr>
          <p:cNvSpPr txBox="1">
            <a:spLocks/>
          </p:cNvSpPr>
          <p:nvPr/>
        </p:nvSpPr>
        <p:spPr>
          <a:xfrm>
            <a:off x="6740366" y="3120975"/>
            <a:ext cx="1950014" cy="5032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Nadia </a:t>
            </a:r>
            <a:r>
              <a:rPr lang="en-US" sz="1400" b="1" dirty="0" err="1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Layra</a:t>
            </a:r>
            <a:endParaRPr lang="en-US" sz="1400" b="1" dirty="0">
              <a:solidFill>
                <a:schemeClr val="accent5">
                  <a:lumMod val="8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400" b="1" dirty="0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Aziza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accent5">
                    <a:lumMod val="85000"/>
                  </a:schemeClr>
                </a:solidFill>
                <a:cs typeface="Arial" pitchFamily="34" charset="0"/>
              </a:rPr>
              <a:t>(20)</a:t>
            </a:r>
          </a:p>
        </p:txBody>
      </p:sp>
      <p:sp>
        <p:nvSpPr>
          <p:cNvPr id="8" name="Oval 7"/>
          <p:cNvSpPr/>
          <p:nvPr/>
        </p:nvSpPr>
        <p:spPr>
          <a:xfrm>
            <a:off x="853356" y="1893644"/>
            <a:ext cx="720080" cy="72008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92579" y="1923678"/>
            <a:ext cx="720080" cy="72008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97939" y="1924075"/>
            <a:ext cx="720080" cy="72008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699149" y="1925050"/>
            <a:ext cx="720080" cy="72008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355333" y="1982267"/>
            <a:ext cx="720080" cy="72008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1"/>
          <p:cNvSpPr txBox="1">
            <a:spLocks/>
          </p:cNvSpPr>
          <p:nvPr/>
        </p:nvSpPr>
        <p:spPr>
          <a:xfrm>
            <a:off x="926647" y="1965652"/>
            <a:ext cx="52982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1A1E21"/>
                </a:solidFill>
                <a:latin typeface="Pointfree" panose="02000503000000000000" pitchFamily="1" charset="0"/>
              </a:rPr>
              <a:t>1</a:t>
            </a:r>
            <a:endParaRPr lang="ko-KR" altLang="en-US" dirty="0">
              <a:solidFill>
                <a:srgbClr val="1A1E21"/>
              </a:solidFill>
              <a:latin typeface="Pointfree" panose="02000503000000000000" pitchFamily="1" charset="0"/>
            </a:endParaRPr>
          </a:p>
        </p:txBody>
      </p:sp>
      <p:sp>
        <p:nvSpPr>
          <p:cNvPr id="28" name="Text Placeholder 1"/>
          <p:cNvSpPr txBox="1">
            <a:spLocks/>
          </p:cNvSpPr>
          <p:nvPr/>
        </p:nvSpPr>
        <p:spPr>
          <a:xfrm>
            <a:off x="2478990" y="1982267"/>
            <a:ext cx="52982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1A1E21"/>
                </a:solidFill>
                <a:latin typeface="Pointfree" panose="02000503000000000000" pitchFamily="1" charset="0"/>
              </a:rPr>
              <a:t>2</a:t>
            </a:r>
            <a:endParaRPr lang="ko-KR" altLang="en-US" dirty="0">
              <a:solidFill>
                <a:srgbClr val="1A1E21"/>
              </a:solidFill>
              <a:latin typeface="Pointfree" panose="02000503000000000000" pitchFamily="1" charset="0"/>
            </a:endParaRPr>
          </a:p>
        </p:txBody>
      </p:sp>
      <p:sp>
        <p:nvSpPr>
          <p:cNvPr id="29" name="Text Placeholder 1"/>
          <p:cNvSpPr txBox="1">
            <a:spLocks/>
          </p:cNvSpPr>
          <p:nvPr/>
        </p:nvSpPr>
        <p:spPr>
          <a:xfrm>
            <a:off x="4071950" y="1982267"/>
            <a:ext cx="52982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1A1E21"/>
                </a:solidFill>
                <a:latin typeface="Pointfree" panose="02000503000000000000" pitchFamily="1" charset="0"/>
              </a:rPr>
              <a:t>3</a:t>
            </a:r>
            <a:endParaRPr lang="ko-KR" altLang="en-US" dirty="0">
              <a:solidFill>
                <a:srgbClr val="1A1E21"/>
              </a:solidFill>
              <a:latin typeface="Pointfree" panose="02000503000000000000" pitchFamily="1" charset="0"/>
            </a:endParaRPr>
          </a:p>
        </p:txBody>
      </p:sp>
      <p:sp>
        <p:nvSpPr>
          <p:cNvPr id="30" name="Text Placeholder 1"/>
          <p:cNvSpPr txBox="1">
            <a:spLocks/>
          </p:cNvSpPr>
          <p:nvPr/>
        </p:nvSpPr>
        <p:spPr>
          <a:xfrm>
            <a:off x="5794275" y="1995686"/>
            <a:ext cx="52982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1A1E21"/>
                </a:solidFill>
                <a:latin typeface="Pointfree" panose="02000503000000000000" pitchFamily="1" charset="0"/>
              </a:rPr>
              <a:t>4</a:t>
            </a:r>
            <a:endParaRPr lang="ko-KR" altLang="en-US" dirty="0">
              <a:solidFill>
                <a:srgbClr val="1A1E21"/>
              </a:solidFill>
              <a:latin typeface="Pointfree" panose="02000503000000000000" pitchFamily="1" charset="0"/>
            </a:endParaRPr>
          </a:p>
        </p:txBody>
      </p:sp>
      <p:sp>
        <p:nvSpPr>
          <p:cNvPr id="31" name="Text Placeholder 1"/>
          <p:cNvSpPr txBox="1">
            <a:spLocks/>
          </p:cNvSpPr>
          <p:nvPr/>
        </p:nvSpPr>
        <p:spPr>
          <a:xfrm>
            <a:off x="7450459" y="2031690"/>
            <a:ext cx="52982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1A1E21"/>
                </a:solidFill>
                <a:latin typeface="Pointfree" panose="02000503000000000000" pitchFamily="1" charset="0"/>
              </a:rPr>
              <a:t>5</a:t>
            </a:r>
            <a:endParaRPr lang="ko-KR" altLang="en-US" dirty="0">
              <a:solidFill>
                <a:srgbClr val="1A1E21"/>
              </a:solidFill>
              <a:latin typeface="Pointfree" panose="02000503000000000000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7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23478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BCF755-9062-453A-AC39-8261FC7AD660}"/>
              </a:ext>
            </a:extLst>
          </p:cNvPr>
          <p:cNvSpPr txBox="1">
            <a:spLocks/>
          </p:cNvSpPr>
          <p:nvPr/>
        </p:nvSpPr>
        <p:spPr>
          <a:xfrm>
            <a:off x="9157563" y="3147814"/>
            <a:ext cx="504487" cy="3462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=&gt;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0" y="895029"/>
            <a:ext cx="9134667" cy="42690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i="1" dirty="0" err="1">
                <a:solidFill>
                  <a:srgbClr val="D9D9D9"/>
                </a:solidFill>
                <a:latin typeface="Pointfree" panose="02000503000000000000" pitchFamily="1" charset="0"/>
              </a:rPr>
              <a:t>Minterm</a:t>
            </a:r>
            <a:r>
              <a:rPr lang="en-US" sz="1800" i="1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: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suku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(term) di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dalam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ekspresi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Boolean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mengandung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smtClean="0">
                <a:solidFill>
                  <a:srgbClr val="D9D9D9"/>
                </a:solidFill>
                <a:latin typeface="Pointfree" panose="02000503000000000000" pitchFamily="1" charset="0"/>
              </a:rPr>
              <a:t>literal 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yang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lengkap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dalam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smtClean="0">
                <a:solidFill>
                  <a:srgbClr val="D9D9D9"/>
                </a:solidFill>
                <a:latin typeface="Pointfree" panose="02000503000000000000" pitchFamily="1" charset="0"/>
              </a:rPr>
              <a:t>    </a:t>
            </a:r>
            <a:r>
              <a:rPr lang="en-US" sz="1800" dirty="0" err="1" smtClean="0">
                <a:solidFill>
                  <a:srgbClr val="D9D9D9"/>
                </a:solidFill>
                <a:latin typeface="Pointfree" panose="02000503000000000000" pitchFamily="1" charset="0"/>
              </a:rPr>
              <a:t>bentuk</a:t>
            </a:r>
            <a:r>
              <a:rPr lang="en-US" sz="1800" dirty="0" smtClean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hasil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kali.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i="1" dirty="0" err="1">
                <a:solidFill>
                  <a:srgbClr val="D9D9D9"/>
                </a:solidFill>
                <a:latin typeface="Pointfree" panose="02000503000000000000" pitchFamily="1" charset="0"/>
              </a:rPr>
              <a:t>Maxterm</a:t>
            </a:r>
            <a:r>
              <a:rPr lang="en-US" sz="1800" i="1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: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suku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(term) di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dalam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ekspresi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Boolean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mengandung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smtClean="0">
                <a:solidFill>
                  <a:srgbClr val="D9D9D9"/>
                </a:solidFill>
                <a:latin typeface="Pointfree" panose="02000503000000000000" pitchFamily="1" charset="0"/>
              </a:rPr>
              <a:t>literal 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yang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lengkap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dalam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smtClean="0">
                <a:solidFill>
                  <a:srgbClr val="D9D9D9"/>
                </a:solidFill>
                <a:latin typeface="Pointfree" panose="02000503000000000000" pitchFamily="1" charset="0"/>
              </a:rPr>
              <a:t>  </a:t>
            </a:r>
            <a:r>
              <a:rPr lang="en-US" sz="1800" dirty="0" err="1" smtClean="0">
                <a:solidFill>
                  <a:srgbClr val="D9D9D9"/>
                </a:solidFill>
                <a:latin typeface="Pointfree" panose="02000503000000000000" pitchFamily="1" charset="0"/>
              </a:rPr>
              <a:t>bentuk</a:t>
            </a:r>
            <a:r>
              <a:rPr lang="en-US" sz="1800" dirty="0" smtClean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hasil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jumlah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Misalkan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peubah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(variable)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fungsi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Boolean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adalah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x, y,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dan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z  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Maka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: </a:t>
            </a:r>
          </a:p>
          <a:p>
            <a:pPr algn="l"/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	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x’y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=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bukan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minterm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karena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literal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tidak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lengkap</a:t>
            </a:r>
            <a:endParaRPr lang="en-US" sz="1800" dirty="0">
              <a:solidFill>
                <a:srgbClr val="D9D9D9"/>
              </a:solidFill>
              <a:latin typeface="Pointfree" panose="02000503000000000000" pitchFamily="1" charset="0"/>
            </a:endParaRPr>
          </a:p>
          <a:p>
            <a:pPr algn="l"/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	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y’z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’ =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bukan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minterm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karena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literal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tidak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lengkap</a:t>
            </a:r>
            <a:endParaRPr lang="en-US" sz="1800" dirty="0">
              <a:solidFill>
                <a:srgbClr val="D9D9D9"/>
              </a:solidFill>
              <a:latin typeface="Pointfree" panose="02000503000000000000" pitchFamily="1" charset="0"/>
            </a:endParaRPr>
          </a:p>
          <a:p>
            <a:pPr algn="l"/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	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xy’z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, xyz’,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x’y’z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=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minterm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karena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literal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lengkap</a:t>
            </a:r>
            <a:endParaRPr lang="en-US" sz="1800" dirty="0">
              <a:solidFill>
                <a:srgbClr val="D9D9D9"/>
              </a:solidFill>
              <a:latin typeface="Pointfree" panose="02000503000000000000" pitchFamily="1" charset="0"/>
            </a:endParaRPr>
          </a:p>
          <a:p>
            <a:pPr algn="l"/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	(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x+z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) =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bukan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maxterm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karena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literal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tidak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lengkap</a:t>
            </a:r>
            <a:endParaRPr lang="en-US" sz="1800" dirty="0">
              <a:solidFill>
                <a:srgbClr val="D9D9D9"/>
              </a:solidFill>
              <a:latin typeface="Pointfree" panose="02000503000000000000" pitchFamily="1" charset="0"/>
            </a:endParaRPr>
          </a:p>
          <a:p>
            <a:pPr algn="l"/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	(x’+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y+z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’) =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maxterm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karena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 literal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lengkap</a:t>
            </a:r>
            <a:endParaRPr lang="en-US" sz="1800" dirty="0">
              <a:solidFill>
                <a:srgbClr val="D9D9D9"/>
              </a:solidFill>
              <a:latin typeface="Pointfree" panose="02000503000000000000" pitchFamily="1" charset="0"/>
            </a:endParaRPr>
          </a:p>
          <a:p>
            <a:pPr algn="l"/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	(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xy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’+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y’+z</a:t>
            </a:r>
            <a:r>
              <a:rPr lang="en-US" sz="1800" dirty="0">
                <a:solidFill>
                  <a:srgbClr val="D9D9D9"/>
                </a:solidFill>
                <a:latin typeface="Pointfree" panose="02000503000000000000" pitchFamily="1" charset="0"/>
              </a:rPr>
              <a:t>) = </a:t>
            </a:r>
            <a:r>
              <a:rPr lang="en-US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bukanmaxterm</a:t>
            </a:r>
            <a:endParaRPr lang="en-ID" sz="1800" i="1" dirty="0">
              <a:solidFill>
                <a:srgbClr val="D9D9D9"/>
              </a:solidFill>
              <a:latin typeface="Pointfree" panose="02000503000000000000" pitchFamily="1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ID" sz="1800" i="1" dirty="0">
              <a:solidFill>
                <a:srgbClr val="D9D9D9"/>
              </a:solidFill>
              <a:latin typeface="Pointfree" panose="02000503000000000000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776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23478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D53D62A-4472-4442-8AE1-2B80AEE7FC7F}"/>
              </a:ext>
            </a:extLst>
          </p:cNvPr>
          <p:cNvSpPr txBox="1">
            <a:spLocks/>
          </p:cNvSpPr>
          <p:nvPr/>
        </p:nvSpPr>
        <p:spPr>
          <a:xfrm>
            <a:off x="-36513" y="895028"/>
            <a:ext cx="9217027" cy="74143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Cara </a:t>
            </a:r>
            <a:r>
              <a:rPr lang="en-ID" sz="2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membentuk</a:t>
            </a:r>
            <a:r>
              <a:rPr lang="en-ID" sz="2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2800" i="1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minterm</a:t>
            </a:r>
            <a:r>
              <a:rPr lang="en-ID" sz="2800" i="1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28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dan</a:t>
            </a:r>
            <a:r>
              <a:rPr lang="en-ID" sz="2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ID" sz="2800" i="1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maxterm</a:t>
            </a:r>
            <a:endParaRPr lang="en-US" sz="28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BCF755-9062-453A-AC39-8261FC7AD660}"/>
              </a:ext>
            </a:extLst>
          </p:cNvPr>
          <p:cNvSpPr txBox="1">
            <a:spLocks/>
          </p:cNvSpPr>
          <p:nvPr/>
        </p:nvSpPr>
        <p:spPr>
          <a:xfrm>
            <a:off x="9157563" y="3147814"/>
            <a:ext cx="504487" cy="3462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=&gt;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0" y="1336936"/>
            <a:ext cx="9134667" cy="362175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Untuk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i="1" dirty="0" err="1">
                <a:solidFill>
                  <a:srgbClr val="D9D9D9"/>
                </a:solidFill>
                <a:latin typeface="Pointfree" panose="02000503000000000000" pitchFamily="1" charset="0"/>
              </a:rPr>
              <a:t>minterm</a:t>
            </a:r>
            <a:r>
              <a:rPr lang="en-ID" sz="2000" i="1" dirty="0">
                <a:solidFill>
                  <a:srgbClr val="D9D9D9"/>
                </a:solidFill>
                <a:latin typeface="Pointfree" panose="02000503000000000000" pitchFamily="1" charset="0"/>
              </a:rPr>
              <a:t>,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setiap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peubah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yang </a:t>
            </a:r>
            <a:r>
              <a:rPr lang="en-ID" sz="2000" i="1" u="sng" dirty="0" err="1">
                <a:solidFill>
                  <a:srgbClr val="D9D9D9"/>
                </a:solidFill>
                <a:latin typeface="Pointfree" panose="02000503000000000000" pitchFamily="1" charset="0"/>
              </a:rPr>
              <a:t>bernilai</a:t>
            </a:r>
            <a:r>
              <a:rPr lang="en-ID" sz="2000" i="1" u="sng" dirty="0">
                <a:solidFill>
                  <a:srgbClr val="D9D9D9"/>
                </a:solidFill>
                <a:latin typeface="Pointfree" panose="02000503000000000000" pitchFamily="1" charset="0"/>
              </a:rPr>
              <a:t> 0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dinyatakan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dalam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i="1" u="sng" dirty="0" err="1">
                <a:solidFill>
                  <a:srgbClr val="D9D9D9"/>
                </a:solidFill>
                <a:latin typeface="Pointfree" panose="02000503000000000000" pitchFamily="1" charset="0"/>
              </a:rPr>
              <a:t>bentuk</a:t>
            </a:r>
            <a:r>
              <a:rPr lang="en-ID" sz="2000" i="1" u="sng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i="1" u="sng" dirty="0" err="1">
                <a:solidFill>
                  <a:srgbClr val="D9D9D9"/>
                </a:solidFill>
                <a:latin typeface="Pointfree" panose="02000503000000000000" pitchFamily="1" charset="0"/>
              </a:rPr>
              <a:t>komplemen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, </a:t>
            </a:r>
            <a:r>
              <a:rPr lang="en-ID" sz="2000" dirty="0" smtClean="0">
                <a:solidFill>
                  <a:srgbClr val="D9D9D9"/>
                </a:solidFill>
                <a:latin typeface="Pointfree" panose="02000503000000000000" pitchFamily="1" charset="0"/>
              </a:rPr>
              <a:t>   </a:t>
            </a:r>
            <a:r>
              <a:rPr lang="en-ID" sz="2000" dirty="0" err="1" smtClean="0">
                <a:solidFill>
                  <a:srgbClr val="D9D9D9"/>
                </a:solidFill>
                <a:latin typeface="Pointfree" panose="02000503000000000000" pitchFamily="1" charset="0"/>
              </a:rPr>
              <a:t>sedangkan</a:t>
            </a:r>
            <a:r>
              <a:rPr lang="en-ID" sz="2000" dirty="0" smtClean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peubah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yang </a:t>
            </a:r>
            <a:r>
              <a:rPr lang="en-ID" sz="2000" i="1" u="sng" dirty="0" err="1">
                <a:solidFill>
                  <a:srgbClr val="D9D9D9"/>
                </a:solidFill>
                <a:latin typeface="Pointfree" panose="02000503000000000000" pitchFamily="1" charset="0"/>
              </a:rPr>
              <a:t>bernilai</a:t>
            </a:r>
            <a:r>
              <a:rPr lang="en-ID" sz="2000" i="1" u="sng" dirty="0">
                <a:solidFill>
                  <a:srgbClr val="D9D9D9"/>
                </a:solidFill>
                <a:latin typeface="Pointfree" panose="02000503000000000000" pitchFamily="1" charset="0"/>
              </a:rPr>
              <a:t> 1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dinyatakan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i="1" u="sng" dirty="0" err="1">
                <a:solidFill>
                  <a:srgbClr val="D9D9D9"/>
                </a:solidFill>
                <a:latin typeface="Pointfree" panose="02000503000000000000" pitchFamily="1" charset="0"/>
              </a:rPr>
              <a:t>tanpa</a:t>
            </a:r>
            <a:r>
              <a:rPr lang="en-ID" sz="2000" i="1" u="sng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i="1" u="sng" dirty="0" err="1">
                <a:solidFill>
                  <a:srgbClr val="D9D9D9"/>
                </a:solidFill>
                <a:latin typeface="Pointfree" panose="02000503000000000000" pitchFamily="1" charset="0"/>
              </a:rPr>
              <a:t>komplemen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Sebaliknya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,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untuk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i="1" dirty="0" err="1">
                <a:solidFill>
                  <a:srgbClr val="D9D9D9"/>
                </a:solidFill>
                <a:latin typeface="Pointfree" panose="02000503000000000000" pitchFamily="1" charset="0"/>
              </a:rPr>
              <a:t>maxterm</a:t>
            </a:r>
            <a:r>
              <a:rPr lang="en-ID" sz="2000" i="1" dirty="0">
                <a:solidFill>
                  <a:srgbClr val="D9D9D9"/>
                </a:solidFill>
                <a:latin typeface="Pointfree" panose="02000503000000000000" pitchFamily="1" charset="0"/>
              </a:rPr>
              <a:t>,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setiap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peubah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yang </a:t>
            </a:r>
            <a:r>
              <a:rPr lang="en-ID" sz="2000" i="1" u="sng" dirty="0" err="1">
                <a:solidFill>
                  <a:srgbClr val="D9D9D9"/>
                </a:solidFill>
                <a:latin typeface="Pointfree" panose="02000503000000000000" pitchFamily="1" charset="0"/>
              </a:rPr>
              <a:t>bernilai</a:t>
            </a:r>
            <a:r>
              <a:rPr lang="en-ID" sz="2000" i="1" u="sng" dirty="0">
                <a:solidFill>
                  <a:srgbClr val="D9D9D9"/>
                </a:solidFill>
                <a:latin typeface="Pointfree" panose="02000503000000000000" pitchFamily="1" charset="0"/>
              </a:rPr>
              <a:t> 0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dinyatakan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i="1" u="sng" dirty="0" err="1">
                <a:solidFill>
                  <a:srgbClr val="D9D9D9"/>
                </a:solidFill>
                <a:latin typeface="Pointfree" panose="02000503000000000000" pitchFamily="1" charset="0"/>
              </a:rPr>
              <a:t>tanpa</a:t>
            </a:r>
            <a:r>
              <a:rPr lang="en-ID" sz="2000" i="1" u="sng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i="1" u="sng" dirty="0" smtClean="0">
                <a:solidFill>
                  <a:srgbClr val="D9D9D9"/>
                </a:solidFill>
                <a:latin typeface="Pointfree" panose="02000503000000000000" pitchFamily="1" charset="0"/>
              </a:rPr>
              <a:t>               </a:t>
            </a:r>
            <a:r>
              <a:rPr lang="en-ID" sz="2000" i="1" u="sng" dirty="0" err="1" smtClean="0">
                <a:solidFill>
                  <a:srgbClr val="D9D9D9"/>
                </a:solidFill>
                <a:latin typeface="Pointfree" panose="02000503000000000000" pitchFamily="1" charset="0"/>
              </a:rPr>
              <a:t>komplemen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,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sedangkan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peubah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yang    </a:t>
            </a:r>
            <a:r>
              <a:rPr lang="en-ID" sz="2000" i="1" u="sng" dirty="0" err="1">
                <a:solidFill>
                  <a:srgbClr val="D9D9D9"/>
                </a:solidFill>
                <a:latin typeface="Pointfree" panose="02000503000000000000" pitchFamily="1" charset="0"/>
              </a:rPr>
              <a:t>bernilai</a:t>
            </a:r>
            <a:r>
              <a:rPr lang="en-ID" sz="2000" i="1" u="sng" dirty="0">
                <a:solidFill>
                  <a:srgbClr val="D9D9D9"/>
                </a:solidFill>
                <a:latin typeface="Pointfree" panose="02000503000000000000" pitchFamily="1" charset="0"/>
              </a:rPr>
              <a:t> 1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dinyatakan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i="1" u="sng" dirty="0" err="1">
                <a:solidFill>
                  <a:srgbClr val="D9D9D9"/>
                </a:solidFill>
                <a:latin typeface="Pointfree" panose="02000503000000000000" pitchFamily="1" charset="0"/>
              </a:rPr>
              <a:t>bentuk</a:t>
            </a:r>
            <a:r>
              <a:rPr lang="en-ID" sz="2000" i="1" u="sng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i="1" u="sng" dirty="0" err="1">
                <a:solidFill>
                  <a:srgbClr val="D9D9D9"/>
                </a:solidFill>
                <a:latin typeface="Pointfree" panose="02000503000000000000" pitchFamily="1" charset="0"/>
              </a:rPr>
              <a:t>komplemen</a:t>
            </a:r>
            <a:r>
              <a:rPr lang="en-ID" sz="2000" i="1" u="sng" dirty="0">
                <a:solidFill>
                  <a:srgbClr val="D9D9D9"/>
                </a:solidFill>
                <a:latin typeface="Pointfree" panose="02000503000000000000" pitchFamily="1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4324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23478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BCF755-9062-453A-AC39-8261FC7AD660}"/>
              </a:ext>
            </a:extLst>
          </p:cNvPr>
          <p:cNvSpPr txBox="1">
            <a:spLocks/>
          </p:cNvSpPr>
          <p:nvPr/>
        </p:nvSpPr>
        <p:spPr>
          <a:xfrm>
            <a:off x="9157563" y="3147814"/>
            <a:ext cx="504487" cy="3462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=&gt;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0" y="1105304"/>
            <a:ext cx="9134667" cy="123481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Cara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membentuk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i="1" dirty="0" err="1">
                <a:solidFill>
                  <a:srgbClr val="D9D9D9"/>
                </a:solidFill>
                <a:latin typeface="Pointfree" panose="02000503000000000000" pitchFamily="1" charset="0"/>
              </a:rPr>
              <a:t>minterm</a:t>
            </a:r>
            <a:r>
              <a:rPr lang="en-ID" sz="2000" i="1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i="1" dirty="0" err="1">
                <a:solidFill>
                  <a:srgbClr val="D9D9D9"/>
                </a:solidFill>
                <a:latin typeface="Pointfree" panose="02000503000000000000" pitchFamily="1" charset="0"/>
              </a:rPr>
              <a:t>maxterm</a:t>
            </a:r>
            <a:r>
              <a:rPr lang="en-ID" sz="2000" i="1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dari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tabel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kebenaran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Untuk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dua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peubah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(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variabel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) :</a:t>
            </a:r>
          </a:p>
          <a:p>
            <a:pPr algn="l">
              <a:lnSpc>
                <a:spcPct val="150000"/>
              </a:lnSpc>
            </a:pPr>
            <a:endParaRPr lang="en-ID" sz="2000" i="1" u="sng" dirty="0">
              <a:solidFill>
                <a:srgbClr val="D9D9D9"/>
              </a:solidFill>
              <a:latin typeface="Pointfree" panose="02000503000000000000" pitchFamily="1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22461"/>
            <a:ext cx="7981716" cy="23432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84998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23478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BCF755-9062-453A-AC39-8261FC7AD660}"/>
              </a:ext>
            </a:extLst>
          </p:cNvPr>
          <p:cNvSpPr txBox="1">
            <a:spLocks/>
          </p:cNvSpPr>
          <p:nvPr/>
        </p:nvSpPr>
        <p:spPr>
          <a:xfrm>
            <a:off x="9157563" y="3147814"/>
            <a:ext cx="504487" cy="3462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=&gt;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0" y="931759"/>
            <a:ext cx="9134667" cy="123481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Cara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membentuk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i="1" dirty="0" err="1">
                <a:solidFill>
                  <a:srgbClr val="D9D9D9"/>
                </a:solidFill>
                <a:latin typeface="Pointfree" panose="02000503000000000000" pitchFamily="1" charset="0"/>
              </a:rPr>
              <a:t>minterm</a:t>
            </a:r>
            <a:r>
              <a:rPr lang="en-ID" sz="2000" i="1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i="1" dirty="0" err="1">
                <a:solidFill>
                  <a:srgbClr val="D9D9D9"/>
                </a:solidFill>
                <a:latin typeface="Pointfree" panose="02000503000000000000" pitchFamily="1" charset="0"/>
              </a:rPr>
              <a:t>maxterm</a:t>
            </a:r>
            <a:r>
              <a:rPr lang="en-ID" sz="2000" i="1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dari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tabel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kebenaran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Untuk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tiga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peubah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(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variabel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) :</a:t>
            </a:r>
          </a:p>
          <a:p>
            <a:pPr algn="l">
              <a:lnSpc>
                <a:spcPct val="150000"/>
              </a:lnSpc>
            </a:pPr>
            <a:endParaRPr lang="en-ID" sz="2000" i="1" u="sng" dirty="0">
              <a:solidFill>
                <a:srgbClr val="D9D9D9"/>
              </a:solidFill>
              <a:latin typeface="Pointfree" panose="02000503000000000000" pitchFamily="1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51670"/>
            <a:ext cx="7056784" cy="31505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27913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23478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34667" cy="11708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Contoh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: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Tinjau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fungsi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Boolean yang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dinyatakan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oleh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tabel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     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dibawah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ini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.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Nyatakan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fungsi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tersebut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dalam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bentuk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kanonik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SOP 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dan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POS!</a:t>
            </a:r>
            <a:endParaRPr lang="en-ID" sz="1800" i="1" u="sng" dirty="0">
              <a:solidFill>
                <a:srgbClr val="D9D9D9"/>
              </a:solidFill>
              <a:latin typeface="Pointfree" panose="02000503000000000000" pitchFamily="1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934356"/>
            <a:ext cx="3461843" cy="30136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3820865" y="1779662"/>
            <a:ext cx="5313802" cy="316835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SOP</a:t>
            </a:r>
          </a:p>
          <a:p>
            <a:pPr algn="l"/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Kombinasi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nilai-nilai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peubah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yang  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menghasilkan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nilai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fungsi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yang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sama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dengan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1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adalah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001, 100,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dan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111, 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maka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fungsi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booleannya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dalam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bentuk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 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kanonik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SOP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adalah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:</a:t>
            </a:r>
          </a:p>
          <a:p>
            <a:pPr algn="l"/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	f(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x,y,z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) =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x’y’z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+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xy’z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’ + xyz</a:t>
            </a:r>
          </a:p>
          <a:p>
            <a:pPr algn="l"/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Atau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(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dengan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menggunakan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lambang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  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minterm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)</a:t>
            </a:r>
          </a:p>
          <a:p>
            <a:pPr algn="l"/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	f(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x,y,x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) = m1+m4+m7 = (1,4,7)</a:t>
            </a:r>
          </a:p>
        </p:txBody>
      </p:sp>
    </p:spTree>
    <p:extLst>
      <p:ext uri="{BB962C8B-B14F-4D97-AF65-F5344CB8AC3E}">
        <p14:creationId xmlns:p14="http://schemas.microsoft.com/office/powerpoint/2010/main" val="2456368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23478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9702"/>
            <a:ext cx="3225958" cy="28083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3621495" y="2139702"/>
            <a:ext cx="5513172" cy="280831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f(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x,y,z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) = (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x+y+z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)(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x+y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’+z)(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z+y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’+z’)</a:t>
            </a:r>
          </a:p>
          <a:p>
            <a:pPr algn="l"/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	    (x’+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y+z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’)(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z’+y’+z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)</a:t>
            </a:r>
          </a:p>
          <a:p>
            <a:pPr algn="l"/>
            <a:endParaRPr lang="en-ID" sz="1800" dirty="0">
              <a:solidFill>
                <a:srgbClr val="D9D9D9"/>
              </a:solidFill>
              <a:latin typeface="Pointfree" panose="02000503000000000000" pitchFamily="1" charset="0"/>
            </a:endParaRPr>
          </a:p>
          <a:p>
            <a:pPr algn="l"/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atau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(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dengan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menggunakan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lambang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   </a:t>
            </a:r>
          </a:p>
          <a:p>
            <a:pPr algn="l"/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maxterm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)</a:t>
            </a:r>
          </a:p>
          <a:p>
            <a:pPr algn="l"/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	</a:t>
            </a:r>
          </a:p>
          <a:p>
            <a:pPr algn="l"/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f(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x,y,x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) = M0 M2 M3 M5 M6  </a:t>
            </a:r>
          </a:p>
          <a:p>
            <a:pPr algn="l"/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	  = (0,2,3,5,6)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148872" y="890837"/>
            <a:ext cx="8800409" cy="104351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POS</a:t>
            </a:r>
          </a:p>
          <a:p>
            <a:pPr algn="l"/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Kombinasi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nilai-nilai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peubah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yang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menghasilkan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nilai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fungsi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 yang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sama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dengan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0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adalah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smtClean="0">
                <a:solidFill>
                  <a:srgbClr val="D9D9D9"/>
                </a:solidFill>
                <a:latin typeface="Pointfree" panose="02000503000000000000" pitchFamily="1" charset="0"/>
              </a:rPr>
              <a:t>   001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, 100,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dan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111,maka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fungsi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    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booleannya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dalam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bentuk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kanonik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POS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adalah</a:t>
            </a:r>
            <a:endParaRPr lang="en-ID" sz="1800" dirty="0">
              <a:solidFill>
                <a:srgbClr val="D9D9D9"/>
              </a:solidFill>
              <a:latin typeface="Pointfree" panose="02000503000000000000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396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1920" y="2334962"/>
            <a:ext cx="5295326" cy="473576"/>
          </a:xfrm>
        </p:spPr>
        <p:txBody>
          <a:bodyPr/>
          <a:lstStyle/>
          <a:p>
            <a:r>
              <a:rPr lang="en-US" altLang="ko-KR" sz="2800" dirty="0" err="1">
                <a:latin typeface="Pointfree" panose="02000503000000000000" pitchFamily="1" charset="0"/>
              </a:rPr>
              <a:t>Rangkaian</a:t>
            </a:r>
            <a:r>
              <a:rPr lang="en-US" altLang="ko-KR" sz="2800" dirty="0">
                <a:latin typeface="Pointfree" panose="02000503000000000000" pitchFamily="1" charset="0"/>
              </a:rPr>
              <a:t> </a:t>
            </a:r>
            <a:r>
              <a:rPr lang="en-US" altLang="ko-KR" sz="2800" dirty="0" err="1">
                <a:latin typeface="Pointfree" panose="02000503000000000000" pitchFamily="1" charset="0"/>
              </a:rPr>
              <a:t>Logika</a:t>
            </a:r>
            <a:endParaRPr lang="ko-KR" altLang="en-US" sz="2800" dirty="0">
              <a:latin typeface="Pointfree" panose="02000503000000000000" pitchFamily="1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78528F2-C935-44F9-931B-FFBF70223867}"/>
              </a:ext>
            </a:extLst>
          </p:cNvPr>
          <p:cNvSpPr txBox="1">
            <a:spLocks/>
          </p:cNvSpPr>
          <p:nvPr/>
        </p:nvSpPr>
        <p:spPr>
          <a:xfrm>
            <a:off x="1619672" y="2106403"/>
            <a:ext cx="1440160" cy="93069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487791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23478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148872" y="890837"/>
            <a:ext cx="8800409" cy="168091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Fungsi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Boolean juga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dapat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direpresentasikan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dalam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bentuk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   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rangkaian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logika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Ada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tiga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gerbang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logika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dasar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: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gerbang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AND,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gerbang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OR,   dan </a:t>
            </a:r>
            <a:r>
              <a:rPr lang="en-ID" sz="1800" dirty="0" err="1">
                <a:solidFill>
                  <a:srgbClr val="D9D9D9"/>
                </a:solidFill>
                <a:latin typeface="Pointfree" panose="02000503000000000000" pitchFamily="1" charset="0"/>
              </a:rPr>
              <a:t>gerbang</a:t>
            </a:r>
            <a:r>
              <a:rPr lang="en-ID" sz="1800" dirty="0">
                <a:solidFill>
                  <a:srgbClr val="D9D9D9"/>
                </a:solidFill>
                <a:latin typeface="Pointfree" panose="02000503000000000000" pitchFamily="1" charset="0"/>
              </a:rPr>
              <a:t> NOT.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09A3D-47ED-41F7-834C-0BFEC54D1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5" y="2574404"/>
            <a:ext cx="8603162" cy="19234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27662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23478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148872" y="1185849"/>
            <a:ext cx="8800409" cy="64807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Gerbang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Logika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Turunan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: NAND, NOR, XOR, dan XNOR.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65A1B-73AC-45B6-A4F2-F478B6FD4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2" y="2211710"/>
            <a:ext cx="8760443" cy="19167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51556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23478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148872" y="1185849"/>
            <a:ext cx="8800409" cy="99590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Keempat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gerbang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diatas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merupakan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kombinasi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dari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gerbang-gerbang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dasar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,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misalkan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gerbang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NOR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disusun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oleh     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kombinasi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gerbang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NOT and OR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38B79-C1B3-4A3C-97C4-544E292A1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35" y="2961749"/>
            <a:ext cx="8026882" cy="12214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0497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763688" y="555526"/>
            <a:ext cx="648072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Pembahasan</a:t>
            </a:r>
            <a:r>
              <a:rPr lang="en-US" sz="36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 </a:t>
            </a:r>
          </a:p>
        </p:txBody>
      </p:sp>
      <p:sp>
        <p:nvSpPr>
          <p:cNvPr id="50" name="TextBox 10"/>
          <p:cNvSpPr txBox="1"/>
          <p:nvPr/>
        </p:nvSpPr>
        <p:spPr bwMode="auto">
          <a:xfrm>
            <a:off x="2368327" y="1493439"/>
            <a:ext cx="490223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Definisi</a:t>
            </a:r>
            <a:r>
              <a:rPr lang="en-US" altLang="ko-KR" b="1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Aljabar</a:t>
            </a:r>
            <a:r>
              <a:rPr lang="en-US" altLang="ko-KR" b="1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 Boolean</a:t>
            </a:r>
            <a:endParaRPr lang="ko-KR" altLang="en-US" b="1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  <a:cs typeface="Arial" pitchFamily="34" charset="0"/>
            </a:endParaRPr>
          </a:p>
        </p:txBody>
      </p:sp>
      <p:sp>
        <p:nvSpPr>
          <p:cNvPr id="61" name="TextBox 4"/>
          <p:cNvSpPr txBox="1"/>
          <p:nvPr/>
        </p:nvSpPr>
        <p:spPr>
          <a:xfrm>
            <a:off x="1763688" y="1485849"/>
            <a:ext cx="604639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01</a:t>
            </a:r>
          </a:p>
        </p:txBody>
      </p:sp>
      <p:sp>
        <p:nvSpPr>
          <p:cNvPr id="62" name="TextBox 4"/>
          <p:cNvSpPr txBox="1"/>
          <p:nvPr/>
        </p:nvSpPr>
        <p:spPr>
          <a:xfrm>
            <a:off x="1763688" y="2155956"/>
            <a:ext cx="604639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02</a:t>
            </a:r>
          </a:p>
        </p:txBody>
      </p:sp>
      <p:sp>
        <p:nvSpPr>
          <p:cNvPr id="63" name="TextBox 4"/>
          <p:cNvSpPr txBox="1"/>
          <p:nvPr/>
        </p:nvSpPr>
        <p:spPr>
          <a:xfrm>
            <a:off x="1763688" y="2826064"/>
            <a:ext cx="604639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03</a:t>
            </a:r>
          </a:p>
        </p:txBody>
      </p:sp>
      <p:sp>
        <p:nvSpPr>
          <p:cNvPr id="64" name="TextBox 4"/>
          <p:cNvSpPr txBox="1"/>
          <p:nvPr/>
        </p:nvSpPr>
        <p:spPr>
          <a:xfrm>
            <a:off x="1763688" y="3496173"/>
            <a:ext cx="604639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04</a:t>
            </a:r>
          </a:p>
        </p:txBody>
      </p:sp>
      <p:sp>
        <p:nvSpPr>
          <p:cNvPr id="65" name="TextBox 4"/>
          <p:cNvSpPr txBox="1"/>
          <p:nvPr/>
        </p:nvSpPr>
        <p:spPr>
          <a:xfrm>
            <a:off x="1763688" y="4166280"/>
            <a:ext cx="604639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05</a:t>
            </a: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7A36FF2F-AFCF-4D39-9B23-7A229A4BA8B3}"/>
              </a:ext>
            </a:extLst>
          </p:cNvPr>
          <p:cNvSpPr txBox="1"/>
          <p:nvPr/>
        </p:nvSpPr>
        <p:spPr bwMode="auto">
          <a:xfrm>
            <a:off x="2371167" y="2155956"/>
            <a:ext cx="490223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Dasar </a:t>
            </a:r>
            <a:r>
              <a:rPr lang="en-US" altLang="ko-KR" b="1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Aljabar</a:t>
            </a:r>
            <a:r>
              <a:rPr lang="en-US" altLang="ko-KR" b="1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 Boolean</a:t>
            </a:r>
            <a:endParaRPr lang="ko-KR" altLang="en-US" b="1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  <a:cs typeface="Arial" pitchFamily="34" charset="0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2897AA25-2A69-4C3E-8F67-24982111A808}"/>
              </a:ext>
            </a:extLst>
          </p:cNvPr>
          <p:cNvSpPr txBox="1"/>
          <p:nvPr/>
        </p:nvSpPr>
        <p:spPr bwMode="auto">
          <a:xfrm>
            <a:off x="2368327" y="2830299"/>
            <a:ext cx="490223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Bentuk</a:t>
            </a:r>
            <a:r>
              <a:rPr lang="en-US" altLang="ko-KR" b="1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Kanonik</a:t>
            </a:r>
            <a:endParaRPr lang="ko-KR" altLang="en-US" b="1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  <a:cs typeface="Arial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74638DE0-4380-47BB-8DBB-110B16748ECB}"/>
              </a:ext>
            </a:extLst>
          </p:cNvPr>
          <p:cNvSpPr txBox="1"/>
          <p:nvPr/>
        </p:nvSpPr>
        <p:spPr bwMode="auto">
          <a:xfrm>
            <a:off x="2368327" y="4158689"/>
            <a:ext cx="490223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Penyederhanaan</a:t>
            </a:r>
            <a:r>
              <a:rPr lang="en-US" altLang="ko-KR" b="1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Fungsi</a:t>
            </a:r>
            <a:r>
              <a:rPr lang="en-US" altLang="ko-KR" b="1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 Boolean</a:t>
            </a:r>
            <a:endParaRPr lang="ko-KR" altLang="en-US" b="1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  <a:cs typeface="Arial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CFCF95AB-5823-4453-8474-0203B9BDC416}"/>
              </a:ext>
            </a:extLst>
          </p:cNvPr>
          <p:cNvSpPr txBox="1"/>
          <p:nvPr/>
        </p:nvSpPr>
        <p:spPr bwMode="auto">
          <a:xfrm>
            <a:off x="2368327" y="3501731"/>
            <a:ext cx="490223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Rangkaian</a:t>
            </a:r>
            <a:r>
              <a:rPr lang="en-US" altLang="ko-KR" b="1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Logika</a:t>
            </a:r>
            <a:endParaRPr lang="ko-KR" altLang="en-US" b="1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1920" y="2334962"/>
            <a:ext cx="5295326" cy="473576"/>
          </a:xfrm>
        </p:spPr>
        <p:txBody>
          <a:bodyPr/>
          <a:lstStyle/>
          <a:p>
            <a:r>
              <a:rPr lang="en-US" altLang="ko-KR" sz="2800" dirty="0" err="1">
                <a:latin typeface="Pointfree" panose="02000503000000000000" pitchFamily="1" charset="0"/>
              </a:rPr>
              <a:t>Penyederhanaan</a:t>
            </a:r>
            <a:r>
              <a:rPr lang="en-US" altLang="ko-KR" sz="2800" dirty="0">
                <a:latin typeface="Pointfree" panose="02000503000000000000" pitchFamily="1" charset="0"/>
              </a:rPr>
              <a:t> </a:t>
            </a:r>
            <a:r>
              <a:rPr lang="en-US" altLang="ko-KR" sz="2800" dirty="0" err="1">
                <a:latin typeface="Pointfree" panose="02000503000000000000" pitchFamily="1" charset="0"/>
              </a:rPr>
              <a:t>Fungsi</a:t>
            </a:r>
            <a:endParaRPr lang="en-US" altLang="ko-KR" sz="2800" dirty="0">
              <a:latin typeface="Pointfree" panose="02000503000000000000" pitchFamily="1" charset="0"/>
            </a:endParaRPr>
          </a:p>
          <a:p>
            <a:r>
              <a:rPr lang="en-US" altLang="ko-KR" sz="2800" dirty="0">
                <a:latin typeface="Pointfree" panose="02000503000000000000" pitchFamily="1" charset="0"/>
              </a:rPr>
              <a:t>Boolean</a:t>
            </a:r>
            <a:endParaRPr lang="ko-KR" altLang="en-US" sz="2800" dirty="0">
              <a:latin typeface="Pointfree" panose="02000503000000000000" pitchFamily="1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78528F2-C935-44F9-931B-FFBF70223867}"/>
              </a:ext>
            </a:extLst>
          </p:cNvPr>
          <p:cNvSpPr txBox="1">
            <a:spLocks/>
          </p:cNvSpPr>
          <p:nvPr/>
        </p:nvSpPr>
        <p:spPr>
          <a:xfrm>
            <a:off x="1619672" y="2106403"/>
            <a:ext cx="1440160" cy="93069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613386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23478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BCF755-9062-453A-AC39-8261FC7AD660}"/>
              </a:ext>
            </a:extLst>
          </p:cNvPr>
          <p:cNvSpPr txBox="1">
            <a:spLocks/>
          </p:cNvSpPr>
          <p:nvPr/>
        </p:nvSpPr>
        <p:spPr>
          <a:xfrm>
            <a:off x="9157563" y="3147814"/>
            <a:ext cx="504487" cy="3462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=&gt;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0" y="771550"/>
            <a:ext cx="9134667" cy="41871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Menyederhanakan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fungsi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Boolean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artinya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mencari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bentuk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fungsi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lain yang </a:t>
            </a:r>
            <a:r>
              <a:rPr lang="en-ID" sz="2000" dirty="0" smtClean="0">
                <a:solidFill>
                  <a:srgbClr val="D9D9D9"/>
                </a:solidFill>
                <a:latin typeface="Pointfree" panose="02000503000000000000" pitchFamily="1" charset="0"/>
              </a:rPr>
              <a:t>            </a:t>
            </a:r>
            <a:r>
              <a:rPr lang="en-ID" sz="2000" dirty="0" err="1" smtClean="0">
                <a:solidFill>
                  <a:srgbClr val="D9D9D9"/>
                </a:solidFill>
                <a:latin typeface="Pointfree" panose="02000503000000000000" pitchFamily="1" charset="0"/>
              </a:rPr>
              <a:t>ekivalen</a:t>
            </a:r>
            <a:r>
              <a:rPr lang="en-ID" sz="2000" dirty="0" smtClean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tetapi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dengan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jumlah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literal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atau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operasi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lebih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sedikit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Contoh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: f(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x,y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) =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x’y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+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xy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’ + y’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disederhanakan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menjadi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 f(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x,y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) = x’ + y’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Dipandang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dari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segi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aplikasi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aljabar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Boolean,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fungsi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  Boolean yang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lebih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sederhana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berarti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rangkaian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logika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nya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juga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lebih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sederhana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(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menggunakan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jumlah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gerbang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 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logika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lebih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sedikit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3914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23478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BCF755-9062-453A-AC39-8261FC7AD660}"/>
              </a:ext>
            </a:extLst>
          </p:cNvPr>
          <p:cNvSpPr txBox="1">
            <a:spLocks/>
          </p:cNvSpPr>
          <p:nvPr/>
        </p:nvSpPr>
        <p:spPr>
          <a:xfrm>
            <a:off x="9157563" y="3147814"/>
            <a:ext cx="504487" cy="3462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=&gt;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0" y="771550"/>
            <a:ext cx="9134667" cy="41871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Tiga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metode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yang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dapat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dilakukan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untuk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menyederhanakan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fungsi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Boolean :</a:t>
            </a:r>
          </a:p>
          <a:p>
            <a:pPr algn="l">
              <a:lnSpc>
                <a:spcPct val="150000"/>
              </a:lnSpc>
            </a:pP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	-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Secara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aljabar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,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menggunakan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hokum-hokum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aljabar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 	Boolean.</a:t>
            </a:r>
          </a:p>
          <a:p>
            <a:pPr algn="l">
              <a:lnSpc>
                <a:spcPct val="150000"/>
              </a:lnSpc>
            </a:pP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	-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Metode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Peta Karnaugh</a:t>
            </a:r>
          </a:p>
          <a:p>
            <a:pPr algn="l">
              <a:lnSpc>
                <a:spcPct val="150000"/>
              </a:lnSpc>
            </a:pP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	-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Metode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Quine-McCluskey (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metode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tabulasi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Yang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dibahas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hanyalah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Metode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Peta Karnaugh.</a:t>
            </a:r>
          </a:p>
        </p:txBody>
      </p:sp>
    </p:spTree>
    <p:extLst>
      <p:ext uri="{BB962C8B-B14F-4D97-AF65-F5344CB8AC3E}">
        <p14:creationId xmlns:p14="http://schemas.microsoft.com/office/powerpoint/2010/main" val="221231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23478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BCF755-9062-453A-AC39-8261FC7AD660}"/>
              </a:ext>
            </a:extLst>
          </p:cNvPr>
          <p:cNvSpPr txBox="1">
            <a:spLocks/>
          </p:cNvSpPr>
          <p:nvPr/>
        </p:nvSpPr>
        <p:spPr>
          <a:xfrm>
            <a:off x="9157563" y="3147814"/>
            <a:ext cx="504487" cy="3462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=&gt;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0" y="818232"/>
            <a:ext cx="9134667" cy="420179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Peta Karnaugh (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atau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i="1" dirty="0">
                <a:solidFill>
                  <a:srgbClr val="D9D9D9"/>
                </a:solidFill>
                <a:latin typeface="Pointfree" panose="02000503000000000000" pitchFamily="1" charset="0"/>
              </a:rPr>
              <a:t>K-map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)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merupakan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metode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grafis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   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untuk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myederhanakan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fungsi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Boolean.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Metode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ini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ditemukan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oleh Maurice Karnaugh pada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tahun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 1953. Peta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Karnaugh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smtClean="0">
                <a:solidFill>
                  <a:srgbClr val="D9D9D9"/>
                </a:solidFill>
                <a:latin typeface="Pointfree" panose="02000503000000000000" pitchFamily="1" charset="0"/>
              </a:rPr>
              <a:t>   </a:t>
            </a:r>
            <a:r>
              <a:rPr lang="en-ID" sz="2000" dirty="0" err="1" smtClean="0">
                <a:solidFill>
                  <a:srgbClr val="D9D9D9"/>
                </a:solidFill>
                <a:latin typeface="Pointfree" panose="02000503000000000000" pitchFamily="1" charset="0"/>
              </a:rPr>
              <a:t>adalah</a:t>
            </a:r>
            <a:r>
              <a:rPr lang="en-ID" sz="2000" dirty="0" smtClean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sebuah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diagram/peta yang   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terbentuk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dari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kotak-kotak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(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berbentuk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 smtClean="0">
                <a:solidFill>
                  <a:srgbClr val="D9D9D9"/>
                </a:solidFill>
                <a:latin typeface="Pointfree" panose="02000503000000000000" pitchFamily="1" charset="0"/>
              </a:rPr>
              <a:t>bujur</a:t>
            </a:r>
            <a:r>
              <a:rPr lang="en-ID" sz="2000" dirty="0" smtClean="0">
                <a:solidFill>
                  <a:srgbClr val="D9D9D9"/>
                </a:solidFill>
                <a:latin typeface="Pointfree" panose="02000503000000000000" pitchFamily="1" charset="0"/>
              </a:rPr>
              <a:t>    </a:t>
            </a:r>
            <a:r>
              <a:rPr lang="en-ID" sz="2000" dirty="0" err="1" smtClean="0">
                <a:solidFill>
                  <a:srgbClr val="D9D9D9"/>
                </a:solidFill>
                <a:latin typeface="Pointfree" panose="02000503000000000000" pitchFamily="1" charset="0"/>
              </a:rPr>
              <a:t>sangkar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)    yang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bersisian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Tiap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kotak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merepresentasikan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sebuah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i="1" dirty="0" err="1">
                <a:solidFill>
                  <a:srgbClr val="D9D9D9"/>
                </a:solidFill>
                <a:latin typeface="Pointfree" panose="02000503000000000000" pitchFamily="1" charset="0"/>
              </a:rPr>
              <a:t>minterm</a:t>
            </a:r>
            <a:r>
              <a:rPr lang="en-ID" sz="2000" i="1" dirty="0">
                <a:solidFill>
                  <a:srgbClr val="D9D9D9"/>
                </a:solidFill>
                <a:latin typeface="Pointfree" panose="02000503000000000000" pitchFamily="1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Tiap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kotak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dikatakan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bertetangga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jika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i="1" dirty="0" err="1">
                <a:solidFill>
                  <a:srgbClr val="D9D9D9"/>
                </a:solidFill>
                <a:latin typeface="Pointfree" panose="02000503000000000000" pitchFamily="1" charset="0"/>
              </a:rPr>
              <a:t>minterm-minterm</a:t>
            </a:r>
            <a:r>
              <a:rPr lang="en-ID" sz="2000" i="1" dirty="0">
                <a:solidFill>
                  <a:srgbClr val="D9D9D9"/>
                </a:solidFill>
                <a:latin typeface="Pointfree" panose="02000503000000000000" pitchFamily="1" charset="0"/>
              </a:rPr>
              <a:t>  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yang </a:t>
            </a:r>
            <a:r>
              <a:rPr lang="en-ID" sz="2000" dirty="0" err="1" smtClean="0">
                <a:solidFill>
                  <a:srgbClr val="D9D9D9"/>
                </a:solidFill>
                <a:latin typeface="Pointfree" panose="02000503000000000000" pitchFamily="1" charset="0"/>
              </a:rPr>
              <a:t>merepresentasikan</a:t>
            </a:r>
            <a:r>
              <a:rPr lang="en-ID" sz="2000" dirty="0" smtClean="0">
                <a:solidFill>
                  <a:srgbClr val="D9D9D9"/>
                </a:solidFill>
                <a:latin typeface="Pointfree" panose="02000503000000000000" pitchFamily="1" charset="0"/>
              </a:rPr>
              <a:t>    </a:t>
            </a:r>
            <a:r>
              <a:rPr lang="en-ID" sz="2000" dirty="0" err="1" smtClean="0">
                <a:solidFill>
                  <a:srgbClr val="D9D9D9"/>
                </a:solidFill>
                <a:latin typeface="Pointfree" panose="02000503000000000000" pitchFamily="1" charset="0"/>
              </a:rPr>
              <a:t>nya</a:t>
            </a:r>
            <a:r>
              <a:rPr lang="en-ID" sz="2000" dirty="0" smtClean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berbeda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hanya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1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buah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literal.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FDE0428-A08F-412A-B022-FE1EB71A29B0}"/>
              </a:ext>
            </a:extLst>
          </p:cNvPr>
          <p:cNvSpPr txBox="1">
            <a:spLocks/>
          </p:cNvSpPr>
          <p:nvPr/>
        </p:nvSpPr>
        <p:spPr>
          <a:xfrm>
            <a:off x="-36513" y="76796"/>
            <a:ext cx="9217027" cy="74143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800" dirty="0">
                <a:solidFill>
                  <a:srgbClr val="1A1E21"/>
                </a:solidFill>
                <a:latin typeface="Pointfree" panose="02000503000000000000" pitchFamily="1" charset="0"/>
              </a:rPr>
              <a:t>PETA KARNAUGH</a:t>
            </a:r>
            <a:endParaRPr lang="en-US" sz="2800" dirty="0">
              <a:solidFill>
                <a:srgbClr val="1A1E21"/>
              </a:solidFill>
              <a:latin typeface="Pointfree" panose="02000503000000000000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69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23478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BCF755-9062-453A-AC39-8261FC7AD660}"/>
              </a:ext>
            </a:extLst>
          </p:cNvPr>
          <p:cNvSpPr txBox="1">
            <a:spLocks/>
          </p:cNvSpPr>
          <p:nvPr/>
        </p:nvSpPr>
        <p:spPr>
          <a:xfrm>
            <a:off x="9157563" y="3147814"/>
            <a:ext cx="504487" cy="3462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=&gt;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FDE0428-A08F-412A-B022-FE1EB71A29B0}"/>
              </a:ext>
            </a:extLst>
          </p:cNvPr>
          <p:cNvSpPr txBox="1">
            <a:spLocks/>
          </p:cNvSpPr>
          <p:nvPr/>
        </p:nvSpPr>
        <p:spPr>
          <a:xfrm>
            <a:off x="-8632" y="865513"/>
            <a:ext cx="9217027" cy="74143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800" dirty="0">
                <a:solidFill>
                  <a:srgbClr val="D9D9D9"/>
                </a:solidFill>
                <a:latin typeface="Pointfree" panose="02000503000000000000" pitchFamily="1" charset="0"/>
              </a:rPr>
              <a:t>Peta Karnaugh </a:t>
            </a:r>
            <a:r>
              <a:rPr lang="en-ID" sz="2800" dirty="0" err="1">
                <a:solidFill>
                  <a:srgbClr val="D9D9D9"/>
                </a:solidFill>
                <a:latin typeface="Pointfree" panose="02000503000000000000" pitchFamily="1" charset="0"/>
              </a:rPr>
              <a:t>dengan</a:t>
            </a:r>
            <a:r>
              <a:rPr lang="en-ID" sz="2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800" dirty="0" err="1">
                <a:solidFill>
                  <a:srgbClr val="D9D9D9"/>
                </a:solidFill>
                <a:latin typeface="Pointfree" panose="02000503000000000000" pitchFamily="1" charset="0"/>
              </a:rPr>
              <a:t>dua</a:t>
            </a:r>
            <a:r>
              <a:rPr lang="en-ID" sz="2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800" dirty="0" err="1">
                <a:solidFill>
                  <a:srgbClr val="D9D9D9"/>
                </a:solidFill>
                <a:latin typeface="Pointfree" panose="02000503000000000000" pitchFamily="1" charset="0"/>
              </a:rPr>
              <a:t>pebuah</a:t>
            </a:r>
            <a:endParaRPr lang="en-US" sz="2800" dirty="0">
              <a:solidFill>
                <a:srgbClr val="D9D9D9"/>
              </a:solidFill>
              <a:latin typeface="Pointfree" panose="02000503000000000000" pitchFamily="1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594E7-20C2-49FC-8911-1481A781E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96" y="1732612"/>
            <a:ext cx="8305608" cy="28304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11215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23478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BCF755-9062-453A-AC39-8261FC7AD660}"/>
              </a:ext>
            </a:extLst>
          </p:cNvPr>
          <p:cNvSpPr txBox="1">
            <a:spLocks/>
          </p:cNvSpPr>
          <p:nvPr/>
        </p:nvSpPr>
        <p:spPr>
          <a:xfrm>
            <a:off x="9157563" y="3147814"/>
            <a:ext cx="504487" cy="3462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=&gt;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FDE0428-A08F-412A-B022-FE1EB71A29B0}"/>
              </a:ext>
            </a:extLst>
          </p:cNvPr>
          <p:cNvSpPr txBox="1">
            <a:spLocks/>
          </p:cNvSpPr>
          <p:nvPr/>
        </p:nvSpPr>
        <p:spPr>
          <a:xfrm>
            <a:off x="-8632" y="865513"/>
            <a:ext cx="9217027" cy="74143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800" dirty="0">
                <a:solidFill>
                  <a:srgbClr val="D9D9D9"/>
                </a:solidFill>
                <a:latin typeface="Pointfree" panose="02000503000000000000" pitchFamily="1" charset="0"/>
              </a:rPr>
              <a:t>Peta Karnaugh </a:t>
            </a:r>
            <a:r>
              <a:rPr lang="en-ID" sz="2800" dirty="0" err="1">
                <a:solidFill>
                  <a:srgbClr val="D9D9D9"/>
                </a:solidFill>
                <a:latin typeface="Pointfree" panose="02000503000000000000" pitchFamily="1" charset="0"/>
              </a:rPr>
              <a:t>dengan</a:t>
            </a:r>
            <a:r>
              <a:rPr lang="en-ID" sz="2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800" dirty="0" err="1">
                <a:solidFill>
                  <a:srgbClr val="D9D9D9"/>
                </a:solidFill>
                <a:latin typeface="Pointfree" panose="02000503000000000000" pitchFamily="1" charset="0"/>
              </a:rPr>
              <a:t>tiga</a:t>
            </a:r>
            <a:r>
              <a:rPr lang="en-ID" sz="2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800" dirty="0" err="1">
                <a:solidFill>
                  <a:srgbClr val="D9D9D9"/>
                </a:solidFill>
                <a:latin typeface="Pointfree" panose="02000503000000000000" pitchFamily="1" charset="0"/>
              </a:rPr>
              <a:t>pebuah</a:t>
            </a:r>
            <a:endParaRPr lang="en-US" sz="2800" dirty="0">
              <a:solidFill>
                <a:srgbClr val="D9D9D9"/>
              </a:solidFill>
              <a:latin typeface="Pointfree" panose="02000503000000000000" pitchFamily="1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0B28B-5A1F-433A-BCC7-1B5532B27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52" y="1985764"/>
            <a:ext cx="8096250" cy="2324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06625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23478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BCF755-9062-453A-AC39-8261FC7AD660}"/>
              </a:ext>
            </a:extLst>
          </p:cNvPr>
          <p:cNvSpPr txBox="1">
            <a:spLocks/>
          </p:cNvSpPr>
          <p:nvPr/>
        </p:nvSpPr>
        <p:spPr>
          <a:xfrm>
            <a:off x="9157563" y="3147814"/>
            <a:ext cx="504487" cy="3462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=&gt;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FDE0428-A08F-412A-B022-FE1EB71A29B0}"/>
              </a:ext>
            </a:extLst>
          </p:cNvPr>
          <p:cNvSpPr txBox="1">
            <a:spLocks/>
          </p:cNvSpPr>
          <p:nvPr/>
        </p:nvSpPr>
        <p:spPr>
          <a:xfrm>
            <a:off x="-8632" y="865513"/>
            <a:ext cx="9217027" cy="74143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800" dirty="0">
                <a:solidFill>
                  <a:srgbClr val="D9D9D9"/>
                </a:solidFill>
                <a:latin typeface="Pointfree" panose="02000503000000000000" pitchFamily="1" charset="0"/>
              </a:rPr>
              <a:t>Peta Karnaugh </a:t>
            </a:r>
            <a:r>
              <a:rPr lang="en-ID" sz="2800" dirty="0" err="1">
                <a:solidFill>
                  <a:srgbClr val="D9D9D9"/>
                </a:solidFill>
                <a:latin typeface="Pointfree" panose="02000503000000000000" pitchFamily="1" charset="0"/>
              </a:rPr>
              <a:t>dengan</a:t>
            </a:r>
            <a:r>
              <a:rPr lang="en-ID" sz="2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800" dirty="0" err="1">
                <a:solidFill>
                  <a:srgbClr val="D9D9D9"/>
                </a:solidFill>
                <a:latin typeface="Pointfree" panose="02000503000000000000" pitchFamily="1" charset="0"/>
              </a:rPr>
              <a:t>empat</a:t>
            </a:r>
            <a:r>
              <a:rPr lang="en-ID" sz="28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800" dirty="0" err="1">
                <a:solidFill>
                  <a:srgbClr val="D9D9D9"/>
                </a:solidFill>
                <a:latin typeface="Pointfree" panose="02000503000000000000" pitchFamily="1" charset="0"/>
              </a:rPr>
              <a:t>pebuah</a:t>
            </a:r>
            <a:endParaRPr lang="en-US" sz="2800" dirty="0">
              <a:solidFill>
                <a:srgbClr val="D9D9D9"/>
              </a:solidFill>
              <a:latin typeface="Pointfree" panose="02000503000000000000" pitchFamily="1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883C5-5046-402A-995D-B900FCDEF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9" y="1715521"/>
            <a:ext cx="8208143" cy="31399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21036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23478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BCF755-9062-453A-AC39-8261FC7AD660}"/>
              </a:ext>
            </a:extLst>
          </p:cNvPr>
          <p:cNvSpPr txBox="1">
            <a:spLocks/>
          </p:cNvSpPr>
          <p:nvPr/>
        </p:nvSpPr>
        <p:spPr>
          <a:xfrm>
            <a:off x="9157563" y="3147814"/>
            <a:ext cx="504487" cy="3462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=&gt;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3995936" y="1861592"/>
            <a:ext cx="5075975" cy="218556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Cara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mengisi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peta Karnaugh :</a:t>
            </a:r>
          </a:p>
          <a:p>
            <a:pPr algn="l">
              <a:lnSpc>
                <a:spcPct val="150000"/>
              </a:lnSpc>
            </a:pP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- Kotak yang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menyatakan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i="1" dirty="0" err="1">
                <a:solidFill>
                  <a:srgbClr val="D9D9D9"/>
                </a:solidFill>
                <a:latin typeface="Pointfree" panose="02000503000000000000" pitchFamily="1" charset="0"/>
              </a:rPr>
              <a:t>minterm</a:t>
            </a:r>
            <a:r>
              <a:rPr lang="en-ID" sz="2000" i="1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diisi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“1”</a:t>
            </a:r>
          </a:p>
          <a:p>
            <a:pPr algn="l">
              <a:lnSpc>
                <a:spcPct val="150000"/>
              </a:lnSpc>
            </a:pP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-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Sisanya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diisi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“0”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Contoh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f(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x,y,z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) =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x’yz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’ +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xyz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’ +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xyz</a:t>
            </a:r>
            <a:endParaRPr lang="en-ID" sz="2000" dirty="0">
              <a:solidFill>
                <a:srgbClr val="D9D9D9"/>
              </a:solidFill>
              <a:latin typeface="Pointfree" panose="02000503000000000000" pitchFamily="1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173F2-8D76-4E8F-AAD9-E394BF175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16125"/>
            <a:ext cx="3600400" cy="2476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75124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23478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BCF755-9062-453A-AC39-8261FC7AD660}"/>
              </a:ext>
            </a:extLst>
          </p:cNvPr>
          <p:cNvSpPr txBox="1">
            <a:spLocks/>
          </p:cNvSpPr>
          <p:nvPr/>
        </p:nvSpPr>
        <p:spPr>
          <a:xfrm>
            <a:off x="9157563" y="3147814"/>
            <a:ext cx="504487" cy="3462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=&gt;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179512" y="707715"/>
            <a:ext cx="9062579" cy="17047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Pengisian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peta Karnaugh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dari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tabel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kebenaran</a:t>
            </a:r>
            <a:endParaRPr lang="en-ID" sz="2000" dirty="0">
              <a:solidFill>
                <a:srgbClr val="D9D9D9"/>
              </a:solidFill>
              <a:latin typeface="Pointfree" panose="02000503000000000000" pitchFamily="1" charset="0"/>
            </a:endParaRPr>
          </a:p>
          <a:p>
            <a:pPr algn="l"/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Tinjau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hanya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nilai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fungsi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yang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memberikan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1.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fungsi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     Boolean yang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merepresentasikan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table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kebenaran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adalah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</a:p>
          <a:p>
            <a:pPr algn="l"/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f(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x,y,z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) =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x’y’z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+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xy’z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’ + 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xy’z</a:t>
            </a:r>
            <a:r>
              <a:rPr lang="en-ID" sz="2000" dirty="0">
                <a:solidFill>
                  <a:srgbClr val="D9D9D9"/>
                </a:solidFill>
                <a:latin typeface="Pointfree" panose="02000503000000000000" pitchFamily="1" charset="0"/>
              </a:rPr>
              <a:t> +</a:t>
            </a:r>
            <a:r>
              <a:rPr lang="en-ID" sz="2000" dirty="0" err="1">
                <a:solidFill>
                  <a:srgbClr val="D9D9D9"/>
                </a:solidFill>
                <a:latin typeface="Pointfree" panose="02000503000000000000" pitchFamily="1" charset="0"/>
              </a:rPr>
              <a:t>xyz</a:t>
            </a:r>
            <a:endParaRPr lang="en-ID" sz="2000" dirty="0">
              <a:solidFill>
                <a:srgbClr val="D9D9D9"/>
              </a:solidFill>
              <a:latin typeface="Pointfree" panose="02000503000000000000" pitchFamily="1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42C60-52C8-4DD9-B7A3-2E9E2E72F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63106"/>
            <a:ext cx="2495550" cy="21621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54BAEB-6EBA-4703-B51D-C44ED2D96C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6" b="11633"/>
          <a:stretch/>
        </p:blipFill>
        <p:spPr>
          <a:xfrm>
            <a:off x="4166738" y="2647069"/>
            <a:ext cx="4124325" cy="19942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96448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9142" y="2334962"/>
            <a:ext cx="5508104" cy="473576"/>
          </a:xfrm>
        </p:spPr>
        <p:txBody>
          <a:bodyPr/>
          <a:lstStyle/>
          <a:p>
            <a:r>
              <a:rPr lang="en-US" altLang="ko-KR" sz="2800" dirty="0" err="1">
                <a:latin typeface="Pointfree" panose="02000503000000000000" pitchFamily="1" charset="0"/>
              </a:rPr>
              <a:t>Definisi</a:t>
            </a:r>
            <a:r>
              <a:rPr lang="en-US" altLang="ko-KR" sz="2800" dirty="0">
                <a:latin typeface="Pointfree" panose="02000503000000000000" pitchFamily="1" charset="0"/>
              </a:rPr>
              <a:t> </a:t>
            </a:r>
            <a:r>
              <a:rPr lang="en-US" altLang="ko-KR" sz="2800" dirty="0" err="1">
                <a:latin typeface="Pointfree" panose="02000503000000000000" pitchFamily="1" charset="0"/>
              </a:rPr>
              <a:t>Aljabar</a:t>
            </a:r>
            <a:r>
              <a:rPr lang="en-US" altLang="ko-KR" sz="2800" dirty="0">
                <a:latin typeface="Pointfree" panose="02000503000000000000" pitchFamily="1" charset="0"/>
              </a:rPr>
              <a:t> Boolean</a:t>
            </a:r>
            <a:endParaRPr lang="ko-KR" altLang="en-US" sz="2800" dirty="0">
              <a:latin typeface="Pointfree" panose="02000503000000000000" pitchFamily="1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3D127356-9187-4687-B083-39288CE46669}"/>
              </a:ext>
            </a:extLst>
          </p:cNvPr>
          <p:cNvSpPr txBox="1">
            <a:spLocks/>
          </p:cNvSpPr>
          <p:nvPr/>
        </p:nvSpPr>
        <p:spPr>
          <a:xfrm>
            <a:off x="1619672" y="2106403"/>
            <a:ext cx="1440160" cy="93069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95487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83D4007-6588-46C5-9DCD-48B36A654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08520" y="280464"/>
            <a:ext cx="9144000" cy="478117"/>
          </a:xfrm>
        </p:spPr>
        <p:txBody>
          <a:bodyPr/>
          <a:lstStyle/>
          <a:p>
            <a:pPr lvl="0"/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Pointfree" panose="02000503000000000000" pitchFamily="1" charset="0"/>
                <a:ea typeface="맑은 고딕" pitchFamily="50" charset="-127"/>
              </a:rPr>
              <a:t>Definisi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Pointfree" panose="02000503000000000000" pitchFamily="1" charset="0"/>
                <a:ea typeface="맑은 고딕" pitchFamily="50" charset="-127"/>
              </a:rPr>
              <a:t> </a:t>
            </a:r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Pointfree" panose="02000503000000000000" pitchFamily="1" charset="0"/>
                <a:ea typeface="맑은 고딕" pitchFamily="50" charset="-127"/>
              </a:rPr>
              <a:t>Aljabar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Pointfree" panose="02000503000000000000" pitchFamily="1" charset="0"/>
                <a:ea typeface="맑은 고딕" pitchFamily="50" charset="-127"/>
              </a:rPr>
              <a:t> Boolean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Pointfree" panose="02000503000000000000" pitchFamily="1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D53D62A-4472-4442-8AE1-2B80AEE7FC7F}"/>
              </a:ext>
            </a:extLst>
          </p:cNvPr>
          <p:cNvSpPr txBox="1">
            <a:spLocks/>
          </p:cNvSpPr>
          <p:nvPr/>
        </p:nvSpPr>
        <p:spPr>
          <a:xfrm>
            <a:off x="261988" y="955226"/>
            <a:ext cx="8402984" cy="418827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Aljabar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Boolean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ditemukan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oleh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George Boole,   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pada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tahun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1854. Boole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melihat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bahwa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himpunan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 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dan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logika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proposisi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mempunyai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sifat-sifat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yang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serupa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(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perhatikan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kemiripan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hukum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-hokum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aljabar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logika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danhukum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-hokum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aljabar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himpunan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).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Dalam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buku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The Laws  of Thought, Boole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memaparkan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   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aturan-aturan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dasar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logika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.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Aturan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dasar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logika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ini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membentuk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struktur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matematika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yang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disebut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aljabar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Boolean.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Aplikasi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: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perancangan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rangkaian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pensaklaran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,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rangkaian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digital,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dan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rangkaian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IC(integrated circuit) computer.</a:t>
            </a:r>
            <a:endParaRPr lang="en-US" altLang="ko-KR" sz="2200" dirty="0">
              <a:solidFill>
                <a:srgbClr val="D9D9D9"/>
              </a:solidFill>
              <a:latin typeface="Pointfree" panose="02000503000000000000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95487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D53D62A-4472-4442-8AE1-2B80AEE7FC7F}"/>
              </a:ext>
            </a:extLst>
          </p:cNvPr>
          <p:cNvSpPr txBox="1">
            <a:spLocks/>
          </p:cNvSpPr>
          <p:nvPr/>
        </p:nvSpPr>
        <p:spPr>
          <a:xfrm>
            <a:off x="208484" y="2786360"/>
            <a:ext cx="2869852" cy="4115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Peraga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Digital</a:t>
            </a:r>
            <a:endParaRPr lang="en-US" altLang="ko-KR" sz="2200" dirty="0">
              <a:solidFill>
                <a:srgbClr val="D9D9D9"/>
              </a:solidFill>
              <a:latin typeface="Pointfree" panose="02000503000000000000" pitchFamily="1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14AEB-93D3-4BFB-AB41-D1CF20656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03" y="2336514"/>
            <a:ext cx="2927183" cy="1910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911BF8-C884-41BE-BEE7-378F34A16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60703"/>
            <a:ext cx="2651633" cy="1676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842044-1705-4DBC-BFA5-167D2073A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170" y="1800126"/>
            <a:ext cx="2651633" cy="17025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39009F3-C433-4F3F-98BE-CDB486FBC0C1}"/>
              </a:ext>
            </a:extLst>
          </p:cNvPr>
          <p:cNvSpPr txBox="1">
            <a:spLocks/>
          </p:cNvSpPr>
          <p:nvPr/>
        </p:nvSpPr>
        <p:spPr>
          <a:xfrm>
            <a:off x="2985450" y="3772594"/>
            <a:ext cx="2869852" cy="4115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Integarted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</a:p>
          <a:p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Circuit (IC)</a:t>
            </a:r>
            <a:endParaRPr lang="en-US" altLang="ko-KR" sz="2200" dirty="0">
              <a:solidFill>
                <a:srgbClr val="D9D9D9"/>
              </a:solidFill>
              <a:latin typeface="Pointfree" panose="02000503000000000000" pitchFamily="1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F1B0585-CE60-4B4C-A9BE-52494215B5C6}"/>
              </a:ext>
            </a:extLst>
          </p:cNvPr>
          <p:cNvSpPr txBox="1">
            <a:spLocks/>
          </p:cNvSpPr>
          <p:nvPr/>
        </p:nvSpPr>
        <p:spPr>
          <a:xfrm>
            <a:off x="5912634" y="4443958"/>
            <a:ext cx="2869852" cy="4115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Jaringan</a:t>
            </a:r>
            <a:r>
              <a:rPr lang="en-US" sz="2200" dirty="0">
                <a:solidFill>
                  <a:srgbClr val="D9D9D9"/>
                </a:solidFill>
                <a:latin typeface="Pointfree" panose="02000503000000000000" pitchFamily="1" charset="0"/>
              </a:rPr>
              <a:t> </a:t>
            </a:r>
            <a:r>
              <a:rPr lang="en-US" sz="2200" dirty="0" err="1">
                <a:solidFill>
                  <a:srgbClr val="D9D9D9"/>
                </a:solidFill>
                <a:latin typeface="Pointfree" panose="02000503000000000000" pitchFamily="1" charset="0"/>
              </a:rPr>
              <a:t>Saklar</a:t>
            </a:r>
            <a:endParaRPr lang="en-US" altLang="ko-KR" sz="2200" dirty="0">
              <a:solidFill>
                <a:srgbClr val="D9D9D9"/>
              </a:solidFill>
              <a:latin typeface="Pointfree" panose="02000503000000000000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8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95487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83D4007-6588-46C5-9DCD-48B36A654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08520" y="280464"/>
            <a:ext cx="9144000" cy="478117"/>
          </a:xfrm>
        </p:spPr>
        <p:txBody>
          <a:bodyPr/>
          <a:lstStyle/>
          <a:p>
            <a:pPr lvl="0"/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Pointfree" panose="02000503000000000000" pitchFamily="1" charset="0"/>
                <a:ea typeface="맑은 고딕" pitchFamily="50" charset="-127"/>
              </a:rPr>
              <a:t>Definisi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Pointfree" panose="02000503000000000000" pitchFamily="1" charset="0"/>
                <a:ea typeface="맑은 고딕" pitchFamily="50" charset="-127"/>
              </a:rPr>
              <a:t> </a:t>
            </a:r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Pointfree" panose="02000503000000000000" pitchFamily="1" charset="0"/>
                <a:ea typeface="맑은 고딕" pitchFamily="50" charset="-127"/>
              </a:rPr>
              <a:t>Aljabar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Pointfree" panose="02000503000000000000" pitchFamily="1" charset="0"/>
                <a:ea typeface="맑은 고딕" pitchFamily="50" charset="-127"/>
              </a:rPr>
              <a:t> Boolean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Pointfree" panose="02000503000000000000" pitchFamily="1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D53D62A-4472-4442-8AE1-2B80AEE7FC7F}"/>
              </a:ext>
            </a:extLst>
          </p:cNvPr>
          <p:cNvSpPr txBox="1">
            <a:spLocks/>
          </p:cNvSpPr>
          <p:nvPr/>
        </p:nvSpPr>
        <p:spPr>
          <a:xfrm>
            <a:off x="261988" y="955226"/>
            <a:ext cx="8402984" cy="382399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Adalah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matematika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yang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digunakan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untuk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menganalisis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dan 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menyederhanakan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Gerbang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Logika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pada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Rangkaian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-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rangkaian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Digital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Elektronika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. Boolean pada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dasarnya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merupakan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Tipe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data yang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hanya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terdiri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dari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dua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   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nilai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yaitu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“True” dan “False”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atau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“Tinggi” dan      “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Rendah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” yang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biasanya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dilambangkan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dengan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angka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“1” dan “0” pada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Gerbang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Logika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ataupun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bahasa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         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pemrograman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komputer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.</a:t>
            </a:r>
            <a:endParaRPr lang="en-US" altLang="ko-KR" sz="2000" dirty="0">
              <a:solidFill>
                <a:schemeClr val="accent5">
                  <a:lumMod val="85000"/>
                </a:schemeClr>
              </a:solidFill>
              <a:latin typeface="Pointfree" panose="02000503000000000000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0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9142" y="2334962"/>
            <a:ext cx="5508104" cy="473576"/>
          </a:xfrm>
        </p:spPr>
        <p:txBody>
          <a:bodyPr/>
          <a:lstStyle/>
          <a:p>
            <a:r>
              <a:rPr lang="en-US" altLang="ko-KR" sz="2800" dirty="0">
                <a:latin typeface="Pointfree" panose="02000503000000000000" pitchFamily="1" charset="0"/>
              </a:rPr>
              <a:t>Dasar </a:t>
            </a:r>
            <a:r>
              <a:rPr lang="en-US" altLang="ko-KR" sz="2800" dirty="0" err="1">
                <a:latin typeface="Pointfree" panose="02000503000000000000" pitchFamily="1" charset="0"/>
              </a:rPr>
              <a:t>Aljabar</a:t>
            </a:r>
            <a:r>
              <a:rPr lang="en-US" altLang="ko-KR" sz="2800" dirty="0">
                <a:latin typeface="Pointfree" panose="02000503000000000000" pitchFamily="1" charset="0"/>
              </a:rPr>
              <a:t> Boolean</a:t>
            </a:r>
            <a:endParaRPr lang="ko-KR" altLang="en-US" sz="2800" dirty="0">
              <a:latin typeface="Pointfree" panose="02000503000000000000" pitchFamily="1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B5D60CE-E53C-40DC-8DB3-DC5427FCDEBE}"/>
              </a:ext>
            </a:extLst>
          </p:cNvPr>
          <p:cNvSpPr txBox="1">
            <a:spLocks/>
          </p:cNvSpPr>
          <p:nvPr/>
        </p:nvSpPr>
        <p:spPr>
          <a:xfrm>
            <a:off x="1619672" y="2106403"/>
            <a:ext cx="1440160" cy="93069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  <a:cs typeface="Arial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51786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040171-D0B1-4891-9DC0-A17BC7A9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0"/>
            <a:ext cx="9171181" cy="5143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60042D-97E7-4C64-9EC5-C14EA26B02AD}"/>
              </a:ext>
            </a:extLst>
          </p:cNvPr>
          <p:cNvSpPr/>
          <p:nvPr/>
        </p:nvSpPr>
        <p:spPr>
          <a:xfrm>
            <a:off x="-36512" y="195487"/>
            <a:ext cx="9180514" cy="64807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83D4007-6588-46C5-9DCD-48B36A654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08520" y="280464"/>
            <a:ext cx="9144000" cy="478117"/>
          </a:xfrm>
        </p:spPr>
        <p:txBody>
          <a:bodyPr/>
          <a:lstStyle/>
          <a:p>
            <a:pPr lvl="0"/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Pointfree" panose="02000503000000000000" pitchFamily="1" charset="0"/>
                <a:ea typeface="맑은 고딕" pitchFamily="50" charset="-127"/>
              </a:rPr>
              <a:t>Dasar </a:t>
            </a:r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Pointfree" panose="02000503000000000000" pitchFamily="1" charset="0"/>
                <a:ea typeface="맑은 고딕" pitchFamily="50" charset="-127"/>
              </a:rPr>
              <a:t>Aljabar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Pointfree" panose="02000503000000000000" pitchFamily="1" charset="0"/>
                <a:ea typeface="맑은 고딕" pitchFamily="50" charset="-127"/>
              </a:rPr>
              <a:t> Boolean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Pointfree" panose="02000503000000000000" pitchFamily="1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D53D62A-4472-4442-8AE1-2B80AEE7FC7F}"/>
              </a:ext>
            </a:extLst>
          </p:cNvPr>
          <p:cNvSpPr txBox="1">
            <a:spLocks/>
          </p:cNvSpPr>
          <p:nvPr/>
        </p:nvSpPr>
        <p:spPr>
          <a:xfrm>
            <a:off x="261988" y="843558"/>
            <a:ext cx="8402984" cy="132849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Dalam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mengembangkan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sistem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Aljabar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Boolean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perlu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</a:p>
          <a:p>
            <a:pPr algn="l"/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memulainya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dengan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asumsi-asumsi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yakni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Postulat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</a:p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Boolean dan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Teorema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Aljabar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Boolean.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3D25C2-A44F-42F6-BE40-50C93B608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70463"/>
            <a:ext cx="6075267" cy="26786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7A28CC3-2CFC-48A7-8D6D-4D2F7BDA69F3}"/>
              </a:ext>
            </a:extLst>
          </p:cNvPr>
          <p:cNvSpPr txBox="1">
            <a:spLocks/>
          </p:cNvSpPr>
          <p:nvPr/>
        </p:nvSpPr>
        <p:spPr>
          <a:xfrm>
            <a:off x="9333" y="2945555"/>
            <a:ext cx="1898802" cy="132849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Postulat</a:t>
            </a:r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 </a:t>
            </a:r>
          </a:p>
          <a:p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Boolean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BCF755-9062-453A-AC39-8261FC7AD660}"/>
              </a:ext>
            </a:extLst>
          </p:cNvPr>
          <p:cNvSpPr txBox="1">
            <a:spLocks/>
          </p:cNvSpPr>
          <p:nvPr/>
        </p:nvSpPr>
        <p:spPr>
          <a:xfrm>
            <a:off x="1835265" y="3436663"/>
            <a:ext cx="504487" cy="3462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5">
                    <a:lumMod val="85000"/>
                  </a:schemeClr>
                </a:solidFill>
                <a:latin typeface="Pointfree" panose="02000503000000000000" pitchFamily="1" charset="0"/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119626000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1161</Words>
  <Application>Microsoft Office PowerPoint</Application>
  <PresentationFormat>On-screen Show (16:9)</PresentationFormat>
  <Paragraphs>235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맑은 고딕</vt:lpstr>
      <vt:lpstr>Arial</vt:lpstr>
      <vt:lpstr>Arial Unicode MS</vt:lpstr>
      <vt:lpstr>Calibri</vt:lpstr>
      <vt:lpstr>Pointfree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USER</cp:lastModifiedBy>
  <cp:revision>168</cp:revision>
  <dcterms:created xsi:type="dcterms:W3CDTF">2016-12-05T23:26:54Z</dcterms:created>
  <dcterms:modified xsi:type="dcterms:W3CDTF">2019-10-18T07:16:58Z</dcterms:modified>
</cp:coreProperties>
</file>