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95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65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178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6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04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743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704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5190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083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362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6DD3FAB-03B4-4432-B220-5DD2615B4535}" type="datetimeFigureOut">
              <a:rPr lang="en-ID" smtClean="0"/>
              <a:t>16/09/2019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974101-1691-4D7E-923E-497E0927D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2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EDF5-1020-4683-8B4C-C8663A351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HIMPUNAN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39EE6-B203-43CE-A76B-55DB6F675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ASHRI SHABRINA AFRAH, S.ST., M.T.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723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892F-8F1B-4D51-AA51-519201DD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295"/>
          </a:xfrm>
        </p:spPr>
        <p:txBody>
          <a:bodyPr/>
          <a:lstStyle/>
          <a:p>
            <a:r>
              <a:rPr lang="id-ID" dirty="0"/>
              <a:t>Keterkaitan Antar Himpunan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5FB30-2C62-4A38-BAFD-0178FE0C2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75753"/>
                <a:ext cx="10515600" cy="3821328"/>
              </a:xfrm>
            </p:spPr>
            <p:txBody>
              <a:bodyPr/>
              <a:lstStyle/>
              <a:p>
                <a:r>
                  <a:rPr lang="id-ID" sz="2000" dirty="0"/>
                  <a:t>Himpunan A dikatakan sebagai subset dari himpunan B, bila semua elemen himpunan A merupakan elemen bilangan B.</a:t>
                </a:r>
              </a:p>
              <a:p>
                <a:r>
                  <a:rPr lang="id-ID" sz="2000" dirty="0"/>
                  <a:t>Notasi: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id-ID" sz="2000" b="0" dirty="0">
                  <a:ea typeface="Cambria Math" panose="02040503050406030204" pitchFamily="18" charset="0"/>
                </a:endParaRPr>
              </a:p>
              <a:p>
                <a:r>
                  <a:rPr lang="id-ID" sz="2000" dirty="0"/>
                  <a:t>Dengan demikian, himpunan B merupakan superset dari himpunan A, atau </a:t>
                </a:r>
              </a:p>
              <a:p>
                <a:pPr marL="0" indent="0">
                  <a:buNone/>
                </a:pPr>
                <a:r>
                  <a:rPr lang="id-ID" sz="2000" b="0" dirty="0"/>
                  <a:t>  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sz="2000" dirty="0"/>
                  <a:t>.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5FB30-2C62-4A38-BAFD-0178FE0C2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75753"/>
                <a:ext cx="10515600" cy="3821328"/>
              </a:xfrm>
              <a:blipFill>
                <a:blip r:embed="rId2"/>
                <a:stretch>
                  <a:fillRect l="-522" t="-17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">
            <a:extLst>
              <a:ext uri="{FF2B5EF4-FFF2-40B4-BE49-F238E27FC236}">
                <a16:creationId xmlns:a16="http://schemas.microsoft.com/office/drawing/2014/main" id="{6F0BEE8D-3894-477D-B7CD-827994D682A2}"/>
              </a:ext>
            </a:extLst>
          </p:cNvPr>
          <p:cNvGrpSpPr>
            <a:grpSpLocks/>
          </p:cNvGrpSpPr>
          <p:nvPr/>
        </p:nvGrpSpPr>
        <p:grpSpPr bwMode="auto">
          <a:xfrm>
            <a:off x="4259262" y="4176442"/>
            <a:ext cx="3673475" cy="2232025"/>
            <a:chOff x="1403648" y="4149080"/>
            <a:chExt cx="3672408" cy="22322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46D2D5-0E3E-4C21-8F27-6DA58BD1991E}"/>
                </a:ext>
              </a:extLst>
            </p:cNvPr>
            <p:cNvSpPr/>
            <p:nvPr/>
          </p:nvSpPr>
          <p:spPr>
            <a:xfrm>
              <a:off x="1403648" y="4149080"/>
              <a:ext cx="3672408" cy="22322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ED64A0-1856-402A-B5DA-9C59AF5CB8BB}"/>
                </a:ext>
              </a:extLst>
            </p:cNvPr>
            <p:cNvSpPr/>
            <p:nvPr/>
          </p:nvSpPr>
          <p:spPr>
            <a:xfrm>
              <a:off x="2700259" y="5136604"/>
              <a:ext cx="1122036" cy="10288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FA35A9-DAA3-49F8-8CA1-32A1499AADF6}"/>
                </a:ext>
              </a:extLst>
            </p:cNvPr>
            <p:cNvSpPr/>
            <p:nvPr/>
          </p:nvSpPr>
          <p:spPr>
            <a:xfrm>
              <a:off x="2314608" y="4541232"/>
              <a:ext cx="1850487" cy="169561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06EE11-A89A-405F-88C8-EF293BF7813A}"/>
                </a:ext>
              </a:extLst>
            </p:cNvPr>
            <p:cNvSpPr/>
            <p:nvPr/>
          </p:nvSpPr>
          <p:spPr>
            <a:xfrm>
              <a:off x="2987513" y="5085799"/>
              <a:ext cx="476112" cy="458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C98297-DB4E-46B9-8A27-ADFC3225360C}"/>
                </a:ext>
              </a:extLst>
            </p:cNvPr>
            <p:cNvSpPr/>
            <p:nvPr/>
          </p:nvSpPr>
          <p:spPr>
            <a:xfrm>
              <a:off x="3016080" y="4509479"/>
              <a:ext cx="476112" cy="458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32FB9-7390-49FA-839C-F77E27F533BF}"/>
                </a:ext>
              </a:extLst>
            </p:cNvPr>
            <p:cNvSpPr/>
            <p:nvPr/>
          </p:nvSpPr>
          <p:spPr>
            <a:xfrm>
              <a:off x="1403648" y="4149080"/>
              <a:ext cx="476112" cy="458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dirty="0">
                  <a:solidFill>
                    <a:schemeClr val="tx1"/>
                  </a:solidFill>
                </a:rPr>
                <a:t>U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8A27A1-4468-49E5-9F73-44B52B7E1EDE}"/>
              </a:ext>
            </a:extLst>
          </p:cNvPr>
          <p:cNvSpPr txBox="1"/>
          <p:nvPr/>
        </p:nvSpPr>
        <p:spPr>
          <a:xfrm>
            <a:off x="964809" y="1642409"/>
            <a:ext cx="5131191" cy="52322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HIMPUNAN BAGIAN (SUBSET)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43394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E26AF-0D98-4A70-B82F-709713BAC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274"/>
                <a:ext cx="10515600" cy="4249688"/>
              </a:xfrm>
            </p:spPr>
            <p:txBody>
              <a:bodyPr>
                <a:normAutofit/>
              </a:bodyPr>
              <a:lstStyle/>
              <a:p>
                <a:r>
                  <a:rPr lang="id-ID" sz="2400" dirty="0"/>
                  <a:t>Himpunan dikatakan sama (</a:t>
                </a:r>
                <a:r>
                  <a:rPr lang="id-ID" sz="2400" i="1" dirty="0"/>
                  <a:t>equal</a:t>
                </a:r>
                <a:r>
                  <a:rPr lang="id-ID" sz="2400" dirty="0"/>
                  <a:t>) jika dan hanya jika memiliki elemen/anggota yang sama.</a:t>
                </a:r>
              </a:p>
              <a:p>
                <a:r>
                  <a:rPr lang="id-ID" sz="2400" dirty="0"/>
                  <a:t>Notasi :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 ≡</m:t>
                    </m:r>
                    <m:d>
                      <m:dPr>
                        <m:ctrlP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r>
                  <a:rPr lang="id-ID" sz="2400" dirty="0"/>
                  <a:t>Contoh:</a:t>
                </a:r>
              </a:p>
              <a:p>
                <a:pPr marL="0" indent="0">
                  <a:buNone/>
                </a:pPr>
                <a:r>
                  <a:rPr lang="id-ID" sz="2400" dirty="0"/>
                  <a:t>Jika A = {1, 2, 3, 4} dan B = {1, 2, 3, 4}, maka A = B</a:t>
                </a:r>
              </a:p>
              <a:p>
                <a:pPr marL="0" indent="0">
                  <a:buNone/>
                </a:pPr>
                <a:r>
                  <a:rPr lang="id-ID" sz="2400" dirty="0"/>
                  <a:t>Jika A = {1, 2, 3, 4} dan B = {1, 2, 2, 3, 4}, maka A = B</a:t>
                </a:r>
              </a:p>
              <a:p>
                <a:pPr marL="0" indent="0">
                  <a:buNone/>
                </a:pPr>
                <a:r>
                  <a:rPr lang="id-ID" sz="2400" dirty="0"/>
                  <a:t>Jika A = {1, 3, 4} dan B = (1, 2, 2, 3, 4}, maka A ≠ B</a:t>
                </a: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E26AF-0D98-4A70-B82F-709713BAC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274"/>
                <a:ext cx="10515600" cy="4249688"/>
              </a:xfrm>
              <a:blipFill>
                <a:blip r:embed="rId2"/>
                <a:stretch>
                  <a:fillRect l="-928" t="-20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32AC55-6E39-4D4B-AC4A-8C68F0E5219A}"/>
              </a:ext>
            </a:extLst>
          </p:cNvPr>
          <p:cNvSpPr txBox="1"/>
          <p:nvPr/>
        </p:nvSpPr>
        <p:spPr>
          <a:xfrm>
            <a:off x="936672" y="835661"/>
            <a:ext cx="4377450" cy="52322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HIMPUNAN YANG SAMA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7930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9F1D5-2DC1-4BE2-A60B-807FFDF03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/>
                  <a:t>Dua himpunan dikatakan ekuivalen jika dan hanya jika keduanya memiliki kardinalitas yang sama, meskipun berbeda elemennya.</a:t>
                </a:r>
              </a:p>
              <a:p>
                <a:r>
                  <a:rPr lang="id-ID" dirty="0"/>
                  <a:t>Notasi 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Contoh:</a:t>
                </a:r>
              </a:p>
              <a:p>
                <a:pPr marL="0" indent="0">
                  <a:buNone/>
                </a:pPr>
                <a:r>
                  <a:rPr lang="id-ID" dirty="0"/>
                  <a:t>Jika A = {a, d, f, h} dan B = {kucing, sapi, singa, jerapah}, </a:t>
                </a:r>
              </a:p>
              <a:p>
                <a:pPr marL="0" indent="0">
                  <a:buNone/>
                </a:pPr>
                <a:r>
                  <a:rPr lang="id-ID" dirty="0"/>
                  <a:t>maka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dirty="0"/>
                  <a:t> </a:t>
                </a:r>
              </a:p>
              <a:p>
                <a:pPr marL="0" indent="0">
                  <a:buNone/>
                </a:pPr>
                <a:r>
                  <a:rPr lang="id-ID" dirty="0"/>
                  <a:t>karena |A|=|B|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9F1D5-2DC1-4BE2-A60B-807FFDF03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9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FFC871-5FA4-477C-89A3-4D5D4ADC5887}"/>
              </a:ext>
            </a:extLst>
          </p:cNvPr>
          <p:cNvSpPr txBox="1"/>
          <p:nvPr/>
        </p:nvSpPr>
        <p:spPr>
          <a:xfrm>
            <a:off x="936671" y="762000"/>
            <a:ext cx="4907538" cy="52322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HIMPUNAN YANG EKUIVALEN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89427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1564-C80A-4A2F-9915-B00EF083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409"/>
            <a:ext cx="10515600" cy="4221554"/>
          </a:xfrm>
        </p:spPr>
        <p:txBody>
          <a:bodyPr/>
          <a:lstStyle/>
          <a:p>
            <a:r>
              <a:rPr lang="id-ID" dirty="0"/>
              <a:t>Dua buah himpunan dikatakan saling lepas (</a:t>
            </a:r>
            <a:r>
              <a:rPr lang="id-ID" i="1" dirty="0"/>
              <a:t>disjoint</a:t>
            </a:r>
            <a:r>
              <a:rPr lang="id-ID" dirty="0"/>
              <a:t>) apabila keduanya tidak memiliki elemen/anggota yang sama.</a:t>
            </a:r>
          </a:p>
          <a:p>
            <a:r>
              <a:rPr lang="id-ID" dirty="0"/>
              <a:t>Notasi: A // B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Contoh:</a:t>
            </a:r>
          </a:p>
          <a:p>
            <a:pPr marL="0" indent="0">
              <a:buNone/>
            </a:pPr>
            <a:r>
              <a:rPr lang="id-ID" dirty="0"/>
              <a:t>Jika A = {10, 20, 30} dan B = {a, i, u}, maka A // B (saling lepas).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8366-F371-41E6-B1B0-76FC7218141D}"/>
              </a:ext>
            </a:extLst>
          </p:cNvPr>
          <p:cNvSpPr txBox="1"/>
          <p:nvPr/>
        </p:nvSpPr>
        <p:spPr>
          <a:xfrm>
            <a:off x="936671" y="798353"/>
            <a:ext cx="4364199" cy="52322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HIMPUNAN SALING LEPAS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85202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244D9-1632-4824-9321-4DF60E9C5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9137"/>
                <a:ext cx="10515600" cy="42778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d-ID" sz="2400" dirty="0"/>
                  <a:t>Himpunan kuasa (</a:t>
                </a:r>
                <a:r>
                  <a:rPr lang="id-ID" sz="2400" i="1" dirty="0"/>
                  <a:t>power set</a:t>
                </a:r>
                <a:r>
                  <a:rPr lang="id-ID" sz="2400" dirty="0"/>
                  <a:t>) adalah himpunan yang berisi semua bagian dari suatu himpunan, termasuk himpunan kosong dan elemen himpunan itu sendiri.</a:t>
                </a:r>
              </a:p>
              <a:p>
                <a:r>
                  <a:rPr lang="id-ID" sz="2400" dirty="0"/>
                  <a:t>Notasi: Himpunan kuasa dari himpunan A disimbolkan dengan P(A).</a:t>
                </a:r>
              </a:p>
              <a:p>
                <a:r>
                  <a:rPr lang="id-ID" sz="2400" dirty="0"/>
                  <a:t>Banyaknya elemen dari P(A)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r>
                  <a:rPr lang="id-ID" sz="2400" dirty="0"/>
                  <a:t>Contoh:</a:t>
                </a:r>
              </a:p>
              <a:p>
                <a:pPr marL="0" indent="0">
                  <a:buNone/>
                </a:pPr>
                <a:r>
                  <a:rPr lang="id-ID" sz="2400" dirty="0"/>
                  <a:t>A = {1, 2, 3}</a:t>
                </a:r>
              </a:p>
              <a:p>
                <a:pPr marL="0" indent="0">
                  <a:buNone/>
                </a:pPr>
                <a:r>
                  <a:rPr lang="id-ID" sz="2400" dirty="0"/>
                  <a:t>P(A) = {1, 2, 3, {1, 2}, {2, 3}, {1, 3}, {1, 2, 3}, Ø}</a:t>
                </a:r>
              </a:p>
              <a:p>
                <a:pPr marL="0" indent="0">
                  <a:buNone/>
                </a:pPr>
                <a:r>
                  <a:rPr lang="id-ID" sz="2400" dirty="0"/>
                  <a:t>n(P(A))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sz="2400" dirty="0"/>
                  <a:t> = 8</a:t>
                </a:r>
                <a:endParaRPr lang="en-ID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244D9-1632-4824-9321-4DF60E9C5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9137"/>
                <a:ext cx="10515600" cy="4277825"/>
              </a:xfrm>
              <a:blipFill>
                <a:blip r:embed="rId2"/>
                <a:stretch>
                  <a:fillRect l="-928" t="-27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21732A-EA4F-4CA7-88B3-D8C3466FFD75}"/>
              </a:ext>
            </a:extLst>
          </p:cNvPr>
          <p:cNvSpPr txBox="1"/>
          <p:nvPr/>
        </p:nvSpPr>
        <p:spPr>
          <a:xfrm>
            <a:off x="936671" y="798353"/>
            <a:ext cx="3436546" cy="52322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HIMPUNAN KUASA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7421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677C-FB3C-4EDE-80C0-4AF80AFB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HIMPUNAN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9E5B-4C0C-4E61-A7C5-EC4649A28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250" y="1672041"/>
                <a:ext cx="10908323" cy="435133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id-ID" sz="2000" dirty="0"/>
                  <a:t>Irisan: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𝑑𝑎𝑛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d-ID" sz="2000" b="0" dirty="0">
                    <a:ea typeface="Cambria Math" panose="02040503050406030204" pitchFamily="18" charset="0"/>
                  </a:rPr>
                  <a:t>		3. </a:t>
                </a:r>
                <a:r>
                  <a:rPr lang="id-ID" sz="2000" dirty="0">
                    <a:ea typeface="Cambria Math" panose="02040503050406030204" pitchFamily="18" charset="0"/>
                  </a:rPr>
                  <a:t>Komplemen: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𝑑𝑎𝑛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id-ID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dirty="0"/>
                  <a:t>							</a:t>
                </a:r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r>
                  <a:rPr lang="id-ID" sz="2000" dirty="0"/>
                  <a:t>2. Gabungan: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𝑎𝑡𝑎𝑢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d-ID" sz="2000" b="0" dirty="0">
                    <a:ea typeface="Cambria Math" panose="02040503050406030204" pitchFamily="18" charset="0"/>
                  </a:rPr>
                  <a:t>	4. Selisih: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𝑑𝑎𝑛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id-ID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r>
                  <a:rPr lang="id-ID" sz="2000" dirty="0"/>
                  <a:t>	</a:t>
                </a:r>
                <a:endParaRPr lang="en-ID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9E5B-4C0C-4E61-A7C5-EC4649A28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250" y="1672041"/>
                <a:ext cx="10908323" cy="4351338"/>
              </a:xfrm>
              <a:blipFill>
                <a:blip r:embed="rId2"/>
                <a:stretch>
                  <a:fillRect l="-559" t="-14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EAB6415-2AB2-4A7A-97DC-D434D22F5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88" y="2160445"/>
            <a:ext cx="1935808" cy="167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C4A02C-AB94-445D-8774-36968E642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88" y="4557532"/>
            <a:ext cx="1935808" cy="1674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3A9EC2-BAF7-4FAF-81EB-2381DFA92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37" y="2173392"/>
            <a:ext cx="1935808" cy="1674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1D071-5EE0-4CE0-9A08-B8FF2D047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37" y="4550898"/>
            <a:ext cx="1935809" cy="16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F1EEE-C0F9-44FE-953E-79F0F94DE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738"/>
                <a:ext cx="10515600" cy="51922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sz="2000" dirty="0"/>
                  <a:t>5. Beda Setangkup: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id-ID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2000" b="0" dirty="0">
                    <a:ea typeface="Cambria Math" panose="02040503050406030204" pitchFamily="18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id-ID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endParaRPr lang="id-ID" sz="2000" dirty="0"/>
              </a:p>
              <a:p>
                <a:pPr marL="0" indent="0">
                  <a:buNone/>
                </a:pPr>
                <a:r>
                  <a:rPr lang="id-ID" sz="2000" dirty="0"/>
                  <a:t>6. Perkalian Kartesian: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D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F1EEE-C0F9-44FE-953E-79F0F94DE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738"/>
                <a:ext cx="10515600" cy="5192225"/>
              </a:xfrm>
              <a:blipFill>
                <a:blip r:embed="rId2"/>
                <a:stretch>
                  <a:fillRect l="-638" t="-12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2EB562-CD2E-4BC6-A47F-802976C2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73" y="1952316"/>
            <a:ext cx="2568855" cy="22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5AF-FE35-4BCF-8B49-0F19B8D1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954"/>
            <a:ext cx="10515600" cy="999441"/>
          </a:xfrm>
        </p:spPr>
        <p:txBody>
          <a:bodyPr>
            <a:normAutofit/>
          </a:bodyPr>
          <a:lstStyle/>
          <a:p>
            <a:r>
              <a:rPr lang="id-ID" sz="3600" dirty="0"/>
              <a:t>Contoh:</a:t>
            </a:r>
            <a:endParaRPr lang="en-ID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776AA1-5AAA-4127-A3AD-F592195AC3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49"/>
                <a:ext cx="10515600" cy="4812397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id-ID" dirty="0"/>
                  <a:t>Irisan</a:t>
                </a:r>
              </a:p>
              <a:p>
                <a:pPr marL="0" indent="0">
                  <a:buNone/>
                </a:pPr>
                <a:r>
                  <a:rPr lang="id-ID" i="1" dirty="0">
                    <a:latin typeface="Cambria Math" panose="02040503050406030204" pitchFamily="18" charset="0"/>
                  </a:rPr>
                  <a:t>      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1, 3, 5, 7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𝑚𝑎𝑘𝑎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3}</m:t>
                    </m:r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2. Gabungan/Union</a:t>
                </a:r>
              </a:p>
              <a:p>
                <a:pPr marL="0" indent="0">
                  <a:buNone/>
                </a:pPr>
                <a:r>
                  <a:rPr lang="id-ID" i="1" dirty="0">
                    <a:latin typeface="Cambria Math" panose="02040503050406030204" pitchFamily="18" charset="0"/>
                  </a:rPr>
                  <a:t>     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1, 3, 5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𝑚𝑎𝑘𝑎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1, 3, 5, 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id-ID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3. Komplemen</a:t>
                </a:r>
              </a:p>
              <a:p>
                <a:pPr marL="0" indent="0">
                  <a:buNone/>
                </a:pPr>
                <a:r>
                  <a:rPr lang="id-ID" i="1" dirty="0">
                    <a:latin typeface="Cambria Math" panose="02040503050406030204" pitchFamily="18" charset="0"/>
                  </a:rPr>
                  <a:t>    Jika U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&lt;8,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𝑚𝑎𝑘𝑎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′={5, 6, 7}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776AA1-5AAA-4127-A3AD-F592195AC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49"/>
                <a:ext cx="10515600" cy="4812397"/>
              </a:xfrm>
              <a:blipFill>
                <a:blip r:embed="rId2"/>
                <a:stretch>
                  <a:fillRect l="-1217" t="-22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08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24A4-BE68-4717-BD52-D31F5B09D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844061"/>
                <a:ext cx="10739511" cy="5459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3. Selisih</a:t>
                </a:r>
              </a:p>
              <a:p>
                <a:pPr marL="0" indent="0">
                  <a:buNone/>
                </a:pPr>
                <a:r>
                  <a:rPr lang="id-ID" i="1" dirty="0">
                    <a:latin typeface="Cambria Math" panose="02040503050406030204" pitchFamily="18" charset="0"/>
                  </a:rPr>
                  <a:t>    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1, 3, 5, 7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𝑚𝑎𝑘𝑎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5, 7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={1,2}</m:t>
                    </m:r>
                  </m:oMath>
                </a14:m>
                <a:endParaRPr lang="id-ID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4. Beda Setangkup</a:t>
                </a:r>
              </a:p>
              <a:p>
                <a:pPr marL="0" indent="0">
                  <a:buNone/>
                </a:pPr>
                <a:r>
                  <a:rPr lang="id-ID" i="1" dirty="0">
                    <a:latin typeface="Cambria Math" panose="02040503050406030204" pitchFamily="18" charset="0"/>
                  </a:rPr>
                  <a:t>    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1, 3, 5, 7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𝑚𝑎𝑘𝑎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2, 5, 7</m:t>
                        </m:r>
                      </m:e>
                    </m:d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5. Perkalian Kartesian</a:t>
                </a:r>
              </a:p>
              <a:p>
                <a:pPr marL="0" indent="0">
                  <a:buNone/>
                </a:pPr>
                <a:r>
                  <a:rPr lang="id-ID" i="1" dirty="0">
                    <a:latin typeface="Cambria Math" panose="02040503050406030204" pitchFamily="18" charset="0"/>
                  </a:rPr>
                  <a:t>   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id-ID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𝑚𝑎𝑘𝑎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,3)}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24A4-BE68-4717-BD52-D31F5B09D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844061"/>
                <a:ext cx="10739511" cy="5459511"/>
              </a:xfrm>
              <a:blipFill>
                <a:blip r:embed="rId2"/>
                <a:stretch>
                  <a:fillRect l="-738" t="-13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521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885F-63BB-4CDE-BF86-23DB589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Hukum-hukum Aljabar Himpunan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0623C29-3572-468D-9616-1479F20BC1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7303343"/>
                  </p:ext>
                </p:extLst>
              </p:nvPr>
            </p:nvGraphicFramePr>
            <p:xfrm>
              <a:off x="2987530" y="2362306"/>
              <a:ext cx="6216940" cy="332218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029780">
                      <a:extLst>
                        <a:ext uri="{9D8B030D-6E8A-4147-A177-3AD203B41FA5}">
                          <a16:colId xmlns:a16="http://schemas.microsoft.com/office/drawing/2014/main" val="948566504"/>
                        </a:ext>
                      </a:extLst>
                    </a:gridCol>
                    <a:gridCol w="3187160">
                      <a:extLst>
                        <a:ext uri="{9D8B030D-6E8A-4147-A177-3AD203B41FA5}">
                          <a16:colId xmlns:a16="http://schemas.microsoft.com/office/drawing/2014/main" val="2852451230"/>
                        </a:ext>
                      </a:extLst>
                    </a:gridCol>
                  </a:tblGrid>
                  <a:tr h="108733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>
                              <a:effectLst/>
                            </a:rPr>
                            <a:t>Hukum Identitas:</a:t>
                          </a:r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∪∅=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>
                              <a:effectLst/>
                            </a:rPr>
                            <a:t>Hukum Null/Dominasi:</a:t>
                          </a:r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∩∅=∅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3396624"/>
                      </a:ext>
                    </a:extLst>
                  </a:tr>
                  <a:tr h="114752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>
                              <a:effectLst/>
                            </a:rPr>
                            <a:t>Hukum Komplemen:</a:t>
                          </a:r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sSup>
                                  <m:sSup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p>
                                  <m:sSup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=∅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Hukum Idempoten:</a:t>
                          </a:r>
                          <a:endParaRPr lang="en-ID" sz="18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ID" sz="1800" dirty="0">
                            <a:effectLst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ID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12479473"/>
                      </a:ext>
                    </a:extLst>
                  </a:tr>
                  <a:tr h="108733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>
                              <a:effectLst/>
                            </a:rPr>
                            <a:t>Hukum Involusi:</a:t>
                          </a:r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D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id-ID" sz="1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>
                              <a:effectLst/>
                            </a:rPr>
                            <a:t> </a:t>
                          </a:r>
                          <a:endParaRPr lang="en-ID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Hukum Penyerapan/Absorbsi:</a:t>
                          </a:r>
                          <a:endParaRPr lang="en-ID" sz="18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ID" sz="1800" dirty="0">
                            <a:effectLst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d>
                                  <m:d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id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ID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4000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0623C29-3572-468D-9616-1479F20BC1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7303343"/>
                  </p:ext>
                </p:extLst>
              </p:nvPr>
            </p:nvGraphicFramePr>
            <p:xfrm>
              <a:off x="2987530" y="2362306"/>
              <a:ext cx="6216940" cy="332218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029780">
                      <a:extLst>
                        <a:ext uri="{9D8B030D-6E8A-4147-A177-3AD203B41FA5}">
                          <a16:colId xmlns:a16="http://schemas.microsoft.com/office/drawing/2014/main" val="948566504"/>
                        </a:ext>
                      </a:extLst>
                    </a:gridCol>
                    <a:gridCol w="3187160">
                      <a:extLst>
                        <a:ext uri="{9D8B030D-6E8A-4147-A177-3AD203B41FA5}">
                          <a16:colId xmlns:a16="http://schemas.microsoft.com/office/drawing/2014/main" val="2852451230"/>
                        </a:ext>
                      </a:extLst>
                    </a:gridCol>
                  </a:tblGrid>
                  <a:tr h="1087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1" t="-6145" r="-105835" b="-206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5220" t="-6145" r="-574" b="-206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396624"/>
                      </a:ext>
                    </a:extLst>
                  </a:tr>
                  <a:tr h="11475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1" t="-101064" r="-105835" b="-96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5220" t="-101064" r="-574" b="-96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479473"/>
                      </a:ext>
                    </a:extLst>
                  </a:tr>
                  <a:tr h="1087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1" t="-211173" r="-105835" b="-1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5220" t="-211173" r="-574" b="-1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0009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315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2639-A9E1-4474-A266-F4301E29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Definisi Himpunan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0EBE-8770-4056-9C07-5F27F1AA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Himpunan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set</a:t>
            </a:r>
            <a:r>
              <a:rPr lang="en-US" dirty="0">
                <a:cs typeface="Times New Roman" panose="02020603050405020304" pitchFamily="18" charset="0"/>
              </a:rPr>
              <a:t>) </a:t>
            </a:r>
            <a:r>
              <a:rPr lang="en-US" dirty="0" err="1">
                <a:cs typeface="Times New Roman" panose="02020603050405020304" pitchFamily="18" charset="0"/>
              </a:rPr>
              <a:t>adalah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kumpulan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objek-objek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i="1" dirty="0" err="1">
                <a:cs typeface="Times New Roman" panose="02020603050405020304" pitchFamily="18" charset="0"/>
              </a:rPr>
              <a:t>berbeda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Objek</a:t>
            </a:r>
            <a:r>
              <a:rPr lang="en-US" dirty="0">
                <a:cs typeface="Times New Roman" panose="02020603050405020304" pitchFamily="18" charset="0"/>
              </a:rPr>
              <a:t> di </a:t>
            </a:r>
            <a:r>
              <a:rPr lang="en-US" dirty="0" err="1">
                <a:cs typeface="Times New Roman" panose="02020603050405020304" pitchFamily="18" charset="0"/>
              </a:rPr>
              <a:t>dalam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himpunan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disebut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elemen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unsur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anggota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>
                <a:cs typeface="Times New Roman" panose="02020603050405020304" pitchFamily="18" charset="0"/>
              </a:rPr>
              <a:t>Contoh:</a:t>
            </a:r>
          </a:p>
          <a:p>
            <a:pPr marL="514350" indent="-514350">
              <a:buAutoNum type="arabicPeriod"/>
            </a:pPr>
            <a:r>
              <a:rPr lang="id-ID" dirty="0">
                <a:cs typeface="Times New Roman" panose="02020603050405020304" pitchFamily="18" charset="0"/>
              </a:rPr>
              <a:t>Himpunan tumbuhan berkeping satu = {padi, jagung, kelapa}</a:t>
            </a:r>
          </a:p>
          <a:p>
            <a:pPr marL="514350" indent="-514350">
              <a:buAutoNum type="arabicPeriod"/>
            </a:pPr>
            <a:r>
              <a:rPr lang="id-ID" dirty="0">
                <a:cs typeface="Times New Roman" panose="02020603050405020304" pitchFamily="18" charset="0"/>
              </a:rPr>
              <a:t>Himpunan bilangan asli = {x|x &gt; 0, x </a:t>
            </a:r>
            <a:r>
              <a:rPr lang="el-GR" dirty="0">
                <a:cs typeface="Times New Roman" panose="02020603050405020304" pitchFamily="18" charset="0"/>
              </a:rPr>
              <a:t>ϵ</a:t>
            </a:r>
            <a:r>
              <a:rPr lang="id-ID" dirty="0">
                <a:cs typeface="Times New Roman" panose="02020603050405020304" pitchFamily="18" charset="0"/>
              </a:rPr>
              <a:t> Z}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id-ID" dirty="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id-ID" dirty="0">
                <a:cs typeface="Times New Roman" panose="02020603050405020304" pitchFamily="18" charset="0"/>
              </a:rPr>
              <a:t>Himpunan lemari di Ruang Teori 1 = {}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648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8B0E-6914-42CB-B306-08CC5565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Hukum-hukum Aljabar Himpunan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2D938C4-F299-491B-87F9-21DB47AE6B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0415032"/>
                  </p:ext>
                </p:extLst>
              </p:nvPr>
            </p:nvGraphicFramePr>
            <p:xfrm>
              <a:off x="2596680" y="2107095"/>
              <a:ext cx="6998640" cy="376848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648616">
                      <a:extLst>
                        <a:ext uri="{9D8B030D-6E8A-4147-A177-3AD203B41FA5}">
                          <a16:colId xmlns:a16="http://schemas.microsoft.com/office/drawing/2014/main" val="65101226"/>
                        </a:ext>
                      </a:extLst>
                    </a:gridCol>
                    <a:gridCol w="3350024">
                      <a:extLst>
                        <a:ext uri="{9D8B030D-6E8A-4147-A177-3AD203B41FA5}">
                          <a16:colId xmlns:a16="http://schemas.microsoft.com/office/drawing/2014/main" val="693332117"/>
                        </a:ext>
                      </a:extLst>
                    </a:gridCol>
                  </a:tblGrid>
                  <a:tr h="13087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>
                              <a:effectLst/>
                            </a:rPr>
                            <a:t>Hukum Komutatif:</a:t>
                          </a:r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Hukum Asosiatif:</a:t>
                          </a:r>
                          <a:endParaRPr lang="en-ID" sz="18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)∪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ID" sz="1800" dirty="0">
                            <a:effectLst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d>
                                  <m:d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)∩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ID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5583115"/>
                      </a:ext>
                    </a:extLst>
                  </a:tr>
                  <a:tr h="127538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Hukum Distributif:</a:t>
                          </a:r>
                          <a:endParaRPr lang="en-ID" sz="18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)∩(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1800" dirty="0">
                            <a:effectLst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d>
                                  <m:d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)∪(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>
                              <a:effectLst/>
                            </a:rPr>
                            <a:t>Hukum De Morgan:</a:t>
                          </a:r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D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ID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lang="en-ID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′∪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D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ID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ID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′∩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30977060"/>
                      </a:ext>
                    </a:extLst>
                  </a:tr>
                  <a:tr h="11843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>
                              <a:effectLst/>
                            </a:rPr>
                            <a:t>Hukum 0/1:</a:t>
                          </a:r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p>
                                    <m:r>
                                      <a:rPr lang="en-ID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</a:rPr>
                                  <m:t>′=∅</m:t>
                                </m:r>
                              </m:oMath>
                            </m:oMathPara>
                          </a14:m>
                          <a:endParaRPr lang="en-ID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D" sz="1800" dirty="0">
                              <a:effectLst/>
                            </a:rPr>
                            <a:t> </a:t>
                          </a:r>
                          <a:endParaRPr lang="en-ID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9156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2D938C4-F299-491B-87F9-21DB47AE6B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0415032"/>
                  </p:ext>
                </p:extLst>
              </p:nvPr>
            </p:nvGraphicFramePr>
            <p:xfrm>
              <a:off x="2596680" y="2107095"/>
              <a:ext cx="6998640" cy="376848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648616">
                      <a:extLst>
                        <a:ext uri="{9D8B030D-6E8A-4147-A177-3AD203B41FA5}">
                          <a16:colId xmlns:a16="http://schemas.microsoft.com/office/drawing/2014/main" val="65101226"/>
                        </a:ext>
                      </a:extLst>
                    </a:gridCol>
                    <a:gridCol w="3350024">
                      <a:extLst>
                        <a:ext uri="{9D8B030D-6E8A-4147-A177-3AD203B41FA5}">
                          <a16:colId xmlns:a16="http://schemas.microsoft.com/office/drawing/2014/main" val="693332117"/>
                        </a:ext>
                      </a:extLst>
                    </a:gridCol>
                  </a:tblGrid>
                  <a:tr h="13087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7" t="-5116" r="-92000" b="-18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9273" t="-5116" r="-364" b="-18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583115"/>
                      </a:ext>
                    </a:extLst>
                  </a:tr>
                  <a:tr h="1275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7" t="-108134" r="-92000" b="-94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9273" t="-108134" r="-364" b="-94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977060"/>
                      </a:ext>
                    </a:extLst>
                  </a:tr>
                  <a:tr h="1184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7" t="-223077" r="-92000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D" sz="1800" dirty="0">
                              <a:effectLst/>
                            </a:rPr>
                            <a:t> </a:t>
                          </a:r>
                          <a:endParaRPr lang="en-ID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9156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08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3002-BC44-4624-9CC0-BF9061CE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Penyajian Himpunan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0326-2029-469D-A08F-F36E08D4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1537"/>
            <a:ext cx="10256520" cy="4351338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buNone/>
              <a:defRPr/>
            </a:pPr>
            <a:endParaRPr lang="id-ID" kern="0" dirty="0"/>
          </a:p>
          <a:p>
            <a:pPr marL="609600" indent="-609600">
              <a:buNone/>
              <a:defRPr/>
            </a:pPr>
            <a:r>
              <a:rPr lang="en-US" sz="2600" kern="0" dirty="0" err="1"/>
              <a:t>Setiap</a:t>
            </a:r>
            <a:r>
              <a:rPr lang="en-US" sz="2600" kern="0" dirty="0"/>
              <a:t> </a:t>
            </a:r>
            <a:r>
              <a:rPr lang="en-US" sz="2600" kern="0" dirty="0" err="1"/>
              <a:t>anggota</a:t>
            </a:r>
            <a:r>
              <a:rPr lang="en-US" sz="2600" kern="0" dirty="0"/>
              <a:t> </a:t>
            </a:r>
            <a:r>
              <a:rPr lang="en-US" sz="2600" kern="0" dirty="0" err="1"/>
              <a:t>himpunan</a:t>
            </a:r>
            <a:r>
              <a:rPr lang="en-US" sz="2600" kern="0" dirty="0"/>
              <a:t> </a:t>
            </a:r>
            <a:r>
              <a:rPr lang="en-US" sz="2600" kern="0" dirty="0" err="1"/>
              <a:t>didaftarkan</a:t>
            </a:r>
            <a:r>
              <a:rPr lang="en-US" sz="2600" kern="0" dirty="0"/>
              <a:t> </a:t>
            </a:r>
            <a:r>
              <a:rPr lang="en-US" sz="2600" kern="0" dirty="0" err="1"/>
              <a:t>secara</a:t>
            </a:r>
            <a:r>
              <a:rPr lang="en-US" sz="2600" kern="0" dirty="0"/>
              <a:t> </a:t>
            </a:r>
            <a:r>
              <a:rPr lang="en-US" sz="2600" kern="0" dirty="0" err="1"/>
              <a:t>rinci</a:t>
            </a:r>
            <a:r>
              <a:rPr lang="en-US" sz="2600" kern="0" dirty="0"/>
              <a:t>.</a:t>
            </a:r>
          </a:p>
          <a:p>
            <a:pPr marL="609600" indent="-609600">
              <a:buNone/>
              <a:defRPr/>
            </a:pPr>
            <a:endParaRPr lang="id-ID" sz="2000" kern="0" dirty="0">
              <a:cs typeface="Times New Roman" panose="02020603050405020304" pitchFamily="18" charset="0"/>
            </a:endParaRPr>
          </a:p>
          <a:p>
            <a:pPr marL="609600" indent="-609600">
              <a:buNone/>
              <a:defRPr/>
            </a:pPr>
            <a:r>
              <a:rPr lang="en-US" sz="2000" kern="0" dirty="0" err="1">
                <a:cs typeface="Times New Roman" panose="02020603050405020304" pitchFamily="18" charset="0"/>
              </a:rPr>
              <a:t>Contoh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cs typeface="Times New Roman" panose="02020603050405020304" pitchFamily="18" charset="0"/>
              </a:rPr>
              <a:t>: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buNone/>
              <a:defRPr/>
            </a:pPr>
            <a:r>
              <a:rPr lang="en-US" sz="2000" kern="0" dirty="0">
                <a:cs typeface="Times New Roman" panose="02020603050405020304" pitchFamily="18" charset="0"/>
              </a:rPr>
              <a:t>-  </a:t>
            </a:r>
            <a:r>
              <a:rPr lang="en-US" sz="2000" kern="0" dirty="0" err="1">
                <a:cs typeface="Times New Roman" panose="02020603050405020304" pitchFamily="18" charset="0"/>
              </a:rPr>
              <a:t>Himpunan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cs typeface="Times New Roman" panose="02020603050405020304" pitchFamily="18" charset="0"/>
              </a:rPr>
              <a:t>lima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cs typeface="Times New Roman" panose="02020603050405020304" pitchFamily="18" charset="0"/>
              </a:rPr>
              <a:t>bilangan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cs typeface="Times New Roman" panose="02020603050405020304" pitchFamily="18" charset="0"/>
              </a:rPr>
              <a:t>cacah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cs typeface="Times New Roman" panose="02020603050405020304" pitchFamily="18" charset="0"/>
              </a:rPr>
              <a:t>pertama</a:t>
            </a:r>
            <a:r>
              <a:rPr lang="en-US" sz="2000" kern="0" dirty="0">
                <a:cs typeface="Times New Roman" panose="02020603050405020304" pitchFamily="18" charset="0"/>
              </a:rPr>
              <a:t>: </a:t>
            </a:r>
            <a:r>
              <a:rPr lang="en-US" sz="2000" i="1" kern="0" dirty="0">
                <a:cs typeface="Times New Roman" panose="02020603050405020304" pitchFamily="18" charset="0"/>
              </a:rPr>
              <a:t>A</a:t>
            </a:r>
            <a:r>
              <a:rPr lang="en-US" sz="2000" kern="0" dirty="0">
                <a:cs typeface="Times New Roman" panose="02020603050405020304" pitchFamily="18" charset="0"/>
              </a:rPr>
              <a:t> = {</a:t>
            </a:r>
            <a:r>
              <a:rPr lang="id-ID" sz="2000" kern="0" dirty="0">
                <a:cs typeface="Times New Roman" panose="02020603050405020304" pitchFamily="18" charset="0"/>
              </a:rPr>
              <a:t>0, </a:t>
            </a:r>
            <a:r>
              <a:rPr lang="en-US" sz="2000" kern="0" dirty="0">
                <a:cs typeface="Times New Roman" panose="02020603050405020304" pitchFamily="18" charset="0"/>
              </a:rPr>
              <a:t>1, 2, 3, 4}.      </a:t>
            </a:r>
          </a:p>
          <a:p>
            <a:pPr marL="609600" indent="-609600">
              <a:buNone/>
              <a:defRPr/>
            </a:pPr>
            <a:r>
              <a:rPr lang="en-US" sz="2000" kern="0" dirty="0">
                <a:cs typeface="Times New Roman" panose="02020603050405020304" pitchFamily="18" charset="0"/>
              </a:rPr>
              <a:t>-  </a:t>
            </a:r>
            <a:r>
              <a:rPr lang="en-US" sz="2000" kern="0" dirty="0" err="1">
                <a:cs typeface="Times New Roman" panose="02020603050405020304" pitchFamily="18" charset="0"/>
              </a:rPr>
              <a:t>Himpunan</a:t>
            </a:r>
            <a:r>
              <a:rPr lang="en-US" sz="2000" kern="0" dirty="0">
                <a:cs typeface="Times New Roman" panose="02020603050405020304" pitchFamily="18" charset="0"/>
              </a:rPr>
              <a:t> lima </a:t>
            </a:r>
            <a:r>
              <a:rPr lang="en-US" sz="2000" kern="0" dirty="0" err="1">
                <a:cs typeface="Times New Roman" panose="02020603050405020304" pitchFamily="18" charset="0"/>
              </a:rPr>
              <a:t>bilangan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cs typeface="Times New Roman" panose="02020603050405020304" pitchFamily="18" charset="0"/>
              </a:rPr>
              <a:t>ganjil positif pertama</a:t>
            </a:r>
            <a:r>
              <a:rPr lang="en-US" sz="2000" kern="0" dirty="0">
                <a:cs typeface="Times New Roman" panose="02020603050405020304" pitchFamily="18" charset="0"/>
              </a:rPr>
              <a:t>: </a:t>
            </a:r>
            <a:r>
              <a:rPr lang="en-US" sz="2000" i="1" kern="0" dirty="0">
                <a:cs typeface="Times New Roman" panose="02020603050405020304" pitchFamily="18" charset="0"/>
              </a:rPr>
              <a:t>B</a:t>
            </a:r>
            <a:r>
              <a:rPr lang="en-US" sz="2000" kern="0" dirty="0">
                <a:cs typeface="Times New Roman" panose="02020603050405020304" pitchFamily="18" charset="0"/>
              </a:rPr>
              <a:t> = {</a:t>
            </a:r>
            <a:r>
              <a:rPr lang="id-ID" sz="2000" kern="0" dirty="0">
                <a:cs typeface="Times New Roman" panose="02020603050405020304" pitchFamily="18" charset="0"/>
              </a:rPr>
              <a:t>1</a:t>
            </a:r>
            <a:r>
              <a:rPr lang="en-US" sz="2000" kern="0" dirty="0">
                <a:cs typeface="Times New Roman" panose="02020603050405020304" pitchFamily="18" charset="0"/>
              </a:rPr>
              <a:t>, </a:t>
            </a:r>
            <a:r>
              <a:rPr lang="id-ID" sz="2000" kern="0" dirty="0">
                <a:cs typeface="Times New Roman" panose="02020603050405020304" pitchFamily="18" charset="0"/>
              </a:rPr>
              <a:t>3</a:t>
            </a:r>
            <a:r>
              <a:rPr lang="en-US" sz="2000" kern="0" dirty="0">
                <a:cs typeface="Times New Roman" panose="02020603050405020304" pitchFamily="18" charset="0"/>
              </a:rPr>
              <a:t>, </a:t>
            </a:r>
            <a:r>
              <a:rPr lang="id-ID" sz="2000" kern="0" dirty="0">
                <a:cs typeface="Times New Roman" panose="02020603050405020304" pitchFamily="18" charset="0"/>
              </a:rPr>
              <a:t>5</a:t>
            </a:r>
            <a:r>
              <a:rPr lang="en-US" sz="2000" kern="0" dirty="0">
                <a:cs typeface="Times New Roman" panose="02020603050405020304" pitchFamily="18" charset="0"/>
              </a:rPr>
              <a:t>, </a:t>
            </a:r>
            <a:r>
              <a:rPr lang="id-ID" sz="2000" kern="0" dirty="0">
                <a:cs typeface="Times New Roman" panose="02020603050405020304" pitchFamily="18" charset="0"/>
              </a:rPr>
              <a:t>7, 9</a:t>
            </a:r>
            <a:r>
              <a:rPr lang="en-US" sz="2000" kern="0" dirty="0">
                <a:cs typeface="Times New Roman" panose="02020603050405020304" pitchFamily="18" charset="0"/>
              </a:rPr>
              <a:t>}.             </a:t>
            </a:r>
          </a:p>
          <a:p>
            <a:pPr marL="609600" indent="-609600" algn="just">
              <a:buNone/>
              <a:defRPr/>
            </a:pPr>
            <a:r>
              <a:rPr lang="en-US" sz="2000" kern="0" dirty="0">
                <a:cs typeface="Times New Roman" panose="02020603050405020304" pitchFamily="18" charset="0"/>
              </a:rPr>
              <a:t>-  </a:t>
            </a:r>
            <a:r>
              <a:rPr lang="en-US" sz="2000" i="1" kern="0" dirty="0">
                <a:cs typeface="Times New Roman" panose="02020603050405020304" pitchFamily="18" charset="0"/>
              </a:rPr>
              <a:t>C</a:t>
            </a:r>
            <a:r>
              <a:rPr lang="en-US" sz="2000" kern="0" dirty="0">
                <a:cs typeface="Times New Roman" panose="02020603050405020304" pitchFamily="18" charset="0"/>
              </a:rPr>
              <a:t> = {</a:t>
            </a:r>
            <a:r>
              <a:rPr lang="id-ID" sz="2000" kern="0" dirty="0">
                <a:cs typeface="Times New Roman" panose="02020603050405020304" pitchFamily="18" charset="0"/>
              </a:rPr>
              <a:t>10, kursi, kucing</a:t>
            </a:r>
            <a:r>
              <a:rPr lang="en-US" sz="2000" kern="0" dirty="0">
                <a:cs typeface="Times New Roman" panose="02020603050405020304" pitchFamily="18" charset="0"/>
              </a:rPr>
              <a:t>} </a:t>
            </a:r>
          </a:p>
          <a:p>
            <a:pPr marL="609600" indent="-609600">
              <a:buNone/>
              <a:defRPr/>
            </a:pPr>
            <a:r>
              <a:rPr lang="en-US" sz="2000" kern="0" dirty="0">
                <a:cs typeface="Times New Roman" panose="02020603050405020304" pitchFamily="18" charset="0"/>
              </a:rPr>
              <a:t>-  </a:t>
            </a:r>
            <a:r>
              <a:rPr lang="en-US" sz="2000" i="1" kern="0" dirty="0"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cs typeface="Times New Roman" panose="02020603050405020304" pitchFamily="18" charset="0"/>
              </a:rPr>
              <a:t>  = { </a:t>
            </a:r>
            <a:r>
              <a:rPr lang="en-US" sz="2000" i="1" kern="0" dirty="0">
                <a:cs typeface="Times New Roman" panose="02020603050405020304" pitchFamily="18" charset="0"/>
              </a:rPr>
              <a:t>a</a:t>
            </a:r>
            <a:r>
              <a:rPr lang="en-US" sz="2000" kern="0" dirty="0">
                <a:cs typeface="Times New Roman" panose="02020603050405020304" pitchFamily="18" charset="0"/>
              </a:rPr>
              <a:t>, </a:t>
            </a:r>
            <a:r>
              <a:rPr lang="en-US" sz="2000" i="1" kern="0" dirty="0">
                <a:cs typeface="Times New Roman" panose="02020603050405020304" pitchFamily="18" charset="0"/>
              </a:rPr>
              <a:t>b</a:t>
            </a:r>
            <a:r>
              <a:rPr lang="en-US" sz="2000" kern="0" dirty="0">
                <a:cs typeface="Times New Roman" panose="02020603050405020304" pitchFamily="18" charset="0"/>
              </a:rPr>
              <a:t>, {</a:t>
            </a:r>
            <a:r>
              <a:rPr lang="en-US" sz="2000" i="1" kern="0" dirty="0">
                <a:cs typeface="Times New Roman" panose="02020603050405020304" pitchFamily="18" charset="0"/>
              </a:rPr>
              <a:t>a</a:t>
            </a:r>
            <a:r>
              <a:rPr lang="en-US" sz="2000" kern="0" dirty="0">
                <a:cs typeface="Times New Roman" panose="02020603050405020304" pitchFamily="18" charset="0"/>
              </a:rPr>
              <a:t>, </a:t>
            </a:r>
            <a:r>
              <a:rPr lang="en-US" sz="2000" i="1" kern="0" dirty="0">
                <a:cs typeface="Times New Roman" panose="02020603050405020304" pitchFamily="18" charset="0"/>
              </a:rPr>
              <a:t>b</a:t>
            </a:r>
            <a:r>
              <a:rPr lang="en-US" sz="2000" kern="0" dirty="0">
                <a:cs typeface="Times New Roman" panose="02020603050405020304" pitchFamily="18" charset="0"/>
              </a:rPr>
              <a:t>, c}</a:t>
            </a:r>
            <a:r>
              <a:rPr lang="id-ID" sz="2000" kern="0" dirty="0"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cs typeface="Times New Roman" panose="02020603050405020304" pitchFamily="18" charset="0"/>
              </a:rPr>
              <a:t>}</a:t>
            </a:r>
          </a:p>
          <a:p>
            <a:pPr marL="609600" indent="-609600">
              <a:buNone/>
              <a:defRPr/>
            </a:pPr>
            <a:r>
              <a:rPr lang="en-US" sz="2000" kern="0" dirty="0">
                <a:cs typeface="Times New Roman" panose="02020603050405020304" pitchFamily="18" charset="0"/>
              </a:rPr>
              <a:t>-  </a:t>
            </a:r>
            <a:r>
              <a:rPr lang="en-US" sz="2000" i="1" kern="0" dirty="0">
                <a:cs typeface="Times New Roman" panose="02020603050405020304" pitchFamily="18" charset="0"/>
              </a:rPr>
              <a:t>C</a:t>
            </a:r>
            <a:r>
              <a:rPr lang="en-US" sz="2000" kern="0" dirty="0">
                <a:cs typeface="Times New Roman" panose="02020603050405020304" pitchFamily="18" charset="0"/>
              </a:rPr>
              <a:t>  = {</a:t>
            </a:r>
            <a:r>
              <a:rPr lang="en-US" sz="2000" i="1" kern="0" dirty="0">
                <a:cs typeface="Times New Roman" panose="02020603050405020304" pitchFamily="18" charset="0"/>
              </a:rPr>
              <a:t>a</a:t>
            </a:r>
            <a:r>
              <a:rPr lang="en-US" sz="2000" kern="0" dirty="0">
                <a:cs typeface="Times New Roman" panose="02020603050405020304" pitchFamily="18" charset="0"/>
              </a:rPr>
              <a:t>, {</a:t>
            </a:r>
            <a:r>
              <a:rPr lang="en-US" sz="2000" i="1" kern="0" dirty="0">
                <a:cs typeface="Times New Roman" panose="02020603050405020304" pitchFamily="18" charset="0"/>
              </a:rPr>
              <a:t>a</a:t>
            </a:r>
            <a:r>
              <a:rPr lang="en-US" sz="2000" kern="0" dirty="0">
                <a:cs typeface="Times New Roman" panose="02020603050405020304" pitchFamily="18" charset="0"/>
              </a:rPr>
              <a:t>}, {{</a:t>
            </a:r>
            <a:r>
              <a:rPr lang="en-US" sz="2000" i="1" kern="0" dirty="0">
                <a:cs typeface="Times New Roman" panose="02020603050405020304" pitchFamily="18" charset="0"/>
              </a:rPr>
              <a:t>a</a:t>
            </a:r>
            <a:r>
              <a:rPr lang="en-US" sz="2000" kern="0" dirty="0">
                <a:cs typeface="Times New Roman" panose="02020603050405020304" pitchFamily="18" charset="0"/>
              </a:rPr>
              <a:t>}} }</a:t>
            </a:r>
          </a:p>
          <a:p>
            <a:pPr marL="609600" indent="-609600">
              <a:buNone/>
              <a:defRPr/>
            </a:pPr>
            <a:r>
              <a:rPr lang="en-US" sz="2000" kern="0" dirty="0">
                <a:cs typeface="Times New Roman" panose="02020603050405020304" pitchFamily="18" charset="0"/>
              </a:rPr>
              <a:t>-  </a:t>
            </a:r>
            <a:r>
              <a:rPr lang="en-US" sz="2000" i="1" kern="0" dirty="0">
                <a:cs typeface="Times New Roman" panose="02020603050405020304" pitchFamily="18" charset="0"/>
              </a:rPr>
              <a:t>K</a:t>
            </a:r>
            <a:r>
              <a:rPr lang="en-US" sz="2000" kern="0" dirty="0">
                <a:cs typeface="Times New Roman" panose="02020603050405020304" pitchFamily="18" charset="0"/>
              </a:rPr>
              <a:t>  = { {} }						            </a:t>
            </a:r>
          </a:p>
          <a:p>
            <a:pPr marL="609600" indent="-609600" algn="just">
              <a:buNone/>
              <a:defRPr/>
            </a:pPr>
            <a:r>
              <a:rPr lang="en-US" sz="2000" kern="0" dirty="0">
                <a:cs typeface="Times New Roman" panose="02020603050405020304" pitchFamily="18" charset="0"/>
              </a:rPr>
              <a:t>-  </a:t>
            </a:r>
            <a:r>
              <a:rPr lang="en-US" sz="2000" kern="0" dirty="0" err="1">
                <a:cs typeface="Times New Roman" panose="02020603050405020304" pitchFamily="18" charset="0"/>
              </a:rPr>
              <a:t>Himpunan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cs typeface="Times New Roman" panose="02020603050405020304" pitchFamily="18" charset="0"/>
              </a:rPr>
              <a:t>50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cs typeface="Times New Roman" panose="02020603050405020304" pitchFamily="18" charset="0"/>
              </a:rPr>
              <a:t>buah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cs typeface="Times New Roman" panose="02020603050405020304" pitchFamily="18" charset="0"/>
              </a:rPr>
              <a:t>bilangan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cs typeface="Times New Roman" panose="02020603050405020304" pitchFamily="18" charset="0"/>
              </a:rPr>
              <a:t>cacah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cs typeface="Times New Roman" panose="02020603050405020304" pitchFamily="18" charset="0"/>
              </a:rPr>
              <a:t>pertama</a:t>
            </a:r>
            <a:r>
              <a:rPr lang="id-ID" sz="2000" kern="0" dirty="0">
                <a:cs typeface="Times New Roman" panose="02020603050405020304" pitchFamily="18" charset="0"/>
              </a:rPr>
              <a:t> =</a:t>
            </a:r>
            <a:r>
              <a:rPr lang="en-US" sz="2000" kern="0" dirty="0">
                <a:cs typeface="Times New Roman" panose="02020603050405020304" pitchFamily="18" charset="0"/>
              </a:rPr>
              <a:t> {</a:t>
            </a:r>
            <a:r>
              <a:rPr lang="id-ID" sz="2000" kern="0" dirty="0">
                <a:cs typeface="Times New Roman" panose="02020603050405020304" pitchFamily="18" charset="0"/>
              </a:rPr>
              <a:t>0, </a:t>
            </a:r>
            <a:r>
              <a:rPr lang="en-US" sz="2000" kern="0" dirty="0">
                <a:cs typeface="Times New Roman" panose="02020603050405020304" pitchFamily="18" charset="0"/>
              </a:rPr>
              <a:t>1, 2, ..., </a:t>
            </a:r>
            <a:r>
              <a:rPr lang="id-ID" sz="2000" kern="0" dirty="0">
                <a:cs typeface="Times New Roman" panose="02020603050405020304" pitchFamily="18" charset="0"/>
              </a:rPr>
              <a:t>49</a:t>
            </a:r>
            <a:r>
              <a:rPr lang="en-US" sz="2000" kern="0" dirty="0">
                <a:cs typeface="Times New Roman" panose="02020603050405020304" pitchFamily="18" charset="0"/>
              </a:rPr>
              <a:t> }	  </a:t>
            </a:r>
          </a:p>
          <a:p>
            <a:pPr marL="609600" indent="-609600" algn="just">
              <a:buNone/>
              <a:defRPr/>
            </a:pPr>
            <a:r>
              <a:rPr lang="en-US" sz="2000" kern="0" dirty="0">
                <a:cs typeface="Times New Roman" panose="02020603050405020304" pitchFamily="18" charset="0"/>
              </a:rPr>
              <a:t>-  </a:t>
            </a:r>
            <a:r>
              <a:rPr lang="en-US" sz="2000" kern="0" dirty="0" err="1">
                <a:cs typeface="Times New Roman" panose="02020603050405020304" pitchFamily="18" charset="0"/>
              </a:rPr>
              <a:t>Himpunan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cs typeface="Times New Roman" panose="02020603050405020304" pitchFamily="18" charset="0"/>
              </a:rPr>
              <a:t>bilangan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cs typeface="Times New Roman" panose="02020603050405020304" pitchFamily="18" charset="0"/>
              </a:rPr>
              <a:t>bulat</a:t>
            </a:r>
            <a:r>
              <a:rPr lang="en-US" sz="2000" kern="0" dirty="0"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cs typeface="Times New Roman" panose="02020603050405020304" pitchFamily="18" charset="0"/>
              </a:rPr>
              <a:t>=</a:t>
            </a:r>
            <a:r>
              <a:rPr lang="en-US" sz="2000" kern="0" dirty="0">
                <a:cs typeface="Times New Roman" panose="02020603050405020304" pitchFamily="18" charset="0"/>
              </a:rPr>
              <a:t> {…, -2, -1, 0, 1, 2, …}</a:t>
            </a:r>
            <a:endParaRPr lang="en-US" sz="2000" kern="0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7AA7A-8F35-491D-AB33-065B59F5019C}"/>
              </a:ext>
            </a:extLst>
          </p:cNvPr>
          <p:cNvSpPr txBox="1"/>
          <p:nvPr/>
        </p:nvSpPr>
        <p:spPr>
          <a:xfrm>
            <a:off x="1085861" y="1732892"/>
            <a:ext cx="2094661" cy="52322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800" dirty="0"/>
              <a:t>ENUMERASI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107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83A4C5-82B8-47E2-9A0A-BA4CB93C7FE6}"/>
              </a:ext>
            </a:extLst>
          </p:cNvPr>
          <p:cNvSpPr txBox="1"/>
          <p:nvPr/>
        </p:nvSpPr>
        <p:spPr>
          <a:xfrm>
            <a:off x="838200" y="1083212"/>
            <a:ext cx="3853070" cy="52322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SIMBOL-SIMBOL BAKU</a:t>
            </a:r>
            <a:endParaRPr lang="en-ID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8A35EA-4FE6-450C-B7C6-9041CA5B77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071541"/>
            <a:ext cx="10515600" cy="3319883"/>
          </a:xfrm>
          <a:prstGeom prst="rect">
            <a:avLst/>
          </a:prstGeom>
          <a:noFill/>
          <a:ln cmpd="dbl">
            <a:noFill/>
          </a:ln>
        </p:spPr>
        <p:txBody>
          <a:bodyPr wrap="square" rtlCol="0">
            <a:spAutoFit/>
          </a:bodyPr>
          <a:lstStyle/>
          <a:p>
            <a:pPr marL="0" lvl="1" indent="0">
              <a:buFontTx/>
              <a:buNone/>
              <a:defRPr/>
            </a:pPr>
            <a:r>
              <a:rPr lang="en-US" kern="0" dirty="0">
                <a:cs typeface="Times New Roman" pitchFamily="18" charset="0"/>
              </a:rPr>
              <a:t>P =  </a:t>
            </a:r>
            <a:r>
              <a:rPr lang="en-US" kern="0" dirty="0" err="1">
                <a:cs typeface="Times New Roman" pitchFamily="18" charset="0"/>
              </a:rPr>
              <a:t>himpunan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bilangan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bulat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positif</a:t>
            </a:r>
            <a:r>
              <a:rPr lang="id-ID" kern="0" dirty="0">
                <a:cs typeface="Times New Roman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=  { 1, 2, 3, ... }</a:t>
            </a:r>
            <a:endParaRPr lang="id-ID" kern="0" dirty="0">
              <a:cs typeface="Times New Roman" pitchFamily="18" charset="0"/>
            </a:endParaRPr>
          </a:p>
          <a:p>
            <a:pPr marL="0" lvl="1" indent="0">
              <a:buFontTx/>
              <a:buNone/>
              <a:defRPr/>
            </a:pPr>
            <a:r>
              <a:rPr lang="en-US" kern="0" dirty="0">
                <a:cs typeface="Times New Roman" pitchFamily="18" charset="0"/>
              </a:rPr>
              <a:t>N =  </a:t>
            </a:r>
            <a:r>
              <a:rPr lang="en-US" kern="0" dirty="0" err="1">
                <a:cs typeface="Times New Roman" pitchFamily="18" charset="0"/>
              </a:rPr>
              <a:t>himpunan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bilangan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alami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=  { 1, 2, ... }</a:t>
            </a:r>
            <a:endParaRPr lang="id-ID" kern="0" dirty="0">
              <a:cs typeface="Times New Roman" pitchFamily="18" charset="0"/>
            </a:endParaRPr>
          </a:p>
          <a:p>
            <a:pPr marL="0" lvl="1" indent="0">
              <a:buFontTx/>
              <a:buNone/>
              <a:defRPr/>
            </a:pPr>
            <a:r>
              <a:rPr lang="en-US" kern="0" dirty="0">
                <a:cs typeface="Times New Roman" pitchFamily="18" charset="0"/>
              </a:rPr>
              <a:t>Z =  </a:t>
            </a:r>
            <a:r>
              <a:rPr lang="en-US" kern="0" dirty="0" err="1">
                <a:cs typeface="Times New Roman" pitchFamily="18" charset="0"/>
              </a:rPr>
              <a:t>himpunan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bilangan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bulat</a:t>
            </a:r>
            <a:r>
              <a:rPr lang="id-ID" kern="0" dirty="0">
                <a:cs typeface="Times New Roman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=  { ..., -2, -1, 0, 1, 2, ... }</a:t>
            </a:r>
            <a:endParaRPr lang="id-ID" kern="0" dirty="0">
              <a:cs typeface="Times New Roman" pitchFamily="18" charset="0"/>
            </a:endParaRPr>
          </a:p>
          <a:p>
            <a:pPr marL="0" lvl="1" indent="0">
              <a:buFontTx/>
              <a:buNone/>
              <a:defRPr/>
            </a:pPr>
            <a:r>
              <a:rPr lang="en-US" kern="0" dirty="0">
                <a:cs typeface="Times New Roman" pitchFamily="18" charset="0"/>
              </a:rPr>
              <a:t>Q =  </a:t>
            </a:r>
            <a:r>
              <a:rPr lang="en-US" kern="0" dirty="0" err="1">
                <a:cs typeface="Times New Roman" pitchFamily="18" charset="0"/>
              </a:rPr>
              <a:t>himpunan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bilangan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rasional</a:t>
            </a:r>
            <a:endParaRPr lang="id-ID" kern="0" dirty="0">
              <a:cs typeface="Times New Roman" pitchFamily="18" charset="0"/>
            </a:endParaRPr>
          </a:p>
          <a:p>
            <a:pPr marL="0" lvl="1" indent="0">
              <a:buFontTx/>
              <a:buNone/>
              <a:defRPr/>
            </a:pPr>
            <a:r>
              <a:rPr lang="en-US" kern="0" dirty="0">
                <a:cs typeface="Times New Roman" pitchFamily="18" charset="0"/>
              </a:rPr>
              <a:t>R =  </a:t>
            </a:r>
            <a:r>
              <a:rPr lang="en-US" kern="0" dirty="0" err="1">
                <a:cs typeface="Times New Roman" pitchFamily="18" charset="0"/>
              </a:rPr>
              <a:t>himpunan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bilangan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riil</a:t>
            </a:r>
            <a:endParaRPr lang="id-ID" kern="0" dirty="0">
              <a:cs typeface="Times New Roman" pitchFamily="18" charset="0"/>
            </a:endParaRPr>
          </a:p>
          <a:p>
            <a:pPr marL="0" lvl="1" indent="0">
              <a:buFontTx/>
              <a:buNone/>
              <a:defRPr/>
            </a:pPr>
            <a:r>
              <a:rPr lang="en-US" kern="0" dirty="0">
                <a:cs typeface="Times New Roman" pitchFamily="18" charset="0"/>
              </a:rPr>
              <a:t>C =  </a:t>
            </a:r>
            <a:r>
              <a:rPr lang="en-US" kern="0" dirty="0" err="1">
                <a:cs typeface="Times New Roman" pitchFamily="18" charset="0"/>
              </a:rPr>
              <a:t>himpunan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bilangan</a:t>
            </a:r>
            <a:r>
              <a:rPr lang="en-US" kern="0" dirty="0">
                <a:cs typeface="Times New Roman" pitchFamily="18" charset="0"/>
              </a:rPr>
              <a:t> </a:t>
            </a:r>
            <a:r>
              <a:rPr lang="en-US" kern="0" dirty="0" err="1">
                <a:cs typeface="Times New Roman" pitchFamily="18" charset="0"/>
              </a:rPr>
              <a:t>kompleks</a:t>
            </a:r>
            <a:endParaRPr lang="id-ID" kern="0" dirty="0">
              <a:cs typeface="Times New Roman" pitchFamily="18" charset="0"/>
            </a:endParaRPr>
          </a:p>
          <a:p>
            <a:pPr marL="0" lvl="1" indent="0">
              <a:buFontTx/>
              <a:buNone/>
              <a:defRPr/>
            </a:pPr>
            <a:r>
              <a:rPr lang="id-ID" kern="0" dirty="0">
                <a:cs typeface="Times New Roman" pitchFamily="18" charset="0"/>
              </a:rPr>
              <a:t>U = himpunan universal (semesta)</a:t>
            </a:r>
          </a:p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05635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628E-3355-43E6-9ABF-73215372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41"/>
            <a:ext cx="10515600" cy="4235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Notasi</a:t>
            </a:r>
            <a:r>
              <a:rPr lang="en-US" sz="2400" dirty="0"/>
              <a:t>: {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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dipenuhi</a:t>
            </a:r>
            <a:r>
              <a:rPr lang="en-US" sz="2400" dirty="0"/>
              <a:t> oleh </a:t>
            </a:r>
            <a:r>
              <a:rPr lang="en-US" sz="2400" i="1" dirty="0"/>
              <a:t>x</a:t>
            </a:r>
            <a:r>
              <a:rPr lang="en-US" sz="2400" dirty="0"/>
              <a:t> }</a:t>
            </a:r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Contoh:</a:t>
            </a:r>
          </a:p>
          <a:p>
            <a:pPr marL="0" indent="0">
              <a:buNone/>
            </a:pPr>
            <a:r>
              <a:rPr lang="id-ID" sz="2400" dirty="0"/>
              <a:t>A adalah bilangan bulat negatif lebih dari sama dengan -6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A = {x| x adalah bilangan bulat negatif lebih dari sama dengan -6}</a:t>
            </a:r>
          </a:p>
          <a:p>
            <a:pPr marL="0" indent="0">
              <a:buNone/>
            </a:pPr>
            <a:r>
              <a:rPr lang="id-ID" sz="2400" dirty="0"/>
              <a:t>A = {x| x ≥ -6, x </a:t>
            </a:r>
            <a:r>
              <a:rPr lang="el-GR" sz="2400" dirty="0"/>
              <a:t>ϵ</a:t>
            </a:r>
            <a:r>
              <a:rPr lang="id-ID" sz="2400" dirty="0"/>
              <a:t> N}</a:t>
            </a:r>
          </a:p>
          <a:p>
            <a:pPr marL="0" indent="0">
              <a:buNone/>
            </a:pPr>
            <a:r>
              <a:rPr lang="id-ID" sz="2400" dirty="0"/>
              <a:t>atau bila disajikan dengan enumerasi: A = {-6, -5, -4, -3, -2, -1}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9CA67-1202-4B78-8E99-A927F269E81D}"/>
              </a:ext>
            </a:extLst>
          </p:cNvPr>
          <p:cNvSpPr txBox="1"/>
          <p:nvPr/>
        </p:nvSpPr>
        <p:spPr>
          <a:xfrm>
            <a:off x="908538" y="914397"/>
            <a:ext cx="5346488" cy="52322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NOTASI PEMBENTUK HIMPUNAN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1776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B828-398D-4BED-90FB-1CDD02AB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Contoh:					Diagram Venn: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U = {x| x &lt; 12, x </a:t>
            </a:r>
            <a:r>
              <a:rPr lang="el-GR" dirty="0"/>
              <a:t>ϵ</a:t>
            </a:r>
            <a:r>
              <a:rPr lang="id-ID" dirty="0"/>
              <a:t> P}</a:t>
            </a:r>
          </a:p>
          <a:p>
            <a:pPr marL="0" indent="0">
              <a:buNone/>
            </a:pPr>
            <a:r>
              <a:rPr lang="id-ID" dirty="0"/>
              <a:t>A = {1, 3, 5, 7, 9, 11}</a:t>
            </a:r>
          </a:p>
          <a:p>
            <a:pPr marL="0" indent="0">
              <a:buNone/>
            </a:pPr>
            <a:r>
              <a:rPr lang="id-ID" dirty="0"/>
              <a:t>B = {2, 3, 5, 7, 11} </a:t>
            </a:r>
          </a:p>
          <a:p>
            <a:endParaRPr lang="id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CF5DE-19AC-4FC0-8038-7CB153EC077B}"/>
              </a:ext>
            </a:extLst>
          </p:cNvPr>
          <p:cNvSpPr txBox="1"/>
          <p:nvPr/>
        </p:nvSpPr>
        <p:spPr>
          <a:xfrm>
            <a:off x="908539" y="858125"/>
            <a:ext cx="2815322" cy="52322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dirty="0"/>
              <a:t>DIAGRAM VENN</a:t>
            </a:r>
            <a:endParaRPr lang="en-ID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6B089-19A0-4215-AE82-73588D5E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3179" r="412" b="2510"/>
          <a:stretch/>
        </p:blipFill>
        <p:spPr>
          <a:xfrm>
            <a:off x="6096000" y="2602524"/>
            <a:ext cx="4169303" cy="23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7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7773-7B4C-4C55-999D-5922C00E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Keanggotaan (</a:t>
            </a:r>
            <a:r>
              <a:rPr lang="el-GR" dirty="0"/>
              <a:t>ϵ</a:t>
            </a:r>
            <a:r>
              <a:rPr lang="id-ID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4F61-22A1-44BA-A139-1B0520FA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8313"/>
            <a:ext cx="9905999" cy="4545496"/>
          </a:xfrm>
        </p:spPr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i="1" kern="0" dirty="0">
                <a:cs typeface="Times New Roman" panose="02020603050405020304" pitchFamily="18" charset="0"/>
              </a:rPr>
              <a:t>x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i="1" kern="0" dirty="0">
                <a:cs typeface="Times New Roman" panose="02020603050405020304" pitchFamily="18" charset="0"/>
              </a:rPr>
              <a:t>A</a:t>
            </a:r>
            <a:r>
              <a:rPr lang="en-US" kern="0" dirty="0">
                <a:cs typeface="Times New Roman" panose="02020603050405020304" pitchFamily="18" charset="0"/>
              </a:rPr>
              <a:t> : </a:t>
            </a:r>
            <a:r>
              <a:rPr lang="en-US" i="1" kern="0" dirty="0">
                <a:cs typeface="Times New Roman" panose="02020603050405020304" pitchFamily="18" charset="0"/>
              </a:rPr>
              <a:t>x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cs typeface="Times New Roman" panose="02020603050405020304" pitchFamily="18" charset="0"/>
              </a:rPr>
              <a:t>merupakan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cs typeface="Times New Roman" panose="02020603050405020304" pitchFamily="18" charset="0"/>
              </a:rPr>
              <a:t>anggota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cs typeface="Times New Roman" panose="02020603050405020304" pitchFamily="18" charset="0"/>
              </a:rPr>
              <a:t>himpunan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i="1" kern="0" dirty="0">
                <a:cs typeface="Times New Roman" panose="02020603050405020304" pitchFamily="18" charset="0"/>
              </a:rPr>
              <a:t>A</a:t>
            </a:r>
            <a:r>
              <a:rPr lang="id-ID" i="1" kern="0" dirty="0">
                <a:cs typeface="Times New Roman" panose="02020603050405020304" pitchFamily="18" charset="0"/>
              </a:rPr>
              <a:t>.</a:t>
            </a:r>
            <a:endParaRPr lang="en-US" kern="0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i="1" kern="0" dirty="0">
                <a:cs typeface="Times New Roman" panose="02020603050405020304" pitchFamily="18" charset="0"/>
              </a:rPr>
              <a:t>x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i="1" kern="0" dirty="0">
                <a:cs typeface="Times New Roman" panose="02020603050405020304" pitchFamily="18" charset="0"/>
              </a:rPr>
              <a:t>A</a:t>
            </a:r>
            <a:r>
              <a:rPr lang="en-US" kern="0" dirty="0">
                <a:cs typeface="Times New Roman" panose="02020603050405020304" pitchFamily="18" charset="0"/>
              </a:rPr>
              <a:t> : </a:t>
            </a:r>
            <a:r>
              <a:rPr lang="en-US" i="1" kern="0" dirty="0">
                <a:cs typeface="Times New Roman" panose="02020603050405020304" pitchFamily="18" charset="0"/>
              </a:rPr>
              <a:t>x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cs typeface="Times New Roman" panose="02020603050405020304" pitchFamily="18" charset="0"/>
              </a:rPr>
              <a:t>bukan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cs typeface="Times New Roman" panose="02020603050405020304" pitchFamily="18" charset="0"/>
              </a:rPr>
              <a:t>merupakan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cs typeface="Times New Roman" panose="02020603050405020304" pitchFamily="18" charset="0"/>
              </a:rPr>
              <a:t>anggota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cs typeface="Times New Roman" panose="02020603050405020304" pitchFamily="18" charset="0"/>
              </a:rPr>
              <a:t>himpunan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i="1" kern="0" dirty="0">
                <a:cs typeface="Times New Roman" panose="02020603050405020304" pitchFamily="18" charset="0"/>
              </a:rPr>
              <a:t>A</a:t>
            </a:r>
            <a:r>
              <a:rPr lang="id-ID" i="1" kern="0" dirty="0">
                <a:cs typeface="Times New Roman" panose="02020603050405020304" pitchFamily="18" charset="0"/>
              </a:rPr>
              <a:t>.</a:t>
            </a:r>
          </a:p>
          <a:p>
            <a:pPr>
              <a:buNone/>
              <a:defRPr/>
            </a:pPr>
            <a:endParaRPr lang="id-ID" i="1" kern="0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id-ID" i="1" kern="0" dirty="0">
                <a:cs typeface="Times New Roman" panose="02020603050405020304" pitchFamily="18" charset="0"/>
              </a:rPr>
              <a:t>Contoh:</a:t>
            </a:r>
          </a:p>
          <a:p>
            <a:pPr>
              <a:buNone/>
              <a:defRPr/>
            </a:pPr>
            <a:r>
              <a:rPr lang="id-ID" kern="0" dirty="0">
                <a:cs typeface="Times New Roman" panose="02020603050405020304" pitchFamily="18" charset="0"/>
              </a:rPr>
              <a:t>S = {a, b, {a, b, c}, {a, c}}	T = {{}}</a:t>
            </a:r>
          </a:p>
          <a:p>
            <a:pPr>
              <a:buNone/>
              <a:defRPr/>
            </a:pPr>
            <a:endParaRPr lang="id-ID" kern="0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id-ID" kern="0" dirty="0">
                <a:cs typeface="Times New Roman" panose="02020603050405020304" pitchFamily="18" charset="0"/>
              </a:rPr>
              <a:t>Maka:</a:t>
            </a:r>
          </a:p>
          <a:p>
            <a:pPr>
              <a:buNone/>
              <a:defRPr/>
            </a:pPr>
            <a:r>
              <a:rPr lang="id-ID" kern="0" dirty="0">
                <a:cs typeface="Times New Roman" panose="02020603050405020304" pitchFamily="18" charset="0"/>
              </a:rPr>
              <a:t>a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en-US" kern="0" dirty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r>
              <a:rPr lang="id-ID" kern="0" dirty="0">
                <a:cs typeface="Times New Roman" panose="02020603050405020304" pitchFamily="18" charset="0"/>
              </a:rPr>
              <a:t>S</a:t>
            </a:r>
          </a:p>
          <a:p>
            <a:pPr>
              <a:buNone/>
              <a:defRPr/>
            </a:pPr>
            <a:r>
              <a:rPr lang="id-ID" kern="0" dirty="0">
                <a:cs typeface="Times New Roman" panose="02020603050405020304" pitchFamily="18" charset="0"/>
              </a:rPr>
              <a:t>{a, b, c} </a:t>
            </a:r>
            <a:r>
              <a:rPr lang="en-US" kern="0" dirty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id-ID" kern="0" dirty="0"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</a:p>
          <a:p>
            <a:pPr>
              <a:buNone/>
              <a:defRPr/>
            </a:pPr>
            <a:r>
              <a:rPr lang="id-ID" kern="0" dirty="0"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kern="0" dirty="0"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id-ID" kern="0" dirty="0"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</a:p>
          <a:p>
            <a:pPr>
              <a:buNone/>
              <a:defRPr/>
            </a:pPr>
            <a:r>
              <a:rPr lang="id-ID" kern="0" dirty="0">
                <a:cs typeface="Times New Roman" panose="02020603050405020304" pitchFamily="18" charset="0"/>
                <a:sym typeface="Symbol" panose="05050102010706020507" pitchFamily="18" charset="2"/>
              </a:rPr>
              <a:t>{} </a:t>
            </a:r>
            <a:r>
              <a:rPr lang="en-US" kern="0" dirty="0"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id-ID" kern="0" dirty="0"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</a:p>
          <a:p>
            <a:pPr>
              <a:buNone/>
              <a:defRPr/>
            </a:pPr>
            <a:r>
              <a:rPr lang="id-ID" kern="0" dirty="0">
                <a:cs typeface="Times New Roman" panose="02020603050405020304" pitchFamily="18" charset="0"/>
              </a:rPr>
              <a:t>{} </a:t>
            </a:r>
            <a:r>
              <a:rPr lang="en-US" kern="0" dirty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id-ID" kern="0" dirty="0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endParaRPr lang="en-US" kern="0" dirty="0"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83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39B1-D418-4999-A5E4-114A1DBE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Kardinalitas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61BD-7AA4-4FFF-B8FB-D4CA92F5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Merupakan jumlah elemen dari sebuah himpunan.</a:t>
            </a:r>
          </a:p>
          <a:p>
            <a:r>
              <a:rPr lang="id-ID" dirty="0"/>
              <a:t>Notasi: n(A) atau |A|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Contoh:</a:t>
            </a:r>
          </a:p>
          <a:p>
            <a:pPr marL="514350" indent="-514350">
              <a:buAutoNum type="arabicPeriod"/>
            </a:pPr>
            <a:r>
              <a:rPr lang="id-ID" dirty="0"/>
              <a:t>A = {a, i, u, e, o}, maka |A| = 5</a:t>
            </a:r>
          </a:p>
          <a:p>
            <a:pPr marL="514350" indent="-514350">
              <a:buAutoNum type="arabicPeriod"/>
            </a:pPr>
            <a:r>
              <a:rPr lang="id-ID" dirty="0"/>
              <a:t>A = {x| x adalah bilangan cacah kurang dari 5}, maka:</a:t>
            </a:r>
          </a:p>
          <a:p>
            <a:pPr marL="0" indent="0">
              <a:buNone/>
            </a:pPr>
            <a:r>
              <a:rPr lang="id-ID" dirty="0"/>
              <a:t>	A = {0, 1, 2, 3, 4}</a:t>
            </a:r>
          </a:p>
          <a:p>
            <a:pPr marL="0" indent="0">
              <a:buNone/>
            </a:pPr>
            <a:r>
              <a:rPr lang="id-ID" dirty="0"/>
              <a:t>	n(A) = 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937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006C-C8D1-4307-9258-D101DB4C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Himpunan Kosong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F3BF-7296-4CB4-910C-C62D2C13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Suatu himpunan dengan kardinal 0 disebut dengan himpunan kosong (</a:t>
            </a:r>
            <a:r>
              <a:rPr lang="id-ID" i="1" dirty="0"/>
              <a:t>null set</a:t>
            </a:r>
            <a:r>
              <a:rPr lang="id-ID" dirty="0"/>
              <a:t>), biasa disimbolkan dengan {} atau Ø.</a:t>
            </a:r>
          </a:p>
          <a:p>
            <a:r>
              <a:rPr lang="id-ID" dirty="0"/>
              <a:t>{Ø} bukan himpunan kosong, karena memiliki 1 elemen, yaitu Ø.</a:t>
            </a:r>
          </a:p>
          <a:p>
            <a:r>
              <a:rPr lang="id-ID" dirty="0"/>
              <a:t>{ {}, {{}} } dapat ditulis sebagai { Ø, {Ø} }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Contoh:</a:t>
            </a:r>
          </a:p>
          <a:p>
            <a:pPr marL="0" indent="0">
              <a:buNone/>
            </a:pPr>
            <a:r>
              <a:rPr lang="id-ID" dirty="0"/>
              <a:t>A = {x| x &lt; 0, x </a:t>
            </a:r>
            <a:r>
              <a:rPr lang="el-GR" dirty="0"/>
              <a:t>ϵ</a:t>
            </a:r>
            <a:r>
              <a:rPr lang="id-ID" dirty="0"/>
              <a:t> P}, maka n(A) = 0 dan A = {}</a:t>
            </a:r>
          </a:p>
        </p:txBody>
      </p:sp>
    </p:spTree>
    <p:extLst>
      <p:ext uri="{BB962C8B-B14F-4D97-AF65-F5344CB8AC3E}">
        <p14:creationId xmlns:p14="http://schemas.microsoft.com/office/powerpoint/2010/main" val="10678298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362</TotalTime>
  <Words>1255</Words>
  <Application>Microsoft Office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Cambria Math</vt:lpstr>
      <vt:lpstr>Corbel</vt:lpstr>
      <vt:lpstr>Basis</vt:lpstr>
      <vt:lpstr>HIMPUNAN</vt:lpstr>
      <vt:lpstr>Definisi Himpunan</vt:lpstr>
      <vt:lpstr>Penyajian Himpunan</vt:lpstr>
      <vt:lpstr>PowerPoint Presentation</vt:lpstr>
      <vt:lpstr>PowerPoint Presentation</vt:lpstr>
      <vt:lpstr>PowerPoint Presentation</vt:lpstr>
      <vt:lpstr>Keanggotaan (ϵ)</vt:lpstr>
      <vt:lpstr>Kardinalitas</vt:lpstr>
      <vt:lpstr>Himpunan Kosong</vt:lpstr>
      <vt:lpstr>Keterkaitan Antar Himpunan</vt:lpstr>
      <vt:lpstr>PowerPoint Presentation</vt:lpstr>
      <vt:lpstr>PowerPoint Presentation</vt:lpstr>
      <vt:lpstr>PowerPoint Presentation</vt:lpstr>
      <vt:lpstr>PowerPoint Presentation</vt:lpstr>
      <vt:lpstr>OPERASI HIMPUNAN</vt:lpstr>
      <vt:lpstr>PowerPoint Presentation</vt:lpstr>
      <vt:lpstr>Contoh:</vt:lpstr>
      <vt:lpstr>PowerPoint Presentation</vt:lpstr>
      <vt:lpstr>Hukum-hukum Aljabar Himpunan</vt:lpstr>
      <vt:lpstr>Hukum-hukum Aljabar Himpunan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HIMPUNAN</dc:title>
  <dc:creator>shabrina.taufik@gmail.com</dc:creator>
  <cp:lastModifiedBy>shabrina.taufik@gmail.com</cp:lastModifiedBy>
  <cp:revision>23</cp:revision>
  <dcterms:created xsi:type="dcterms:W3CDTF">2019-09-15T02:43:56Z</dcterms:created>
  <dcterms:modified xsi:type="dcterms:W3CDTF">2019-09-16T11:27:57Z</dcterms:modified>
</cp:coreProperties>
</file>