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Amatic SC"/>
      <p:regular r:id="rId77"/>
      <p:bold r:id="rId78"/>
    </p:embeddedFont>
    <p:embeddedFont>
      <p:font typeface="Source Code Pro"/>
      <p:regular r:id="rId79"/>
      <p:bold r:id="rId8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AmaticSC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SourceCodePro-regular.fntdata"/><Relationship Id="rId34" Type="http://schemas.openxmlformats.org/officeDocument/2006/relationships/slide" Target="slides/slide29.xml"/><Relationship Id="rId78" Type="http://schemas.openxmlformats.org/officeDocument/2006/relationships/font" Target="fonts/AmaticSC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Kumpulan Materi Kuliah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http://hendroagungs.blogspot.co.id/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Kardinalitas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Jumlah elemen di dalam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disebut </a:t>
            </a: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kardinal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dari himpunan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Notasi: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atau ⎢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⎢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6.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merupakan bilangan prima lebih kecil dari 20 },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atau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{2, 3, 5, 7, 11, 13, 17, 19} maka ⏐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⏐ = 8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(ii) 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{kucing,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Amir, 10, paku}, maka ⏐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⏐ = 5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{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{{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}} }, maka ⏐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⏐ = 3	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 kosong (</a:t>
            </a:r>
            <a:r>
              <a:rPr b="1" baseline="0" i="1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set</a:t>
            </a: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58490"/>
            <a:ext cx="7677150" cy="367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 Bagian (</a:t>
            </a:r>
            <a:r>
              <a:rPr b="1" baseline="0" i="1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</a:t>
            </a: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44202"/>
            <a:ext cx="7391399" cy="357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576262"/>
            <a:ext cx="7961312" cy="4296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1237058"/>
            <a:ext cx="8074024" cy="258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32283"/>
            <a:ext cx="7848599" cy="287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Latihan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[LIP00] Misalkan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2, 3} dan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2, 3, 4, 5}. Tentukan semua kemungkinan himpunan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sedemikian sehingga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⊂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⊂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yaitu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subset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dari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adalah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subset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dari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baseline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Jawaban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harus mengandung semua elemen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2, 3} dan sekurang-kurangnya satu elemen dari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Dengan demikian,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2, 3, 4} atau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2, 3, 5}.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tidak boleh memuat 4 dan 5 sekaligus karena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subset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dari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 yang Sama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28750"/>
            <a:ext cx="8077199" cy="26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789383"/>
            <a:ext cx="8074024" cy="378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1752600" y="655250"/>
            <a:ext cx="563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685075" y="2820725"/>
            <a:ext cx="54863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Matematika Diskrit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304925" y="125134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 yang Ekivalen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72815"/>
            <a:ext cx="7924799" cy="288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 Saling Lepas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75171"/>
            <a:ext cx="7820024" cy="355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 Kuasa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83493"/>
            <a:ext cx="7834311" cy="386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Operasi Terhadap Himpunan</a:t>
            </a:r>
            <a:r>
              <a:rPr b="0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04912"/>
            <a:ext cx="8075612" cy="372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28650"/>
            <a:ext cx="7619999" cy="412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511968"/>
            <a:ext cx="8016875" cy="443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586977"/>
            <a:ext cx="7789861" cy="397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11968"/>
            <a:ext cx="7891462" cy="424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475" y="852487"/>
            <a:ext cx="8345487" cy="364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62" y="548877"/>
            <a:ext cx="8472486" cy="415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Definisi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 (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adalah kumpulan objek-objek yang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berbeda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Objek di dalam himpunan disebut </a:t>
            </a:r>
            <a:r>
              <a:rPr b="1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unsur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atau </a:t>
            </a:r>
            <a:r>
              <a:rPr b="1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anggota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HMIF adalah contoh sebuah himpunan, di dalamnya berisi anggota berupa mahasiswa. Tiap mahasiswa berbeda satu sama lain.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337" y="1556146"/>
            <a:ext cx="8316912" cy="156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857250"/>
            <a:ext cx="8153399" cy="298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2" y="852487"/>
            <a:ext cx="7847012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682227"/>
            <a:ext cx="820261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800100"/>
            <a:ext cx="84740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50" y="794146"/>
            <a:ext cx="8053386" cy="332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12" y="1201340"/>
            <a:ext cx="9799637" cy="205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Perampatan Operasi Himpunan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3771"/>
            <a:ext cx="8229600" cy="205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628650"/>
            <a:ext cx="8259761" cy="301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Hukum-hukum Himpunan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Disebut juga sifat-sifat (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himpunan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Disebut juga hukum aljabar himpunan</a:t>
            </a: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2628900"/>
            <a:ext cx="6435725" cy="201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 Penyajian Himpunan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1165625"/>
            <a:ext cx="7772400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842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baseline="0" i="0" lang="en-GB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Enumerasi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Setiap anggota himpunan didaftarkan secara rinci.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Contoh 1.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Himpunan empat bilangan asli pertama: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2, 3, 4}.     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Himpunan lima bilangan genap positif pertama: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{4, 6, 8, 10}.             </a:t>
            </a:r>
          </a:p>
          <a:p>
            <a:pPr indent="-609600" lvl="0" marL="6096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{kucing,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Amir, 10, paku}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{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{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c}, {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}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{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{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{{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}} }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</a:t>
            </a:r>
            <a:r>
              <a:rPr b="0" baseline="0" i="1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{ {} }						            </a:t>
            </a:r>
          </a:p>
          <a:p>
            <a:pPr indent="-609600" lvl="0" marL="6096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Himpunan 100 buah bilangan asli pertama: {1, 2, ..., 100 }	  </a:t>
            </a:r>
          </a:p>
          <a:p>
            <a:pPr indent="-609600" lvl="0" marL="6096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 Himpunan bilangan bulat ditulis sebagai {…, -2, -1, 0, 1, 2, …}.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01227"/>
            <a:ext cx="6476999" cy="465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Prinsip Dualitas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Prinsip dualitas → dua konsep yang berbeda dapat saling dipertukarkan namun tetap memberikan jawaban yang benar.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2" y="359568"/>
            <a:ext cx="7966074" cy="478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7" y="1085850"/>
            <a:ext cx="8226425" cy="308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85800"/>
            <a:ext cx="8001000" cy="365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3121"/>
            <a:ext cx="4857749" cy="483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9677400" cy="94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Prinsip Inklusi-Eksklusi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99046"/>
            <a:ext cx="7924799" cy="145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37" y="521493"/>
            <a:ext cx="7908925" cy="462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44152"/>
            <a:ext cx="8077199" cy="356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192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Keanggotaan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merupakan anggota himpunan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∉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bukan merupakan anggota himpunan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1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2. 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Misalkan: 	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2, 3, 4}, 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{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{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c}, {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}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{{}}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 ∈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∈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∉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{} ∈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{} ∉ </a:t>
            </a:r>
            <a:r>
              <a:rPr b="0" baseline="0" i="1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0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74" name="Shape 374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Latihan: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 antara bilangan bulat antara 101 – 600 (termasuk 101 dan 600 itu sendiri), berapa banyak bilangan yang tidak habis dibagi oleh 4 atau 5 namun tidak keduanya?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28650"/>
            <a:ext cx="7924799" cy="34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Partisi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175" y="1428750"/>
            <a:ext cx="8139111" cy="247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Himpunan Ganda (</a:t>
            </a:r>
            <a:r>
              <a:rPr b="1" baseline="0" i="1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multiset</a:t>
            </a: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37" y="1398983"/>
            <a:ext cx="7908925" cy="374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37" y="464343"/>
            <a:ext cx="8212137" cy="43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" y="431006"/>
            <a:ext cx="8269286" cy="4394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13" name="Shape 413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Pembuktian Proposisi Perihal Himpunan</a:t>
            </a: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87" y="1709737"/>
            <a:ext cx="8240711" cy="304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346471"/>
            <a:ext cx="8181974" cy="456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8001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Venn hanya dapat digunakan jika himpunan yang digambarkan tidak banyak jumlahnya. </a:t>
            </a:r>
          </a:p>
          <a:p>
            <a:pPr indent="-1651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Metode ini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mengilustrasikan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ketimbang membuktikan fakta. </a:t>
            </a:r>
          </a:p>
          <a:p>
            <a:pPr indent="-1651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Venn  tidak dianggap sebagai metode yang valid untuk pembuktian secara formal.  </a:t>
            </a: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280987"/>
            <a:ext cx="8053386" cy="46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284625"/>
            <a:ext cx="7772400" cy="382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3.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 	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 {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},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{{{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}}},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maka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∉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∉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baseline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42950"/>
            <a:ext cx="8153399" cy="299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175" y="1256108"/>
            <a:ext cx="7821611" cy="236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822721"/>
            <a:ext cx="8096250" cy="431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257300"/>
            <a:ext cx="8610599" cy="229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37" y="615552"/>
            <a:ext cx="8212137" cy="4026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1201340"/>
            <a:ext cx="10174286" cy="143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12" y="1147762"/>
            <a:ext cx="7664450" cy="253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80" name="Shape 480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Tipe </a:t>
            </a:r>
            <a:r>
              <a:rPr b="1" baseline="0" i="1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b="1" baseline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dalam Bahasa Pascal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50" y="1407318"/>
            <a:ext cx="7908925" cy="328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801290"/>
            <a:ext cx="8312150" cy="208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" y="742950"/>
            <a:ext cx="8543925" cy="416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146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 startAt="2"/>
            </a:pPr>
            <a:r>
              <a:rPr b="1" baseline="0" i="1" lang="en-GB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Simbol-simbol Baku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himpunan bilangan bulat positif  =  { 1, 2, 3, ... }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himpunan bilangan alami (natural)  =  { 1, 2, ... }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himpunan bilangan bulat  =  { ..., -2, -1, 0, 1, 2, ... }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himpunan bilangan rasional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himpunan bilangan riil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himpunan bilangan kompleks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Himpunan yang universal: </a:t>
            </a:r>
            <a:r>
              <a:rPr b="1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disimbolkan dengan U. </a:t>
            </a:r>
          </a:p>
          <a:p>
            <a:pPr indent="-609600" lvl="0" marL="609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Contoh: Misalkan U = {1, 2, 3, 4, 5} dan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adalah himpunan bagian dari U, dengan </a:t>
            </a:r>
            <a:r>
              <a:rPr b="0" baseline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3, 5}.</a:t>
            </a: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12" y="454818"/>
            <a:ext cx="7937499" cy="43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05" name="Shape 505"/>
          <p:cNvSpPr txBox="1"/>
          <p:nvPr/>
        </p:nvSpPr>
        <p:spPr>
          <a:xfrm>
            <a:off x="1781175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571500"/>
            <a:ext cx="7239000" cy="422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571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b="1" baseline="0" i="1" lang="en-GB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Notasi Pembentuk Himpunan</a:t>
            </a: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25" y="1257300"/>
            <a:ext cx="7548562" cy="416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628650"/>
            <a:ext cx="77724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 startAt="4"/>
            </a:pPr>
            <a:r>
              <a:rPr b="1" baseline="0" i="1" lang="en-GB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Venn</a:t>
            </a:r>
          </a:p>
          <a:p>
            <a:pPr indent="-609600" lvl="0" marL="6096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5.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609600" lvl="0" marL="6096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Misalkan U = {1, 2, …, 7, 8}, </a:t>
            </a:r>
          </a:p>
          <a:p>
            <a:pPr indent="-609600" lvl="0" marL="6096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 2, 3, 5} dan </a:t>
            </a:r>
            <a:r>
              <a:rPr b="0" baseline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{2, 5, 6, 8}. </a:t>
            </a:r>
          </a:p>
          <a:p>
            <a:pPr indent="-609600" lvl="0" marL="6096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Venn: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519487" y="2057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250" y="3126575"/>
            <a:ext cx="2957400" cy="14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