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6" r:id="rId3"/>
    <p:sldId id="279" r:id="rId4"/>
    <p:sldId id="277" r:id="rId5"/>
    <p:sldId id="270" r:id="rId6"/>
    <p:sldId id="272" r:id="rId7"/>
    <p:sldId id="273" r:id="rId8"/>
    <p:sldId id="267" r:id="rId9"/>
    <p:sldId id="278" r:id="rId10"/>
    <p:sldId id="271" r:id="rId11"/>
    <p:sldId id="274" r:id="rId12"/>
    <p:sldId id="275" r:id="rId13"/>
    <p:sldId id="269" r:id="rId14"/>
    <p:sldId id="280" r:id="rId15"/>
    <p:sldId id="27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864400" y="4234600"/>
            <a:ext cx="4707600" cy="1576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Tree>
    <p:extLst>
      <p:ext uri="{BB962C8B-B14F-4D97-AF65-F5344CB8AC3E}">
        <p14:creationId xmlns:p14="http://schemas.microsoft.com/office/powerpoint/2010/main" val="364822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1"/>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1121333" y="5367067"/>
            <a:ext cx="10461200" cy="692800"/>
          </a:xfrm>
          <a:prstGeom prst="rect">
            <a:avLst/>
          </a:prstGeom>
        </p:spPr>
        <p:txBody>
          <a:bodyPr spcFirstLastPara="1" wrap="square" lIns="91425" tIns="91425" rIns="91425" bIns="91425" anchor="b" anchorCtr="0">
            <a:noAutofit/>
          </a:bodyPr>
          <a:lstStyle>
            <a:lvl1pPr marL="609585" lvl="0" indent="-304792">
              <a:spcBef>
                <a:spcPts val="480"/>
              </a:spcBef>
              <a:spcAft>
                <a:spcPts val="0"/>
              </a:spcAft>
              <a:buSzPts val="2000"/>
              <a:buNone/>
              <a:defRPr/>
            </a:lvl1pPr>
          </a:lstStyle>
          <a:p>
            <a:pPr lvl="0"/>
            <a:r>
              <a:rPr lang="en-US"/>
              <a:t>Click to edit Master text styles</a:t>
            </a:r>
          </a:p>
        </p:txBody>
      </p:sp>
      <p:sp>
        <p:nvSpPr>
          <p:cNvPr id="65" name="Google Shape;65;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306865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19460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270063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864400" y="1806333"/>
            <a:ext cx="4696400" cy="398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7" name="Google Shape;17;p3"/>
          <p:cNvSpPr txBox="1">
            <a:spLocks noGrp="1"/>
          </p:cNvSpPr>
          <p:nvPr>
            <p:ph type="subTitle" idx="1"/>
          </p:nvPr>
        </p:nvSpPr>
        <p:spPr>
          <a:xfrm>
            <a:off x="8966600" y="4354267"/>
            <a:ext cx="2541600" cy="137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2400">
                <a:solidFill>
                  <a:schemeClr val="lt1"/>
                </a:solidFill>
              </a:defRPr>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44169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19" name="Google Shape;19;p4"/>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1117745" y="2410533"/>
            <a:ext cx="41976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2" name="Google Shape;22;p4"/>
          <p:cNvSpPr txBox="1">
            <a:spLocks noGrp="1"/>
          </p:cNvSpPr>
          <p:nvPr>
            <p:ph type="body" idx="1"/>
          </p:nvPr>
        </p:nvSpPr>
        <p:spPr>
          <a:xfrm>
            <a:off x="1117667" y="3225800"/>
            <a:ext cx="4197600" cy="30076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a:lvl1pPr>
            <a:lvl2pPr marL="1219170" lvl="1" indent="-474121" rtl="0">
              <a:spcBef>
                <a:spcPts val="0"/>
              </a:spcBef>
              <a:spcAft>
                <a:spcPts val="0"/>
              </a:spcAft>
              <a:buSzPts val="2000"/>
              <a:buChar char="▹"/>
              <a:defRPr/>
            </a:lvl2pPr>
            <a:lvl3pPr marL="1828754" lvl="2" indent="-474121" rtl="0">
              <a:spcBef>
                <a:spcPts val="0"/>
              </a:spcBef>
              <a:spcAft>
                <a:spcPts val="0"/>
              </a:spcAft>
              <a:buSzPts val="2000"/>
              <a:buChar char="▹"/>
              <a:defRPr/>
            </a:lvl3pPr>
            <a:lvl4pPr marL="2438339" lvl="3" indent="-474121" rtl="0">
              <a:spcBef>
                <a:spcPts val="0"/>
              </a:spcBef>
              <a:spcAft>
                <a:spcPts val="0"/>
              </a:spcAft>
              <a:buSzPts val="2000"/>
              <a:buChar char="●"/>
              <a:defRPr/>
            </a:lvl4pPr>
            <a:lvl5pPr marL="3047924" lvl="4" indent="-474121" rtl="0">
              <a:spcBef>
                <a:spcPts val="0"/>
              </a:spcBef>
              <a:spcAft>
                <a:spcPts val="0"/>
              </a:spcAft>
              <a:buSzPts val="2000"/>
              <a:buChar char="○"/>
              <a:defRPr/>
            </a:lvl5pPr>
            <a:lvl6pPr marL="3657509" lvl="5" indent="-474121" rtl="0">
              <a:spcBef>
                <a:spcPts val="0"/>
              </a:spcBef>
              <a:spcAft>
                <a:spcPts val="0"/>
              </a:spcAft>
              <a:buSzPts val="2000"/>
              <a:buChar char="■"/>
              <a:defRPr/>
            </a:lvl6pPr>
            <a:lvl7pPr marL="4267093" lvl="6" indent="-474121" rtl="0">
              <a:spcBef>
                <a:spcPts val="0"/>
              </a:spcBef>
              <a:spcAft>
                <a:spcPts val="0"/>
              </a:spcAft>
              <a:buSzPts val="2000"/>
              <a:buChar char="●"/>
              <a:defRPr/>
            </a:lvl7pPr>
            <a:lvl8pPr marL="4876678" lvl="7" indent="-474121" rtl="0">
              <a:spcBef>
                <a:spcPts val="0"/>
              </a:spcBef>
              <a:spcAft>
                <a:spcPts val="0"/>
              </a:spcAft>
              <a:buSzPts val="2000"/>
              <a:buChar char="○"/>
              <a:defRPr/>
            </a:lvl8pPr>
            <a:lvl9pPr marL="5486263" lvl="8" indent="-474121" rtl="0">
              <a:spcBef>
                <a:spcPts val="0"/>
              </a:spcBef>
              <a:spcAft>
                <a:spcPts val="0"/>
              </a:spcAft>
              <a:buSzPts val="2000"/>
              <a:buChar char="■"/>
              <a:defRPr/>
            </a:lvl9pPr>
          </a:lstStyle>
          <a:p>
            <a:pPr lvl="0"/>
            <a:r>
              <a:rPr lang="en-US"/>
              <a:t>Click to edit Master text styles</a:t>
            </a:r>
          </a:p>
        </p:txBody>
      </p:sp>
      <p:sp>
        <p:nvSpPr>
          <p:cNvPr id="23" name="Google Shape;23;p4"/>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109279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 + big image">
    <p:spTree>
      <p:nvGrpSpPr>
        <p:cNvPr id="1" name="Shape 24"/>
        <p:cNvGrpSpPr/>
        <p:nvPr/>
      </p:nvGrpSpPr>
      <p:grpSpPr>
        <a:xfrm>
          <a:off x="0" y="0"/>
          <a:ext cx="0" cy="0"/>
          <a:chOff x="0" y="0"/>
          <a:chExt cx="0" cy="0"/>
        </a:xfrm>
      </p:grpSpPr>
      <p:sp>
        <p:nvSpPr>
          <p:cNvPr id="25" name="Google Shape;25;p5"/>
          <p:cNvSpPr/>
          <p:nvPr/>
        </p:nvSpPr>
        <p:spPr>
          <a:xfrm>
            <a:off x="279000" y="-12899"/>
            <a:ext cx="4102333" cy="6889433"/>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25800" y="-12899"/>
            <a:ext cx="4102333" cy="6889433"/>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812939" y="5489167"/>
            <a:ext cx="21464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8" name="Google Shape;28;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321173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1066193" y="930233"/>
            <a:ext cx="2609600" cy="871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16000">
                <a:solidFill>
                  <a:srgbClr val="CCCCCC"/>
                </a:solidFill>
                <a:latin typeface="Montserrat"/>
                <a:ea typeface="Montserrat"/>
                <a:cs typeface="Montserrat"/>
                <a:sym typeface="Montserrat"/>
              </a:rPr>
              <a:t>“</a:t>
            </a:r>
            <a:endParaRPr sz="16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1117667" y="2209800"/>
            <a:ext cx="7098800" cy="30076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Font typeface="Montserrat"/>
              <a:buChar char="▸"/>
              <a:defRPr sz="3200">
                <a:latin typeface="Montserrat"/>
                <a:ea typeface="Montserrat"/>
                <a:cs typeface="Montserrat"/>
                <a:sym typeface="Montserrat"/>
              </a:defRPr>
            </a:lvl1pPr>
            <a:lvl2pPr marL="1219170" lvl="1" indent="-507987" rtl="0">
              <a:spcBef>
                <a:spcPts val="0"/>
              </a:spcBef>
              <a:spcAft>
                <a:spcPts val="0"/>
              </a:spcAft>
              <a:buSzPts val="2400"/>
              <a:buFont typeface="Montserrat"/>
              <a:buChar char="▹"/>
              <a:defRPr sz="3200">
                <a:latin typeface="Montserrat"/>
                <a:ea typeface="Montserrat"/>
                <a:cs typeface="Montserrat"/>
                <a:sym typeface="Montserrat"/>
              </a:defRPr>
            </a:lvl2pPr>
            <a:lvl3pPr marL="1828754" lvl="2" indent="-507987" rtl="0">
              <a:spcBef>
                <a:spcPts val="0"/>
              </a:spcBef>
              <a:spcAft>
                <a:spcPts val="0"/>
              </a:spcAft>
              <a:buSzPts val="2400"/>
              <a:buFont typeface="Montserrat"/>
              <a:buChar char="▹"/>
              <a:defRPr sz="3200">
                <a:latin typeface="Montserrat"/>
                <a:ea typeface="Montserrat"/>
                <a:cs typeface="Montserrat"/>
                <a:sym typeface="Montserrat"/>
              </a:defRPr>
            </a:lvl3pPr>
            <a:lvl4pPr marL="2438339" lvl="3" indent="-507987" rtl="0">
              <a:spcBef>
                <a:spcPts val="0"/>
              </a:spcBef>
              <a:spcAft>
                <a:spcPts val="0"/>
              </a:spcAft>
              <a:buSzPts val="2400"/>
              <a:buFont typeface="Montserrat"/>
              <a:buChar char="●"/>
              <a:defRPr sz="3200">
                <a:latin typeface="Montserrat"/>
                <a:ea typeface="Montserrat"/>
                <a:cs typeface="Montserrat"/>
                <a:sym typeface="Montserrat"/>
              </a:defRPr>
            </a:lvl4pPr>
            <a:lvl5pPr marL="3047924" lvl="4" indent="-507987" rtl="0">
              <a:spcBef>
                <a:spcPts val="0"/>
              </a:spcBef>
              <a:spcAft>
                <a:spcPts val="0"/>
              </a:spcAft>
              <a:buSzPts val="2400"/>
              <a:buFont typeface="Montserrat"/>
              <a:buChar char="○"/>
              <a:defRPr sz="3200">
                <a:latin typeface="Montserrat"/>
                <a:ea typeface="Montserrat"/>
                <a:cs typeface="Montserrat"/>
                <a:sym typeface="Montserrat"/>
              </a:defRPr>
            </a:lvl5pPr>
            <a:lvl6pPr marL="3657509" lvl="5" indent="-507987" rtl="0">
              <a:spcBef>
                <a:spcPts val="0"/>
              </a:spcBef>
              <a:spcAft>
                <a:spcPts val="0"/>
              </a:spcAft>
              <a:buSzPts val="2400"/>
              <a:buFont typeface="Montserrat"/>
              <a:buChar char="■"/>
              <a:defRPr sz="3200">
                <a:latin typeface="Montserrat"/>
                <a:ea typeface="Montserrat"/>
                <a:cs typeface="Montserrat"/>
                <a:sym typeface="Montserrat"/>
              </a:defRPr>
            </a:lvl6pPr>
            <a:lvl7pPr marL="4267093" lvl="6" indent="-507987" rtl="0">
              <a:spcBef>
                <a:spcPts val="0"/>
              </a:spcBef>
              <a:spcAft>
                <a:spcPts val="0"/>
              </a:spcAft>
              <a:buSzPts val="2400"/>
              <a:buFont typeface="Montserrat"/>
              <a:buChar char="●"/>
              <a:defRPr sz="3200">
                <a:latin typeface="Montserrat"/>
                <a:ea typeface="Montserrat"/>
                <a:cs typeface="Montserrat"/>
                <a:sym typeface="Montserrat"/>
              </a:defRPr>
            </a:lvl7pPr>
            <a:lvl8pPr marL="4876678" lvl="7" indent="-507987" rtl="0">
              <a:spcBef>
                <a:spcPts val="0"/>
              </a:spcBef>
              <a:spcAft>
                <a:spcPts val="0"/>
              </a:spcAft>
              <a:buSzPts val="2400"/>
              <a:buFont typeface="Montserrat"/>
              <a:buChar char="○"/>
              <a:defRPr sz="3200">
                <a:latin typeface="Montserrat"/>
                <a:ea typeface="Montserrat"/>
                <a:cs typeface="Montserrat"/>
                <a:sym typeface="Montserrat"/>
              </a:defRPr>
            </a:lvl8pPr>
            <a:lvl9pPr marL="5486263" lvl="8" indent="-507987" rtl="0">
              <a:spcBef>
                <a:spcPts val="0"/>
              </a:spcBef>
              <a:spcAft>
                <a:spcPts val="0"/>
              </a:spcAft>
              <a:buSzPts val="2400"/>
              <a:buFont typeface="Montserrat"/>
              <a:buChar char="■"/>
              <a:defRPr sz="3200">
                <a:latin typeface="Montserrat"/>
                <a:ea typeface="Montserrat"/>
                <a:cs typeface="Montserrat"/>
                <a:sym typeface="Montserrat"/>
              </a:defRPr>
            </a:lvl9pPr>
          </a:lstStyle>
          <a:p>
            <a:pPr lvl="0"/>
            <a:r>
              <a:rPr lang="en-US"/>
              <a:t>Click to edit Master text styles</a:t>
            </a:r>
          </a:p>
        </p:txBody>
      </p:sp>
      <p:sp>
        <p:nvSpPr>
          <p:cNvPr id="34" name="Google Shape;34;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241548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1117800" y="1191333"/>
            <a:ext cx="7098800" cy="64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9" name="Google Shape;39;p7"/>
          <p:cNvSpPr txBox="1">
            <a:spLocks noGrp="1"/>
          </p:cNvSpPr>
          <p:nvPr>
            <p:ph type="body" idx="1"/>
          </p:nvPr>
        </p:nvSpPr>
        <p:spPr>
          <a:xfrm>
            <a:off x="1117667" y="2006600"/>
            <a:ext cx="7098800" cy="300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0" name="Google Shape;40;p7"/>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24123C-BF92-4DE3-93E1-4B264851020A}" type="slidenum">
              <a:rPr lang="en-ID" smtClean="0"/>
              <a:t>‹#›</a:t>
            </a:fld>
            <a:endParaRPr lang="en-ID"/>
          </a:p>
        </p:txBody>
      </p:sp>
    </p:spTree>
    <p:extLst>
      <p:ext uri="{BB962C8B-B14F-4D97-AF65-F5344CB8AC3E}">
        <p14:creationId xmlns:p14="http://schemas.microsoft.com/office/powerpoint/2010/main" val="291475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45" name="Google Shape;45;p8"/>
          <p:cNvSpPr txBox="1">
            <a:spLocks noGrp="1"/>
          </p:cNvSpPr>
          <p:nvPr>
            <p:ph type="body" idx="1"/>
          </p:nvPr>
        </p:nvSpPr>
        <p:spPr>
          <a:xfrm>
            <a:off x="1121335" y="2104033"/>
            <a:ext cx="3562400" cy="32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6" name="Google Shape;46;p8"/>
          <p:cNvSpPr txBox="1">
            <a:spLocks noGrp="1"/>
          </p:cNvSpPr>
          <p:nvPr>
            <p:ph type="body" idx="2"/>
          </p:nvPr>
        </p:nvSpPr>
        <p:spPr>
          <a:xfrm>
            <a:off x="4898456" y="2104033"/>
            <a:ext cx="3562400" cy="32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7" name="Google Shape;47;p8"/>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127759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9"/>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52" name="Google Shape;52;p9"/>
          <p:cNvSpPr txBox="1">
            <a:spLocks noGrp="1"/>
          </p:cNvSpPr>
          <p:nvPr>
            <p:ph type="body" idx="1"/>
          </p:nvPr>
        </p:nvSpPr>
        <p:spPr>
          <a:xfrm>
            <a:off x="1121333"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3" name="Google Shape;53;p9"/>
          <p:cNvSpPr txBox="1">
            <a:spLocks noGrp="1"/>
          </p:cNvSpPr>
          <p:nvPr>
            <p:ph type="body" idx="2"/>
          </p:nvPr>
        </p:nvSpPr>
        <p:spPr>
          <a:xfrm>
            <a:off x="4057708"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4" name="Google Shape;54;p9"/>
          <p:cNvSpPr txBox="1">
            <a:spLocks noGrp="1"/>
          </p:cNvSpPr>
          <p:nvPr>
            <p:ph type="body" idx="3"/>
          </p:nvPr>
        </p:nvSpPr>
        <p:spPr>
          <a:xfrm>
            <a:off x="6994083"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5" name="Google Shape;55;p9"/>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161180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10"/>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60" name="Google Shape;60;p10"/>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343424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988133"/>
            <a:ext cx="6913600" cy="632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09600" y="1803400"/>
            <a:ext cx="6913600" cy="300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lt1"/>
                </a:solidFill>
                <a:latin typeface="Montserrat"/>
                <a:ea typeface="Montserrat"/>
                <a:cs typeface="Montserrat"/>
                <a:sym typeface="Montserrat"/>
              </a:defRPr>
            </a:lvl1pPr>
            <a:lvl2pPr lvl="1" algn="r">
              <a:buNone/>
              <a:defRPr sz="1733" b="1">
                <a:solidFill>
                  <a:schemeClr val="lt1"/>
                </a:solidFill>
                <a:latin typeface="Montserrat"/>
                <a:ea typeface="Montserrat"/>
                <a:cs typeface="Montserrat"/>
                <a:sym typeface="Montserrat"/>
              </a:defRPr>
            </a:lvl2pPr>
            <a:lvl3pPr lvl="2" algn="r">
              <a:buNone/>
              <a:defRPr sz="1733" b="1">
                <a:solidFill>
                  <a:schemeClr val="lt1"/>
                </a:solidFill>
                <a:latin typeface="Montserrat"/>
                <a:ea typeface="Montserrat"/>
                <a:cs typeface="Montserrat"/>
                <a:sym typeface="Montserrat"/>
              </a:defRPr>
            </a:lvl3pPr>
            <a:lvl4pPr lvl="3" algn="r">
              <a:buNone/>
              <a:defRPr sz="1733" b="1">
                <a:solidFill>
                  <a:schemeClr val="lt1"/>
                </a:solidFill>
                <a:latin typeface="Montserrat"/>
                <a:ea typeface="Montserrat"/>
                <a:cs typeface="Montserrat"/>
                <a:sym typeface="Montserrat"/>
              </a:defRPr>
            </a:lvl4pPr>
            <a:lvl5pPr lvl="4" algn="r">
              <a:buNone/>
              <a:defRPr sz="1733" b="1">
                <a:solidFill>
                  <a:schemeClr val="lt1"/>
                </a:solidFill>
                <a:latin typeface="Montserrat"/>
                <a:ea typeface="Montserrat"/>
                <a:cs typeface="Montserrat"/>
                <a:sym typeface="Montserrat"/>
              </a:defRPr>
            </a:lvl5pPr>
            <a:lvl6pPr lvl="5" algn="r">
              <a:buNone/>
              <a:defRPr sz="1733" b="1">
                <a:solidFill>
                  <a:schemeClr val="lt1"/>
                </a:solidFill>
                <a:latin typeface="Montserrat"/>
                <a:ea typeface="Montserrat"/>
                <a:cs typeface="Montserrat"/>
                <a:sym typeface="Montserrat"/>
              </a:defRPr>
            </a:lvl6pPr>
            <a:lvl7pPr lvl="6" algn="r">
              <a:buNone/>
              <a:defRPr sz="1733" b="1">
                <a:solidFill>
                  <a:schemeClr val="lt1"/>
                </a:solidFill>
                <a:latin typeface="Montserrat"/>
                <a:ea typeface="Montserrat"/>
                <a:cs typeface="Montserrat"/>
                <a:sym typeface="Montserrat"/>
              </a:defRPr>
            </a:lvl7pPr>
            <a:lvl8pPr lvl="7" algn="r">
              <a:buNone/>
              <a:defRPr sz="1733" b="1">
                <a:solidFill>
                  <a:schemeClr val="lt1"/>
                </a:solidFill>
                <a:latin typeface="Montserrat"/>
                <a:ea typeface="Montserrat"/>
                <a:cs typeface="Montserrat"/>
                <a:sym typeface="Montserrat"/>
              </a:defRPr>
            </a:lvl8pPr>
            <a:lvl9pPr lvl="8" algn="r">
              <a:buNone/>
              <a:defRPr sz="1733" b="1">
                <a:solidFill>
                  <a:schemeClr val="lt1"/>
                </a:solidFill>
                <a:latin typeface="Montserrat"/>
                <a:ea typeface="Montserrat"/>
                <a:cs typeface="Montserrat"/>
                <a:sym typeface="Montserrat"/>
              </a:defRPr>
            </a:lvl9pPr>
          </a:lstStyle>
          <a:p>
            <a:fld id="{1CAF9766-BEA3-49DD-A591-7574441A8B2F}" type="slidenum">
              <a:rPr lang="en-ID" smtClean="0"/>
              <a:t>‹#›</a:t>
            </a:fld>
            <a:endParaRPr lang="en-ID"/>
          </a:p>
        </p:txBody>
      </p:sp>
    </p:spTree>
    <p:extLst>
      <p:ext uri="{BB962C8B-B14F-4D97-AF65-F5344CB8AC3E}">
        <p14:creationId xmlns:p14="http://schemas.microsoft.com/office/powerpoint/2010/main" val="1008322015"/>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44FC-EC98-475E-BD78-F961A93DFDBF}"/>
              </a:ext>
            </a:extLst>
          </p:cNvPr>
          <p:cNvSpPr>
            <a:spLocks noGrp="1"/>
          </p:cNvSpPr>
          <p:nvPr>
            <p:ph type="ctrTitle"/>
          </p:nvPr>
        </p:nvSpPr>
        <p:spPr>
          <a:xfrm>
            <a:off x="441551" y="4389120"/>
            <a:ext cx="5845889" cy="971314"/>
          </a:xfrm>
        </p:spPr>
        <p:txBody>
          <a:bodyPr/>
          <a:lstStyle/>
          <a:p>
            <a:r>
              <a:rPr lang="id-ID" sz="5400" dirty="0"/>
              <a:t>KOMBINATORIAL 2</a:t>
            </a:r>
            <a:endParaRPr lang="en-ID" sz="5400" dirty="0"/>
          </a:p>
        </p:txBody>
      </p:sp>
      <p:sp>
        <p:nvSpPr>
          <p:cNvPr id="4" name="TextBox 3">
            <a:extLst>
              <a:ext uri="{FF2B5EF4-FFF2-40B4-BE49-F238E27FC236}">
                <a16:creationId xmlns:a16="http://schemas.microsoft.com/office/drawing/2014/main" id="{8BEB964A-EB4A-4659-99E0-21AF453E0025}"/>
              </a:ext>
            </a:extLst>
          </p:cNvPr>
          <p:cNvSpPr txBox="1"/>
          <p:nvPr/>
        </p:nvSpPr>
        <p:spPr>
          <a:xfrm>
            <a:off x="550427" y="2230554"/>
            <a:ext cx="3500897" cy="523220"/>
          </a:xfrm>
          <a:prstGeom prst="rect">
            <a:avLst/>
          </a:prstGeom>
          <a:noFill/>
        </p:spPr>
        <p:txBody>
          <a:bodyPr wrap="square" rtlCol="0">
            <a:spAutoFit/>
          </a:bodyPr>
          <a:lstStyle/>
          <a:p>
            <a:r>
              <a:rPr lang="id-ID" sz="2800" b="1" dirty="0"/>
              <a:t>PERTEMUAN - 12</a:t>
            </a:r>
            <a:endParaRPr lang="en-ID" sz="2800" b="1" dirty="0"/>
          </a:p>
        </p:txBody>
      </p:sp>
      <p:sp>
        <p:nvSpPr>
          <p:cNvPr id="5" name="TextBox 4">
            <a:extLst>
              <a:ext uri="{FF2B5EF4-FFF2-40B4-BE49-F238E27FC236}">
                <a16:creationId xmlns:a16="http://schemas.microsoft.com/office/drawing/2014/main" id="{286ABD30-9917-482A-889C-74CFD4FFC5CB}"/>
              </a:ext>
            </a:extLst>
          </p:cNvPr>
          <p:cNvSpPr txBox="1"/>
          <p:nvPr/>
        </p:nvSpPr>
        <p:spPr>
          <a:xfrm>
            <a:off x="6887754" y="813770"/>
            <a:ext cx="4628433" cy="707886"/>
          </a:xfrm>
          <a:prstGeom prst="rect">
            <a:avLst/>
          </a:prstGeom>
          <a:noFill/>
        </p:spPr>
        <p:txBody>
          <a:bodyPr wrap="square" rtlCol="0">
            <a:spAutoFit/>
          </a:bodyPr>
          <a:lstStyle/>
          <a:p>
            <a:r>
              <a:rPr lang="id-ID" sz="2000" b="1" dirty="0"/>
              <a:t>JURUSAN TEKNOLOGI INFORMASI</a:t>
            </a:r>
          </a:p>
          <a:p>
            <a:r>
              <a:rPr lang="id-ID" sz="2000" b="1" dirty="0"/>
              <a:t>POLITEKNIK NEGERI MALANG</a:t>
            </a:r>
            <a:endParaRPr lang="en-ID" sz="2000" b="1" dirty="0"/>
          </a:p>
        </p:txBody>
      </p:sp>
      <p:sp>
        <p:nvSpPr>
          <p:cNvPr id="6" name="TextBox 5">
            <a:extLst>
              <a:ext uri="{FF2B5EF4-FFF2-40B4-BE49-F238E27FC236}">
                <a16:creationId xmlns:a16="http://schemas.microsoft.com/office/drawing/2014/main" id="{C883801D-A454-4730-8028-1F70B8D2B6F7}"/>
              </a:ext>
            </a:extLst>
          </p:cNvPr>
          <p:cNvSpPr txBox="1"/>
          <p:nvPr/>
        </p:nvSpPr>
        <p:spPr>
          <a:xfrm>
            <a:off x="6901006" y="3013501"/>
            <a:ext cx="4628433" cy="1077218"/>
          </a:xfrm>
          <a:prstGeom prst="rect">
            <a:avLst/>
          </a:prstGeom>
          <a:noFill/>
        </p:spPr>
        <p:txBody>
          <a:bodyPr wrap="square" rtlCol="0">
            <a:spAutoFit/>
          </a:bodyPr>
          <a:lstStyle/>
          <a:p>
            <a:r>
              <a:rPr lang="id-ID" sz="3200" dirty="0">
                <a:solidFill>
                  <a:schemeClr val="bg1"/>
                </a:solidFill>
              </a:rPr>
              <a:t>MATA KULIAH MATEMATIKA DISKRIT</a:t>
            </a:r>
            <a:endParaRPr lang="en-ID" sz="3200" dirty="0">
              <a:solidFill>
                <a:schemeClr val="bg1"/>
              </a:solidFill>
            </a:endParaRPr>
          </a:p>
        </p:txBody>
      </p:sp>
      <p:sp>
        <p:nvSpPr>
          <p:cNvPr id="7" name="TextBox 6">
            <a:extLst>
              <a:ext uri="{FF2B5EF4-FFF2-40B4-BE49-F238E27FC236}">
                <a16:creationId xmlns:a16="http://schemas.microsoft.com/office/drawing/2014/main" id="{61359A78-5942-43A5-85A3-BC9489C4C27E}"/>
              </a:ext>
            </a:extLst>
          </p:cNvPr>
          <p:cNvSpPr txBox="1"/>
          <p:nvPr/>
        </p:nvSpPr>
        <p:spPr>
          <a:xfrm>
            <a:off x="7272309" y="5225465"/>
            <a:ext cx="4628433" cy="400110"/>
          </a:xfrm>
          <a:prstGeom prst="rect">
            <a:avLst/>
          </a:prstGeom>
          <a:noFill/>
        </p:spPr>
        <p:txBody>
          <a:bodyPr wrap="square" rtlCol="0">
            <a:spAutoFit/>
          </a:bodyPr>
          <a:lstStyle/>
          <a:p>
            <a:r>
              <a:rPr lang="id-ID" sz="2000" b="1" dirty="0"/>
              <a:t>ASHRI SHABRINA AFRAH, M.T.</a:t>
            </a:r>
            <a:endParaRPr lang="en-ID" sz="2000" b="1" dirty="0"/>
          </a:p>
        </p:txBody>
      </p:sp>
    </p:spTree>
    <p:extLst>
      <p:ext uri="{BB962C8B-B14F-4D97-AF65-F5344CB8AC3E}">
        <p14:creationId xmlns:p14="http://schemas.microsoft.com/office/powerpoint/2010/main" val="282383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B5CF-6681-4704-978E-6F1CCB91D5CD}"/>
              </a:ext>
            </a:extLst>
          </p:cNvPr>
          <p:cNvSpPr>
            <a:spLocks noGrp="1"/>
          </p:cNvSpPr>
          <p:nvPr>
            <p:ph type="title"/>
          </p:nvPr>
        </p:nvSpPr>
        <p:spPr>
          <a:xfrm>
            <a:off x="693733" y="884905"/>
            <a:ext cx="7098800" cy="647600"/>
          </a:xfrm>
        </p:spPr>
        <p:txBody>
          <a:bodyPr/>
          <a:lstStyle/>
          <a:p>
            <a:r>
              <a:rPr lang="id-ID" sz="4800" dirty="0">
                <a:solidFill>
                  <a:schemeClr val="accent5"/>
                </a:solidFill>
              </a:rPr>
              <a:t>KOMBINASI</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F8F8ED6-0CED-443A-B838-2BDFD649938A}"/>
                  </a:ext>
                </a:extLst>
              </p:cNvPr>
              <p:cNvSpPr>
                <a:spLocks noGrp="1"/>
              </p:cNvSpPr>
              <p:nvPr>
                <p:ph type="body" idx="1"/>
              </p:nvPr>
            </p:nvSpPr>
            <p:spPr>
              <a:xfrm>
                <a:off x="1117666" y="2006599"/>
                <a:ext cx="8198611" cy="4182165"/>
              </a:xfrm>
            </p:spPr>
            <p:txBody>
              <a:bodyPr/>
              <a:lstStyle/>
              <a:p>
                <a:r>
                  <a:rPr lang="id-ID" dirty="0"/>
                  <a:t>Cara menghitung jumlah kejadian yang mungkin terjadi pada kasus tersebut adalah:</a:t>
                </a:r>
              </a:p>
              <a:p>
                <a:pPr marL="135464" indent="0">
                  <a:buNone/>
                </a:pPr>
                <a:endParaRPr lang="id-ID" dirty="0"/>
              </a:p>
              <a:p>
                <a:pPr marL="135464" indent="0">
                  <a:buNone/>
                </a:pPr>
                <a:r>
                  <a:rPr lang="id-ID" dirty="0"/>
                  <a:t>	</a:t>
                </a:r>
                <a14:m>
                  <m:oMath xmlns:m="http://schemas.openxmlformats.org/officeDocument/2006/math">
                    <m:r>
                      <m:rPr>
                        <m:sty m:val="p"/>
                      </m:rPr>
                      <a:rPr lang="id-ID" b="0" i="0" smtClean="0">
                        <a:latin typeface="Cambria Math" panose="02040503050406030204" pitchFamily="18" charset="0"/>
                      </a:rPr>
                      <m:t>C</m:t>
                    </m:r>
                    <m:d>
                      <m:dPr>
                        <m:ctrlPr>
                          <a:rPr lang="id-ID"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 </m:t>
                        </m:r>
                        <m:r>
                          <a:rPr lang="id-ID" b="0" i="1" smtClean="0">
                            <a:latin typeface="Cambria Math" panose="02040503050406030204" pitchFamily="18" charset="0"/>
                          </a:rPr>
                          <m:t>𝑟</m:t>
                        </m:r>
                      </m:e>
                    </m:d>
                    <m:r>
                      <a:rPr lang="id-ID" b="0" i="1" smtClean="0">
                        <a:latin typeface="Cambria Math" panose="02040503050406030204" pitchFamily="18" charset="0"/>
                      </a:rPr>
                      <m:t>=</m:t>
                    </m:r>
                    <m:r>
                      <m:rPr>
                        <m:sty m:val="p"/>
                      </m:rPr>
                      <a:rPr lang="id-ID" b="0" i="0" smtClean="0">
                        <a:latin typeface="Cambria Math" panose="02040503050406030204" pitchFamily="18" charset="0"/>
                      </a:rPr>
                      <m:t>C</m:t>
                    </m:r>
                    <m:d>
                      <m:dPr>
                        <m:ctrlPr>
                          <a:rPr lang="id-ID" b="0" i="1" smtClean="0">
                            <a:latin typeface="Cambria Math" panose="02040503050406030204" pitchFamily="18" charset="0"/>
                          </a:rPr>
                        </m:ctrlPr>
                      </m:dPr>
                      <m:e>
                        <m:r>
                          <a:rPr lang="id-ID" b="0" i="1" smtClean="0">
                            <a:latin typeface="Cambria Math" panose="02040503050406030204" pitchFamily="18" charset="0"/>
                          </a:rPr>
                          <m:t>20, 4</m:t>
                        </m:r>
                      </m:e>
                    </m:d>
                    <m:r>
                      <a:rPr lang="id-ID" b="0" i="1" smtClean="0">
                        <a:latin typeface="Cambria Math" panose="02040503050406030204" pitchFamily="18" charset="0"/>
                      </a:rPr>
                      <m:t>=</m:t>
                    </m:r>
                    <m:f>
                      <m:fPr>
                        <m:ctrlPr>
                          <a:rPr lang="id-ID" b="0" i="1" smtClean="0">
                            <a:latin typeface="Cambria Math" panose="02040503050406030204" pitchFamily="18" charset="0"/>
                          </a:rPr>
                        </m:ctrlPr>
                      </m:fPr>
                      <m:num>
                        <m:r>
                          <a:rPr lang="id-ID" b="0" i="1" smtClean="0">
                            <a:latin typeface="Cambria Math" panose="02040503050406030204" pitchFamily="18" charset="0"/>
                          </a:rPr>
                          <m:t>20!</m:t>
                        </m:r>
                      </m:num>
                      <m:den>
                        <m:r>
                          <a:rPr lang="id-ID" b="0" i="1" smtClean="0">
                            <a:latin typeface="Cambria Math" panose="02040503050406030204" pitchFamily="18" charset="0"/>
                          </a:rPr>
                          <m:t>4! </m:t>
                        </m:r>
                        <m:r>
                          <a:rPr lang="id-ID" b="0" i="1" smtClean="0">
                            <a:latin typeface="Cambria Math" panose="02040503050406030204" pitchFamily="18" charset="0"/>
                            <a:ea typeface="Cambria Math" panose="02040503050406030204" pitchFamily="18" charset="0"/>
                          </a:rPr>
                          <m:t>× </m:t>
                        </m:r>
                        <m:d>
                          <m:dPr>
                            <m:ctrlPr>
                              <a:rPr lang="id-ID" b="0" i="1" smtClean="0">
                                <a:latin typeface="Cambria Math" panose="02040503050406030204" pitchFamily="18" charset="0"/>
                              </a:rPr>
                            </m:ctrlPr>
                          </m:dPr>
                          <m:e>
                            <m:r>
                              <a:rPr lang="id-ID" b="0" i="1" smtClean="0">
                                <a:latin typeface="Cambria Math" panose="02040503050406030204" pitchFamily="18" charset="0"/>
                              </a:rPr>
                              <m:t>20−4</m:t>
                            </m:r>
                          </m:e>
                        </m:d>
                        <m:r>
                          <a:rPr lang="id-ID" b="0" i="1" smtClean="0">
                            <a:latin typeface="Cambria Math" panose="02040503050406030204" pitchFamily="18" charset="0"/>
                          </a:rPr>
                          <m:t>!</m:t>
                        </m:r>
                      </m:den>
                    </m:f>
                  </m:oMath>
                </a14:m>
                <a:r>
                  <a:rPr lang="id-ID" dirty="0"/>
                  <a:t> </a:t>
                </a:r>
              </a:p>
              <a:p>
                <a:pPr marL="135464" indent="0">
                  <a:buNone/>
                </a:pPr>
                <a:r>
                  <a:rPr lang="id-ID" b="0" dirty="0"/>
                  <a:t>		</a:t>
                </a:r>
                <a:r>
                  <a:rPr lang="id-ID" dirty="0"/>
                  <a:t>       	   </a:t>
                </a:r>
                <a14:m>
                  <m:oMath xmlns:m="http://schemas.openxmlformats.org/officeDocument/2006/math">
                    <m:r>
                      <a:rPr lang="id-ID" b="0" i="1" smtClean="0">
                        <a:latin typeface="Cambria Math" panose="02040503050406030204" pitchFamily="18" charset="0"/>
                      </a:rPr>
                      <m:t>=</m:t>
                    </m:r>
                    <m:f>
                      <m:fPr>
                        <m:ctrlPr>
                          <a:rPr lang="id-ID" b="0" i="1" smtClean="0">
                            <a:latin typeface="Cambria Math" panose="02040503050406030204" pitchFamily="18" charset="0"/>
                          </a:rPr>
                        </m:ctrlPr>
                      </m:fPr>
                      <m:num>
                        <m:r>
                          <a:rPr lang="id-ID" b="0" i="1" smtClean="0">
                            <a:latin typeface="Cambria Math" panose="02040503050406030204" pitchFamily="18" charset="0"/>
                          </a:rPr>
                          <m:t>20!</m:t>
                        </m:r>
                      </m:num>
                      <m:den>
                        <m:r>
                          <a:rPr lang="id-ID" b="0" i="1" smtClean="0">
                            <a:latin typeface="Cambria Math" panose="02040503050406030204" pitchFamily="18" charset="0"/>
                          </a:rPr>
                          <m:t>4!</m:t>
                        </m:r>
                        <m:r>
                          <a:rPr lang="id-ID" b="0" i="1" smtClean="0">
                            <a:latin typeface="Cambria Math" panose="02040503050406030204" pitchFamily="18" charset="0"/>
                            <a:ea typeface="Cambria Math" panose="02040503050406030204" pitchFamily="18" charset="0"/>
                          </a:rPr>
                          <m:t>×16!</m:t>
                        </m:r>
                      </m:den>
                    </m:f>
                  </m:oMath>
                </a14:m>
                <a:r>
                  <a:rPr lang="id-ID" dirty="0"/>
                  <a:t> </a:t>
                </a:r>
              </a:p>
              <a:p>
                <a:pPr marL="135464" indent="0">
                  <a:buNone/>
                </a:pPr>
                <a:r>
                  <a:rPr lang="id-ID" b="0" dirty="0"/>
                  <a:t>		       	   </a:t>
                </a:r>
                <a14:m>
                  <m:oMath xmlns:m="http://schemas.openxmlformats.org/officeDocument/2006/math">
                    <m:r>
                      <a:rPr lang="id-ID" b="0" i="1" smtClean="0">
                        <a:latin typeface="Cambria Math" panose="02040503050406030204" pitchFamily="18" charset="0"/>
                      </a:rPr>
                      <m:t>=</m:t>
                    </m:r>
                    <m:f>
                      <m:fPr>
                        <m:ctrlPr>
                          <a:rPr lang="id-ID" b="0" i="1" smtClean="0">
                            <a:latin typeface="Cambria Math" panose="02040503050406030204" pitchFamily="18" charset="0"/>
                          </a:rPr>
                        </m:ctrlPr>
                      </m:fPr>
                      <m:num>
                        <m:r>
                          <a:rPr lang="id-ID" b="0" i="1" smtClean="0">
                            <a:latin typeface="Cambria Math" panose="02040503050406030204" pitchFamily="18" charset="0"/>
                          </a:rPr>
                          <m:t>17</m:t>
                        </m:r>
                        <m:r>
                          <a:rPr lang="id-ID" b="0" i="1" smtClean="0">
                            <a:latin typeface="Cambria Math" panose="02040503050406030204" pitchFamily="18" charset="0"/>
                            <a:ea typeface="Cambria Math" panose="02040503050406030204" pitchFamily="18" charset="0"/>
                          </a:rPr>
                          <m:t>×</m:t>
                        </m:r>
                        <m:r>
                          <a:rPr lang="id-ID" b="0" i="1" smtClean="0">
                            <a:latin typeface="Cambria Math" panose="02040503050406030204" pitchFamily="18" charset="0"/>
                          </a:rPr>
                          <m:t>18</m:t>
                        </m:r>
                        <m:r>
                          <a:rPr lang="id-ID" b="0" i="1" smtClean="0">
                            <a:latin typeface="Cambria Math" panose="02040503050406030204" pitchFamily="18" charset="0"/>
                            <a:ea typeface="Cambria Math" panose="02040503050406030204" pitchFamily="18" charset="0"/>
                          </a:rPr>
                          <m:t>×</m:t>
                        </m:r>
                        <m:r>
                          <a:rPr lang="id-ID" b="0" i="1" smtClean="0">
                            <a:latin typeface="Cambria Math" panose="02040503050406030204" pitchFamily="18" charset="0"/>
                          </a:rPr>
                          <m:t>19</m:t>
                        </m:r>
                        <m:r>
                          <a:rPr lang="id-ID" b="0" i="1" smtClean="0">
                            <a:latin typeface="Cambria Math" panose="02040503050406030204" pitchFamily="18" charset="0"/>
                            <a:ea typeface="Cambria Math" panose="02040503050406030204" pitchFamily="18" charset="0"/>
                          </a:rPr>
                          <m:t>×</m:t>
                        </m:r>
                        <m:r>
                          <a:rPr lang="id-ID" b="0" i="1" smtClean="0">
                            <a:latin typeface="Cambria Math" panose="02040503050406030204" pitchFamily="18" charset="0"/>
                          </a:rPr>
                          <m:t>20</m:t>
                        </m:r>
                      </m:num>
                      <m:den>
                        <m:r>
                          <a:rPr lang="id-ID" b="0" i="1" smtClean="0">
                            <a:latin typeface="Cambria Math" panose="02040503050406030204" pitchFamily="18" charset="0"/>
                          </a:rPr>
                          <m:t>4</m:t>
                        </m:r>
                        <m:r>
                          <a:rPr lang="id-ID" b="0" i="1" smtClean="0">
                            <a:latin typeface="Cambria Math" panose="02040503050406030204" pitchFamily="18" charset="0"/>
                            <a:ea typeface="Cambria Math" panose="02040503050406030204" pitchFamily="18" charset="0"/>
                          </a:rPr>
                          <m:t>×3×2×1</m:t>
                        </m:r>
                      </m:den>
                    </m:f>
                  </m:oMath>
                </a14:m>
                <a:r>
                  <a:rPr lang="id-ID" dirty="0"/>
                  <a:t> </a:t>
                </a:r>
              </a:p>
              <a:p>
                <a:pPr marL="135464" indent="0">
                  <a:buNone/>
                </a:pPr>
                <a:r>
                  <a:rPr lang="id-ID" dirty="0"/>
                  <a:t>	          	       	   </a:t>
                </a:r>
                <a14:m>
                  <m:oMath xmlns:m="http://schemas.openxmlformats.org/officeDocument/2006/math">
                    <m:r>
                      <a:rPr lang="id-ID" b="0" i="1" smtClean="0">
                        <a:latin typeface="Cambria Math" panose="02040503050406030204" pitchFamily="18" charset="0"/>
                      </a:rPr>
                      <m:t>=</m:t>
                    </m:r>
                    <m:f>
                      <m:fPr>
                        <m:ctrlPr>
                          <a:rPr lang="id-ID" b="0" i="1" smtClean="0">
                            <a:latin typeface="Cambria Math" panose="02040503050406030204" pitchFamily="18" charset="0"/>
                          </a:rPr>
                        </m:ctrlPr>
                      </m:fPr>
                      <m:num>
                        <m:r>
                          <a:rPr lang="id-ID" b="0" i="1" smtClean="0">
                            <a:latin typeface="Cambria Math" panose="02040503050406030204" pitchFamily="18" charset="0"/>
                          </a:rPr>
                          <m:t>116280</m:t>
                        </m:r>
                      </m:num>
                      <m:den>
                        <m:r>
                          <a:rPr lang="id-ID" b="0" i="1" smtClean="0">
                            <a:latin typeface="Cambria Math" panose="02040503050406030204" pitchFamily="18" charset="0"/>
                          </a:rPr>
                          <m:t>24</m:t>
                        </m:r>
                      </m:den>
                    </m:f>
                  </m:oMath>
                </a14:m>
                <a:endParaRPr lang="id-ID" b="0" dirty="0"/>
              </a:p>
              <a:p>
                <a:pPr marL="135464" indent="0">
                  <a:buNone/>
                </a:pPr>
                <a:r>
                  <a:rPr lang="id-ID" b="0" dirty="0"/>
                  <a:t>	         	       	   </a:t>
                </a:r>
                <a14:m>
                  <m:oMath xmlns:m="http://schemas.openxmlformats.org/officeDocument/2006/math">
                    <m:r>
                      <a:rPr lang="id-ID" b="0" i="1" smtClean="0">
                        <a:latin typeface="Cambria Math" panose="02040503050406030204" pitchFamily="18" charset="0"/>
                      </a:rPr>
                      <m:t>=</m:t>
                    </m:r>
                    <m:r>
                      <a:rPr lang="id-ID" b="1" i="1" smtClean="0">
                        <a:solidFill>
                          <a:schemeClr val="accent2"/>
                        </a:solidFill>
                        <a:latin typeface="Cambria Math" panose="02040503050406030204" pitchFamily="18" charset="0"/>
                      </a:rPr>
                      <m:t>𝟒𝟖𝟒𝟓</m:t>
                    </m:r>
                  </m:oMath>
                </a14:m>
                <a:r>
                  <a:rPr lang="id-ID" b="1" dirty="0">
                    <a:solidFill>
                      <a:schemeClr val="accent4"/>
                    </a:solidFill>
                  </a:rPr>
                  <a:t> </a:t>
                </a:r>
                <a:r>
                  <a:rPr lang="id-ID" dirty="0">
                    <a:solidFill>
                      <a:schemeClr val="tx1">
                        <a:lumMod val="50000"/>
                      </a:schemeClr>
                    </a:solidFill>
                  </a:rPr>
                  <a:t>kejadian</a:t>
                </a:r>
                <a:r>
                  <a:rPr lang="id-ID" b="1" dirty="0">
                    <a:solidFill>
                      <a:schemeClr val="accent4"/>
                    </a:solidFill>
                  </a:rPr>
                  <a:t> </a:t>
                </a:r>
                <a:endParaRPr lang="id-ID" b="1" dirty="0"/>
              </a:p>
              <a:p>
                <a:pPr marL="135464" indent="0">
                  <a:buNone/>
                </a:pPr>
                <a:endParaRPr lang="id-ID" dirty="0"/>
              </a:p>
              <a:p>
                <a:endParaRPr lang="id-ID" dirty="0"/>
              </a:p>
            </p:txBody>
          </p:sp>
        </mc:Choice>
        <mc:Fallback xmlns="">
          <p:sp>
            <p:nvSpPr>
              <p:cNvPr id="3" name="Text Placeholder 2">
                <a:extLst>
                  <a:ext uri="{FF2B5EF4-FFF2-40B4-BE49-F238E27FC236}">
                    <a16:creationId xmlns:a16="http://schemas.microsoft.com/office/drawing/2014/main" id="{3F8F8ED6-0CED-443A-B838-2BDFD649938A}"/>
                  </a:ext>
                </a:extLst>
              </p:cNvPr>
              <p:cNvSpPr>
                <a:spLocks noGrp="1" noRot="1" noChangeAspect="1" noMove="1" noResize="1" noEditPoints="1" noAdjustHandles="1" noChangeArrowheads="1" noChangeShapeType="1" noTextEdit="1"/>
              </p:cNvSpPr>
              <p:nvPr>
                <p:ph type="body" idx="1"/>
              </p:nvPr>
            </p:nvSpPr>
            <p:spPr>
              <a:xfrm>
                <a:off x="1117666" y="2006599"/>
                <a:ext cx="8198611" cy="4182165"/>
              </a:xfr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56718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B5CF-6681-4704-978E-6F1CCB91D5CD}"/>
              </a:ext>
            </a:extLst>
          </p:cNvPr>
          <p:cNvSpPr>
            <a:spLocks noGrp="1"/>
          </p:cNvSpPr>
          <p:nvPr>
            <p:ph type="title"/>
          </p:nvPr>
        </p:nvSpPr>
        <p:spPr>
          <a:xfrm>
            <a:off x="693733" y="884905"/>
            <a:ext cx="7098800" cy="647600"/>
          </a:xfrm>
        </p:spPr>
        <p:txBody>
          <a:bodyPr/>
          <a:lstStyle/>
          <a:p>
            <a:r>
              <a:rPr lang="id-ID" sz="4800" dirty="0">
                <a:solidFill>
                  <a:schemeClr val="accent5"/>
                </a:solidFill>
              </a:rPr>
              <a:t>KOMBINASI</a:t>
            </a:r>
            <a:endParaRPr lang="en-ID" sz="4800" dirty="0">
              <a:solidFill>
                <a:schemeClr val="accent5"/>
              </a:solidFill>
            </a:endParaRPr>
          </a:p>
        </p:txBody>
      </p:sp>
      <p:sp>
        <p:nvSpPr>
          <p:cNvPr id="3" name="Text Placeholder 2">
            <a:extLst>
              <a:ext uri="{FF2B5EF4-FFF2-40B4-BE49-F238E27FC236}">
                <a16:creationId xmlns:a16="http://schemas.microsoft.com/office/drawing/2014/main" id="{3F8F8ED6-0CED-443A-B838-2BDFD649938A}"/>
              </a:ext>
            </a:extLst>
          </p:cNvPr>
          <p:cNvSpPr>
            <a:spLocks noGrp="1"/>
          </p:cNvSpPr>
          <p:nvPr>
            <p:ph type="body" idx="1"/>
          </p:nvPr>
        </p:nvSpPr>
        <p:spPr>
          <a:xfrm>
            <a:off x="1117666" y="2006600"/>
            <a:ext cx="8105847" cy="3007600"/>
          </a:xfrm>
        </p:spPr>
        <p:txBody>
          <a:bodyPr/>
          <a:lstStyle/>
          <a:p>
            <a:pPr marL="135464" indent="0">
              <a:buNone/>
            </a:pPr>
            <a:r>
              <a:rPr lang="id-ID" b="1" u="sng" dirty="0"/>
              <a:t>Contoh 2:</a:t>
            </a:r>
          </a:p>
          <a:p>
            <a:r>
              <a:rPr lang="id-ID" dirty="0"/>
              <a:t>Sebuah kelas terdiri atas 10 laki-laki dan 10 perempuan. Hitunglah jumlah kombinasi bila akan dipilih 7 orang sebagai perwakilan, dengan syarat 3 orang harus laki-laki dan 4 orang lainnya perempuan!</a:t>
            </a:r>
          </a:p>
          <a:p>
            <a:pPr marL="135464" indent="0">
              <a:buNone/>
            </a:pPr>
            <a:endParaRPr lang="id-ID" dirty="0"/>
          </a:p>
          <a:p>
            <a:pPr marL="135464" indent="0">
              <a:buNone/>
            </a:pPr>
            <a:r>
              <a:rPr lang="id-ID" b="1" dirty="0"/>
              <a:t>Jawaban:</a:t>
            </a:r>
          </a:p>
          <a:p>
            <a:pPr marL="135464" indent="0">
              <a:buNone/>
            </a:pPr>
            <a:r>
              <a:rPr lang="id-ID" dirty="0"/>
              <a:t>Pada soal tersebut terdapat 2 percobaan, yaitu C(10,3) dan C(10,2). Karena harus terpilih 3 orang laki-laki dan 2 orang perempuan secara bersamaan, maka penyelesaiannya menggunakan kaidah perkalian.</a:t>
            </a:r>
          </a:p>
          <a:p>
            <a:pPr marL="135464" indent="0">
              <a:buNone/>
            </a:pPr>
            <a:endParaRPr lang="id-ID" dirty="0"/>
          </a:p>
          <a:p>
            <a:pPr marL="135464" indent="0">
              <a:buNone/>
            </a:pPr>
            <a:endParaRPr lang="id-ID" dirty="0"/>
          </a:p>
          <a:p>
            <a:endParaRPr lang="id-ID" dirty="0"/>
          </a:p>
        </p:txBody>
      </p:sp>
    </p:spTree>
    <p:extLst>
      <p:ext uri="{BB962C8B-B14F-4D97-AF65-F5344CB8AC3E}">
        <p14:creationId xmlns:p14="http://schemas.microsoft.com/office/powerpoint/2010/main" val="426429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B5CF-6681-4704-978E-6F1CCB91D5CD}"/>
              </a:ext>
            </a:extLst>
          </p:cNvPr>
          <p:cNvSpPr>
            <a:spLocks noGrp="1"/>
          </p:cNvSpPr>
          <p:nvPr>
            <p:ph type="title"/>
          </p:nvPr>
        </p:nvSpPr>
        <p:spPr>
          <a:xfrm>
            <a:off x="693733" y="884905"/>
            <a:ext cx="7098800" cy="647600"/>
          </a:xfrm>
        </p:spPr>
        <p:txBody>
          <a:bodyPr/>
          <a:lstStyle/>
          <a:p>
            <a:r>
              <a:rPr lang="id-ID" sz="4800" dirty="0">
                <a:solidFill>
                  <a:schemeClr val="accent5"/>
                </a:solidFill>
              </a:rPr>
              <a:t>KOMBINASI</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F8F8ED6-0CED-443A-B838-2BDFD649938A}"/>
                  </a:ext>
                </a:extLst>
              </p:cNvPr>
              <p:cNvSpPr>
                <a:spLocks noGrp="1"/>
              </p:cNvSpPr>
              <p:nvPr>
                <p:ph type="body" idx="1"/>
              </p:nvPr>
            </p:nvSpPr>
            <p:spPr>
              <a:xfrm>
                <a:off x="1117666" y="2080590"/>
                <a:ext cx="8105847" cy="2933609"/>
              </a:xfrm>
            </p:spPr>
            <p:txBody>
              <a:bodyPr/>
              <a:lstStyle/>
              <a:p>
                <a:pPr marL="135464" indent="0">
                  <a:buNone/>
                </a:pPr>
                <a:r>
                  <a:rPr lang="id-ID" dirty="0"/>
                  <a:t>		Jumlah = </a:t>
                </a:r>
                <a14:m>
                  <m:oMath xmlns:m="http://schemas.openxmlformats.org/officeDocument/2006/math">
                    <m:r>
                      <m:rPr>
                        <m:sty m:val="p"/>
                      </m:rPr>
                      <a:rPr lang="id-ID">
                        <a:latin typeface="Cambria Math" panose="02040503050406030204" pitchFamily="18" charset="0"/>
                      </a:rPr>
                      <m:t>C</m:t>
                    </m:r>
                    <m:d>
                      <m:dPr>
                        <m:ctrlPr>
                          <a:rPr lang="id-ID" i="1">
                            <a:latin typeface="Cambria Math" panose="02040503050406030204" pitchFamily="18" charset="0"/>
                          </a:rPr>
                        </m:ctrlPr>
                      </m:dPr>
                      <m:e>
                        <m:r>
                          <a:rPr lang="id-ID" i="1">
                            <a:latin typeface="Cambria Math" panose="02040503050406030204" pitchFamily="18" charset="0"/>
                          </a:rPr>
                          <m:t>10,3</m:t>
                        </m:r>
                      </m:e>
                    </m:d>
                    <m:r>
                      <a:rPr lang="id-ID" i="1">
                        <a:latin typeface="Cambria Math" panose="02040503050406030204" pitchFamily="18" charset="0"/>
                        <a:ea typeface="Cambria Math" panose="02040503050406030204" pitchFamily="18" charset="0"/>
                      </a:rPr>
                      <m:t>×</m:t>
                    </m:r>
                    <m:r>
                      <m:rPr>
                        <m:sty m:val="p"/>
                      </m:rPr>
                      <a:rPr lang="id-ID">
                        <a:latin typeface="Cambria Math" panose="02040503050406030204" pitchFamily="18" charset="0"/>
                        <a:ea typeface="Cambria Math" panose="02040503050406030204" pitchFamily="18" charset="0"/>
                      </a:rPr>
                      <m:t>C</m:t>
                    </m:r>
                    <m:d>
                      <m:dPr>
                        <m:ctrlPr>
                          <a:rPr lang="id-ID" i="1">
                            <a:latin typeface="Cambria Math" panose="02040503050406030204" pitchFamily="18" charset="0"/>
                            <a:ea typeface="Cambria Math" panose="02040503050406030204" pitchFamily="18" charset="0"/>
                          </a:rPr>
                        </m:ctrlPr>
                      </m:dPr>
                      <m:e>
                        <m:r>
                          <a:rPr lang="id-ID" i="1">
                            <a:latin typeface="Cambria Math" panose="02040503050406030204" pitchFamily="18" charset="0"/>
                            <a:ea typeface="Cambria Math" panose="02040503050406030204" pitchFamily="18" charset="0"/>
                          </a:rPr>
                          <m:t>10,4</m:t>
                        </m:r>
                      </m:e>
                    </m:d>
                  </m:oMath>
                </a14:m>
                <a:endParaRPr lang="id-ID" i="1" dirty="0">
                  <a:latin typeface="Cambria Math" panose="02040503050406030204" pitchFamily="18" charset="0"/>
                  <a:ea typeface="Cambria Math" panose="02040503050406030204" pitchFamily="18" charset="0"/>
                </a:endParaRPr>
              </a:p>
              <a:p>
                <a:pPr marL="135464" indent="0">
                  <a:buNone/>
                </a:pPr>
                <a:r>
                  <a:rPr lang="id-ID" dirty="0"/>
                  <a:t>                                           </a:t>
                </a:r>
                <a14:m>
                  <m:oMath xmlns:m="http://schemas.openxmlformats.org/officeDocument/2006/math">
                    <m:r>
                      <a:rPr lang="id-ID" i="1">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10!</m:t>
                        </m:r>
                      </m:num>
                      <m:den>
                        <m:r>
                          <a:rPr lang="id-ID" i="1">
                            <a:latin typeface="Cambria Math" panose="02040503050406030204" pitchFamily="18" charset="0"/>
                          </a:rPr>
                          <m:t>3!</m:t>
                        </m:r>
                        <m:r>
                          <a:rPr lang="id-ID" i="1">
                            <a:latin typeface="Cambria Math" panose="02040503050406030204" pitchFamily="18" charset="0"/>
                            <a:ea typeface="Cambria Math" panose="02040503050406030204" pitchFamily="18" charset="0"/>
                          </a:rPr>
                          <m:t>×</m:t>
                        </m:r>
                        <m:d>
                          <m:dPr>
                            <m:ctrlPr>
                              <a:rPr lang="id-ID" i="1">
                                <a:latin typeface="Cambria Math" panose="02040503050406030204" pitchFamily="18" charset="0"/>
                              </a:rPr>
                            </m:ctrlPr>
                          </m:dPr>
                          <m:e>
                            <m:r>
                              <a:rPr lang="id-ID" i="1">
                                <a:latin typeface="Cambria Math" panose="02040503050406030204" pitchFamily="18" charset="0"/>
                              </a:rPr>
                              <m:t>10−3</m:t>
                            </m:r>
                          </m:e>
                        </m:d>
                        <m:r>
                          <a:rPr lang="id-ID" i="1">
                            <a:latin typeface="Cambria Math" panose="02040503050406030204" pitchFamily="18" charset="0"/>
                          </a:rPr>
                          <m:t>!</m:t>
                        </m:r>
                      </m:den>
                    </m:f>
                    <m:r>
                      <a:rPr lang="id-ID" i="1">
                        <a:latin typeface="Cambria Math" panose="02040503050406030204" pitchFamily="18" charset="0"/>
                        <a:ea typeface="Cambria Math" panose="02040503050406030204" pitchFamily="18" charset="0"/>
                      </a:rPr>
                      <m:t>×</m:t>
                    </m:r>
                    <m:f>
                      <m:fPr>
                        <m:ctrlPr>
                          <a:rPr lang="id-ID" i="1">
                            <a:latin typeface="Cambria Math" panose="02040503050406030204" pitchFamily="18" charset="0"/>
                            <a:ea typeface="Cambria Math" panose="02040503050406030204" pitchFamily="18" charset="0"/>
                          </a:rPr>
                        </m:ctrlPr>
                      </m:fPr>
                      <m:num>
                        <m:r>
                          <a:rPr lang="id-ID" i="1">
                            <a:latin typeface="Cambria Math" panose="02040503050406030204" pitchFamily="18" charset="0"/>
                            <a:ea typeface="Cambria Math" panose="02040503050406030204" pitchFamily="18" charset="0"/>
                          </a:rPr>
                          <m:t>10!</m:t>
                        </m:r>
                      </m:num>
                      <m:den>
                        <m:r>
                          <a:rPr lang="id-ID" i="1">
                            <a:latin typeface="Cambria Math" panose="02040503050406030204" pitchFamily="18" charset="0"/>
                            <a:ea typeface="Cambria Math" panose="02040503050406030204" pitchFamily="18" charset="0"/>
                          </a:rPr>
                          <m:t>4!×</m:t>
                        </m:r>
                        <m:d>
                          <m:dPr>
                            <m:ctrlPr>
                              <a:rPr lang="id-ID" i="1">
                                <a:latin typeface="Cambria Math" panose="02040503050406030204" pitchFamily="18" charset="0"/>
                                <a:ea typeface="Cambria Math" panose="02040503050406030204" pitchFamily="18" charset="0"/>
                              </a:rPr>
                            </m:ctrlPr>
                          </m:dPr>
                          <m:e>
                            <m:r>
                              <a:rPr lang="id-ID" i="1">
                                <a:latin typeface="Cambria Math" panose="02040503050406030204" pitchFamily="18" charset="0"/>
                                <a:ea typeface="Cambria Math" panose="02040503050406030204" pitchFamily="18" charset="0"/>
                              </a:rPr>
                              <m:t>10−4</m:t>
                            </m:r>
                          </m:e>
                        </m:d>
                        <m:r>
                          <a:rPr lang="id-ID" i="1">
                            <a:latin typeface="Cambria Math" panose="02040503050406030204" pitchFamily="18" charset="0"/>
                            <a:ea typeface="Cambria Math" panose="02040503050406030204" pitchFamily="18" charset="0"/>
                          </a:rPr>
                          <m:t>!</m:t>
                        </m:r>
                      </m:den>
                    </m:f>
                  </m:oMath>
                </a14:m>
                <a:endParaRPr lang="id-ID" dirty="0"/>
              </a:p>
              <a:p>
                <a:pPr marL="135464" indent="0">
                  <a:buNone/>
                </a:pPr>
                <a:r>
                  <a:rPr lang="id-ID" dirty="0"/>
                  <a:t>		              </a:t>
                </a:r>
                <a14:m>
                  <m:oMath xmlns:m="http://schemas.openxmlformats.org/officeDocument/2006/math">
                    <m:r>
                      <a:rPr lang="id-ID" i="1">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10</m:t>
                        </m:r>
                        <m:r>
                          <a:rPr lang="id-ID" i="1">
                            <a:latin typeface="Cambria Math" panose="02040503050406030204" pitchFamily="18" charset="0"/>
                            <a:ea typeface="Cambria Math" panose="02040503050406030204" pitchFamily="18" charset="0"/>
                          </a:rPr>
                          <m:t>×9×8</m:t>
                        </m:r>
                      </m:num>
                      <m:den>
                        <m:r>
                          <a:rPr lang="id-ID" i="1">
                            <a:latin typeface="Cambria Math" panose="02040503050406030204" pitchFamily="18" charset="0"/>
                          </a:rPr>
                          <m:t>3</m:t>
                        </m:r>
                        <m:r>
                          <a:rPr lang="id-ID" i="1">
                            <a:latin typeface="Cambria Math" panose="02040503050406030204" pitchFamily="18" charset="0"/>
                            <a:ea typeface="Cambria Math" panose="02040503050406030204" pitchFamily="18" charset="0"/>
                          </a:rPr>
                          <m:t>×2×1</m:t>
                        </m:r>
                      </m:den>
                    </m:f>
                    <m:r>
                      <a:rPr lang="id-ID" i="1">
                        <a:latin typeface="Cambria Math" panose="02040503050406030204" pitchFamily="18" charset="0"/>
                        <a:ea typeface="Cambria Math" panose="02040503050406030204" pitchFamily="18" charset="0"/>
                      </a:rPr>
                      <m:t>×</m:t>
                    </m:r>
                    <m:f>
                      <m:fPr>
                        <m:ctrlPr>
                          <a:rPr lang="id-ID" i="1">
                            <a:latin typeface="Cambria Math" panose="02040503050406030204" pitchFamily="18" charset="0"/>
                            <a:ea typeface="Cambria Math" panose="02040503050406030204" pitchFamily="18" charset="0"/>
                          </a:rPr>
                        </m:ctrlPr>
                      </m:fPr>
                      <m:num>
                        <m:r>
                          <a:rPr lang="id-ID" i="1">
                            <a:latin typeface="Cambria Math" panose="02040503050406030204" pitchFamily="18" charset="0"/>
                            <a:ea typeface="Cambria Math" panose="02040503050406030204" pitchFamily="18" charset="0"/>
                          </a:rPr>
                          <m:t>10×9×8×7</m:t>
                        </m:r>
                      </m:num>
                      <m:den>
                        <m:r>
                          <a:rPr lang="id-ID" i="1">
                            <a:latin typeface="Cambria Math" panose="02040503050406030204" pitchFamily="18" charset="0"/>
                            <a:ea typeface="Cambria Math" panose="02040503050406030204" pitchFamily="18" charset="0"/>
                          </a:rPr>
                          <m:t>4×3×2×1</m:t>
                        </m:r>
                      </m:den>
                    </m:f>
                  </m:oMath>
                </a14:m>
                <a:endParaRPr lang="id-ID" dirty="0"/>
              </a:p>
              <a:p>
                <a:pPr marL="135464" indent="0">
                  <a:buNone/>
                </a:pPr>
                <a:r>
                  <a:rPr lang="id-ID" dirty="0"/>
                  <a:t>		              </a:t>
                </a:r>
                <a14:m>
                  <m:oMath xmlns:m="http://schemas.openxmlformats.org/officeDocument/2006/math">
                    <m:r>
                      <a:rPr lang="id-ID" i="1">
                        <a:latin typeface="Cambria Math" panose="02040503050406030204" pitchFamily="18" charset="0"/>
                      </a:rPr>
                      <m:t>=120</m:t>
                    </m:r>
                    <m:r>
                      <a:rPr lang="id-ID" i="1">
                        <a:latin typeface="Cambria Math" panose="02040503050406030204" pitchFamily="18" charset="0"/>
                        <a:ea typeface="Cambria Math" panose="02040503050406030204" pitchFamily="18" charset="0"/>
                      </a:rPr>
                      <m:t>×21</m:t>
                    </m:r>
                    <m:r>
                      <a:rPr lang="id-ID" b="0" i="1" smtClean="0">
                        <a:latin typeface="Cambria Math" panose="02040503050406030204" pitchFamily="18" charset="0"/>
                        <a:ea typeface="Cambria Math" panose="02040503050406030204" pitchFamily="18" charset="0"/>
                      </a:rPr>
                      <m:t>0</m:t>
                    </m:r>
                  </m:oMath>
                </a14:m>
                <a:endParaRPr lang="id-ID" b="0" i="1" dirty="0">
                  <a:latin typeface="Cambria Math" panose="02040503050406030204" pitchFamily="18" charset="0"/>
                  <a:ea typeface="Cambria Math" panose="02040503050406030204" pitchFamily="18" charset="0"/>
                </a:endParaRPr>
              </a:p>
              <a:p>
                <a:pPr marL="135464" indent="0">
                  <a:buNone/>
                </a:pPr>
                <a:r>
                  <a:rPr lang="id-ID" dirty="0">
                    <a:ea typeface="Cambria Math" panose="02040503050406030204" pitchFamily="18" charset="0"/>
                  </a:rPr>
                  <a:t>		              </a:t>
                </a:r>
                <a14:m>
                  <m:oMath xmlns:m="http://schemas.openxmlformats.org/officeDocument/2006/math">
                    <m:r>
                      <a:rPr lang="id-ID" i="1">
                        <a:latin typeface="Cambria Math" panose="02040503050406030204" pitchFamily="18" charset="0"/>
                        <a:ea typeface="Cambria Math" panose="02040503050406030204" pitchFamily="18" charset="0"/>
                      </a:rPr>
                      <m:t>=</m:t>
                    </m:r>
                    <m:r>
                      <a:rPr lang="id-ID" b="1" i="1" smtClean="0">
                        <a:solidFill>
                          <a:schemeClr val="accent2"/>
                        </a:solidFill>
                        <a:latin typeface="Cambria Math" panose="02040503050406030204" pitchFamily="18" charset="0"/>
                        <a:ea typeface="Cambria Math" panose="02040503050406030204" pitchFamily="18" charset="0"/>
                      </a:rPr>
                      <m:t>𝟐𝟓𝟐𝟎𝟎</m:t>
                    </m:r>
                  </m:oMath>
                </a14:m>
                <a:endParaRPr lang="id-ID" b="1" dirty="0"/>
              </a:p>
              <a:p>
                <a:pPr marL="135464" indent="0">
                  <a:buNone/>
                </a:pPr>
                <a:endParaRPr lang="id-ID" dirty="0"/>
              </a:p>
              <a:p>
                <a:endParaRPr lang="id-ID" dirty="0"/>
              </a:p>
            </p:txBody>
          </p:sp>
        </mc:Choice>
        <mc:Fallback xmlns="">
          <p:sp>
            <p:nvSpPr>
              <p:cNvPr id="3" name="Text Placeholder 2">
                <a:extLst>
                  <a:ext uri="{FF2B5EF4-FFF2-40B4-BE49-F238E27FC236}">
                    <a16:creationId xmlns:a16="http://schemas.microsoft.com/office/drawing/2014/main" id="{3F8F8ED6-0CED-443A-B838-2BDFD649938A}"/>
                  </a:ext>
                </a:extLst>
              </p:cNvPr>
              <p:cNvSpPr>
                <a:spLocks noGrp="1" noRot="1" noChangeAspect="1" noMove="1" noResize="1" noEditPoints="1" noAdjustHandles="1" noChangeArrowheads="1" noChangeShapeType="1" noTextEdit="1"/>
              </p:cNvSpPr>
              <p:nvPr>
                <p:ph type="body" idx="1"/>
              </p:nvPr>
            </p:nvSpPr>
            <p:spPr>
              <a:xfrm>
                <a:off x="1117666" y="2080590"/>
                <a:ext cx="8105847" cy="2933609"/>
              </a:xfr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62943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BCF7-60DA-474C-9C88-7044F37505E0}"/>
              </a:ext>
            </a:extLst>
          </p:cNvPr>
          <p:cNvSpPr>
            <a:spLocks noGrp="1"/>
          </p:cNvSpPr>
          <p:nvPr>
            <p:ph type="title"/>
          </p:nvPr>
        </p:nvSpPr>
        <p:spPr>
          <a:xfrm>
            <a:off x="752036" y="1571162"/>
            <a:ext cx="8110606" cy="647600"/>
          </a:xfrm>
        </p:spPr>
        <p:txBody>
          <a:bodyPr/>
          <a:lstStyle/>
          <a:p>
            <a:r>
              <a:rPr lang="id-ID" sz="4800" dirty="0">
                <a:solidFill>
                  <a:schemeClr val="accent5"/>
                </a:solidFill>
              </a:rPr>
              <a:t>PERMUTASI DENGAN ELEMEN BERULANG</a:t>
            </a:r>
            <a:endParaRPr lang="en-ID" sz="4800" dirty="0">
              <a:solidFill>
                <a:schemeClr val="accent5"/>
              </a:solidFill>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63B53DC-2C40-4742-8221-92F0A0E2480F}"/>
                  </a:ext>
                </a:extLst>
              </p:cNvPr>
              <p:cNvSpPr>
                <a:spLocks noGrp="1"/>
              </p:cNvSpPr>
              <p:nvPr>
                <p:ph type="body" idx="1"/>
              </p:nvPr>
            </p:nvSpPr>
            <p:spPr>
              <a:xfrm>
                <a:off x="1117666" y="2584174"/>
                <a:ext cx="8622681" cy="3020867"/>
              </a:xfrm>
            </p:spPr>
            <p:txBody>
              <a:bodyPr/>
              <a:lstStyle/>
              <a:p>
                <a:r>
                  <a:rPr lang="id-ID" dirty="0"/>
                  <a:t>Permutasi berbeda yang mungkin dari </a:t>
                </a:r>
                <a14:m>
                  <m:oMath xmlns:m="http://schemas.openxmlformats.org/officeDocument/2006/math">
                    <m:r>
                      <a:rPr lang="id-ID" i="1"/>
                      <m:t>𝑛</m:t>
                    </m:r>
                  </m:oMath>
                </a14:m>
                <a:r>
                  <a:rPr lang="id-ID" dirty="0"/>
                  <a:t> buah objek, dengan beberapa objek berulang adalah:</a:t>
                </a:r>
              </a:p>
              <a:p>
                <a:endParaRPr lang="en-ID" dirty="0"/>
              </a:p>
              <a:p>
                <a:pPr marL="135464" indent="0">
                  <a:buNone/>
                </a:pPr>
                <a14:m>
                  <m:oMathPara xmlns:m="http://schemas.openxmlformats.org/officeDocument/2006/math">
                    <m:oMathParaPr>
                      <m:jc m:val="centerGroup"/>
                    </m:oMathParaPr>
                    <m:oMath xmlns:m="http://schemas.openxmlformats.org/officeDocument/2006/math">
                      <m:f>
                        <m:fPr>
                          <m:ctrlPr>
                            <a:rPr lang="en-ID" b="1" i="1"/>
                          </m:ctrlPr>
                        </m:fPr>
                        <m:num>
                          <m:r>
                            <a:rPr lang="id-ID" b="1" i="1"/>
                            <m:t>𝒏</m:t>
                          </m:r>
                          <m:r>
                            <a:rPr lang="id-ID" b="1" i="1"/>
                            <m:t>!</m:t>
                          </m:r>
                        </m:num>
                        <m:den>
                          <m:sSub>
                            <m:sSubPr>
                              <m:ctrlPr>
                                <a:rPr lang="en-ID" b="1" i="1"/>
                              </m:ctrlPr>
                            </m:sSubPr>
                            <m:e>
                              <m:r>
                                <a:rPr lang="id-ID" b="1" i="1"/>
                                <m:t>𝒏</m:t>
                              </m:r>
                            </m:e>
                            <m:sub>
                              <m:r>
                                <a:rPr lang="id-ID" b="1" i="1"/>
                                <m:t>𝟏</m:t>
                              </m:r>
                            </m:sub>
                          </m:sSub>
                          <m:r>
                            <a:rPr lang="id-ID" b="1" i="1"/>
                            <m:t>!×</m:t>
                          </m:r>
                          <m:sSub>
                            <m:sSubPr>
                              <m:ctrlPr>
                                <a:rPr lang="en-ID" b="1" i="1"/>
                              </m:ctrlPr>
                            </m:sSubPr>
                            <m:e>
                              <m:r>
                                <a:rPr lang="id-ID" b="1" i="1"/>
                                <m:t>𝒏</m:t>
                              </m:r>
                            </m:e>
                            <m:sub>
                              <m:r>
                                <a:rPr lang="id-ID" b="1" i="1"/>
                                <m:t>𝟐</m:t>
                              </m:r>
                            </m:sub>
                          </m:sSub>
                          <m:r>
                            <a:rPr lang="id-ID" b="1" i="1"/>
                            <m:t>!×</m:t>
                          </m:r>
                          <m:sSub>
                            <m:sSubPr>
                              <m:ctrlPr>
                                <a:rPr lang="en-ID" b="1" i="1"/>
                              </m:ctrlPr>
                            </m:sSubPr>
                            <m:e>
                              <m:r>
                                <a:rPr lang="id-ID" b="1" i="1"/>
                                <m:t>𝒏</m:t>
                              </m:r>
                            </m:e>
                            <m:sub>
                              <m:r>
                                <a:rPr lang="id-ID" b="1" i="1"/>
                                <m:t>𝟑</m:t>
                              </m:r>
                            </m:sub>
                          </m:sSub>
                          <m:r>
                            <a:rPr lang="id-ID" b="1" i="1"/>
                            <m:t>!×…×</m:t>
                          </m:r>
                          <m:sSub>
                            <m:sSubPr>
                              <m:ctrlPr>
                                <a:rPr lang="en-ID" b="1" i="1"/>
                              </m:ctrlPr>
                            </m:sSubPr>
                            <m:e>
                              <m:r>
                                <a:rPr lang="id-ID" b="1" i="1"/>
                                <m:t>𝒏</m:t>
                              </m:r>
                            </m:e>
                            <m:sub>
                              <m:r>
                                <a:rPr lang="id-ID" b="1" i="1"/>
                                <m:t>𝒌</m:t>
                              </m:r>
                            </m:sub>
                          </m:sSub>
                          <m:r>
                            <a:rPr lang="id-ID" b="1" i="1"/>
                            <m:t>!</m:t>
                          </m:r>
                        </m:den>
                      </m:f>
                    </m:oMath>
                  </m:oMathPara>
                </a14:m>
                <a:endParaRPr lang="en-ID" dirty="0"/>
              </a:p>
              <a:p>
                <a:pPr marL="135464" indent="0">
                  <a:buNone/>
                </a:pPr>
                <a:endParaRPr lang="id-ID" b="1" u="sng" dirty="0"/>
              </a:p>
              <a:p>
                <a:pPr marL="135464" indent="0">
                  <a:buNone/>
                </a:pPr>
                <a:r>
                  <a:rPr lang="id-ID" b="1" u="sng" dirty="0"/>
                  <a:t>Contoh:</a:t>
                </a:r>
                <a:endParaRPr lang="en-ID" dirty="0"/>
              </a:p>
              <a:p>
                <a:r>
                  <a:rPr lang="id-ID" dirty="0"/>
                  <a:t>Ada berapa banyak susunan huruf berbeda yang bisa dibentuk dari huruf-huruf penyusun kata JAYAWIJAYA?</a:t>
                </a:r>
                <a:endParaRPr lang="en-ID" dirty="0"/>
              </a:p>
              <a:p>
                <a:endParaRPr lang="en-ID" dirty="0"/>
              </a:p>
            </p:txBody>
          </p:sp>
        </mc:Choice>
        <mc:Fallback>
          <p:sp>
            <p:nvSpPr>
              <p:cNvPr id="3" name="Text Placeholder 2">
                <a:extLst>
                  <a:ext uri="{FF2B5EF4-FFF2-40B4-BE49-F238E27FC236}">
                    <a16:creationId xmlns:a16="http://schemas.microsoft.com/office/drawing/2014/main" id="{563B53DC-2C40-4742-8221-92F0A0E2480F}"/>
                  </a:ext>
                </a:extLst>
              </p:cNvPr>
              <p:cNvSpPr>
                <a:spLocks noGrp="1" noRot="1" noChangeAspect="1" noMove="1" noResize="1" noEditPoints="1" noAdjustHandles="1" noChangeArrowheads="1" noChangeShapeType="1" noTextEdit="1"/>
              </p:cNvSpPr>
              <p:nvPr>
                <p:ph type="body" idx="1"/>
              </p:nvPr>
            </p:nvSpPr>
            <p:spPr>
              <a:xfrm>
                <a:off x="1117666" y="2584174"/>
                <a:ext cx="8622681" cy="3020867"/>
              </a:xfrm>
              <a:blipFill>
                <a:blip r:embed="rId2"/>
                <a:stretch>
                  <a:fillRect b="-16162"/>
                </a:stretch>
              </a:blipFill>
            </p:spPr>
            <p:txBody>
              <a:bodyPr/>
              <a:lstStyle/>
              <a:p>
                <a:r>
                  <a:rPr lang="en-ID">
                    <a:noFill/>
                  </a:rPr>
                  <a:t> </a:t>
                </a:r>
              </a:p>
            </p:txBody>
          </p:sp>
        </mc:Fallback>
      </mc:AlternateContent>
    </p:spTree>
    <p:extLst>
      <p:ext uri="{BB962C8B-B14F-4D97-AF65-F5344CB8AC3E}">
        <p14:creationId xmlns:p14="http://schemas.microsoft.com/office/powerpoint/2010/main" val="198188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63B53DC-2C40-4742-8221-92F0A0E2480F}"/>
                  </a:ext>
                </a:extLst>
              </p:cNvPr>
              <p:cNvSpPr>
                <a:spLocks noGrp="1"/>
              </p:cNvSpPr>
              <p:nvPr>
                <p:ph type="body" idx="1"/>
              </p:nvPr>
            </p:nvSpPr>
            <p:spPr>
              <a:xfrm>
                <a:off x="1117667" y="874641"/>
                <a:ext cx="8715446" cy="3020867"/>
              </a:xfrm>
            </p:spPr>
            <p:txBody>
              <a:bodyPr/>
              <a:lstStyle/>
              <a:p>
                <a:pPr marL="135464" indent="0">
                  <a:buNone/>
                </a:pPr>
                <a:r>
                  <a:rPr lang="id-ID" b="1" dirty="0"/>
                  <a:t>Jawaban:</a:t>
                </a:r>
                <a:endParaRPr lang="en-ID" dirty="0"/>
              </a:p>
              <a:p>
                <a:pPr marL="135464" indent="0">
                  <a:buNone/>
                </a:pPr>
                <a:r>
                  <a:rPr lang="id-ID" dirty="0"/>
                  <a:t>Ada 10 huruf penyusun kata JAYAWIJAYA, dan sebagian darinya berulang.</a:t>
                </a:r>
              </a:p>
              <a:p>
                <a:pPr marL="135464" indent="0">
                  <a:buNone/>
                </a:pPr>
                <a:r>
                  <a:rPr lang="id-ID" dirty="0"/>
                  <a:t>Huruf-huruf penyusun kata JAYAWIJAYA adalah: </a:t>
                </a:r>
                <a:endParaRPr lang="en-ID" dirty="0"/>
              </a:p>
              <a:p>
                <a:pPr marL="135464" indent="0">
                  <a:buNone/>
                </a:pPr>
                <a:r>
                  <a:rPr lang="id-ID" dirty="0"/>
                  <a:t>2 huruf J, 4 huruf A, 2 huruf Y, 1 huruf W, 1 huruf I</a:t>
                </a:r>
                <a:endParaRPr lang="en-ID" dirty="0"/>
              </a:p>
              <a:p>
                <a:pPr marL="135464" indent="0">
                  <a:buNone/>
                </a:pPr>
                <a:endParaRPr lang="id-ID" dirty="0"/>
              </a:p>
              <a:p>
                <a:pPr marL="135464" indent="0">
                  <a:buNone/>
                </a:pPr>
                <a:r>
                  <a:rPr lang="id-ID" dirty="0"/>
                  <a:t>Oleh karena itu, banyaknya susunan huruf berbeda yang dapat dibentuk dari huruf penyusun kata matematika adalah:</a:t>
                </a:r>
              </a:p>
              <a:p>
                <a:pPr marL="135464" indent="0">
                  <a:buNone/>
                </a:pPr>
                <a:endParaRPr lang="en-ID" dirty="0"/>
              </a:p>
              <a:p>
                <a:pPr marL="135464" indent="0">
                  <a:buNone/>
                </a:pPr>
                <a14:m>
                  <m:oMath xmlns:m="http://schemas.openxmlformats.org/officeDocument/2006/math">
                    <m:f>
                      <m:fPr>
                        <m:ctrlPr>
                          <a:rPr lang="en-ID" b="1" i="1"/>
                        </m:ctrlPr>
                      </m:fPr>
                      <m:num>
                        <m:r>
                          <a:rPr lang="id-ID" b="1" i="1"/>
                          <m:t>𝒏</m:t>
                        </m:r>
                        <m:r>
                          <a:rPr lang="id-ID" b="1" i="1"/>
                          <m:t>!</m:t>
                        </m:r>
                      </m:num>
                      <m:den>
                        <m:sSub>
                          <m:sSubPr>
                            <m:ctrlPr>
                              <a:rPr lang="en-ID" b="1" i="1"/>
                            </m:ctrlPr>
                          </m:sSubPr>
                          <m:e>
                            <m:r>
                              <a:rPr lang="id-ID" b="1" i="1"/>
                              <m:t>𝒏</m:t>
                            </m:r>
                          </m:e>
                          <m:sub>
                            <m:r>
                              <a:rPr lang="id-ID" b="1" i="1"/>
                              <m:t>𝟏</m:t>
                            </m:r>
                          </m:sub>
                        </m:sSub>
                        <m:r>
                          <a:rPr lang="id-ID" b="1" i="1"/>
                          <m:t>!×</m:t>
                        </m:r>
                        <m:sSub>
                          <m:sSubPr>
                            <m:ctrlPr>
                              <a:rPr lang="en-ID" b="1" i="1"/>
                            </m:ctrlPr>
                          </m:sSubPr>
                          <m:e>
                            <m:r>
                              <a:rPr lang="id-ID" b="1" i="1"/>
                              <m:t>𝒏</m:t>
                            </m:r>
                          </m:e>
                          <m:sub>
                            <m:r>
                              <a:rPr lang="id-ID" b="1" i="1"/>
                              <m:t>𝟐</m:t>
                            </m:r>
                          </m:sub>
                        </m:sSub>
                        <m:r>
                          <a:rPr lang="id-ID" b="1" i="1"/>
                          <m:t>!×</m:t>
                        </m:r>
                        <m:sSub>
                          <m:sSubPr>
                            <m:ctrlPr>
                              <a:rPr lang="en-ID" b="1" i="1"/>
                            </m:ctrlPr>
                          </m:sSubPr>
                          <m:e>
                            <m:r>
                              <a:rPr lang="id-ID" b="1" i="1"/>
                              <m:t>𝒏</m:t>
                            </m:r>
                          </m:e>
                          <m:sub>
                            <m:r>
                              <a:rPr lang="id-ID" b="1" i="1"/>
                              <m:t>𝟑</m:t>
                            </m:r>
                          </m:sub>
                        </m:sSub>
                        <m:r>
                          <a:rPr lang="id-ID" b="1" i="1"/>
                          <m:t>!×…×</m:t>
                        </m:r>
                        <m:sSub>
                          <m:sSubPr>
                            <m:ctrlPr>
                              <a:rPr lang="en-ID" b="1" i="1"/>
                            </m:ctrlPr>
                          </m:sSubPr>
                          <m:e>
                            <m:r>
                              <a:rPr lang="id-ID" b="1" i="1"/>
                              <m:t>𝒏</m:t>
                            </m:r>
                          </m:e>
                          <m:sub>
                            <m:r>
                              <a:rPr lang="id-ID" b="1" i="1"/>
                              <m:t>𝒌</m:t>
                            </m:r>
                          </m:sub>
                        </m:sSub>
                        <m:r>
                          <a:rPr lang="id-ID" b="1" i="1"/>
                          <m:t>!</m:t>
                        </m:r>
                      </m:den>
                    </m:f>
                    <m:r>
                      <a:rPr lang="id-ID" b="1" i="1"/>
                      <m:t>=</m:t>
                    </m:r>
                    <m:f>
                      <m:fPr>
                        <m:ctrlPr>
                          <a:rPr lang="en-ID" i="1"/>
                        </m:ctrlPr>
                      </m:fPr>
                      <m:num>
                        <m:r>
                          <a:rPr lang="id-ID" i="1"/>
                          <m:t>10!</m:t>
                        </m:r>
                      </m:num>
                      <m:den>
                        <m:r>
                          <a:rPr lang="id-ID" i="1"/>
                          <m:t>2!×</m:t>
                        </m:r>
                        <m:r>
                          <a:rPr lang="id-ID" b="0" i="1" smtClean="0">
                            <a:latin typeface="Cambria Math" panose="02040503050406030204" pitchFamily="18" charset="0"/>
                          </a:rPr>
                          <m:t>4</m:t>
                        </m:r>
                        <m:r>
                          <a:rPr lang="id-ID" i="1"/>
                          <m:t>!×2!×1!×1!</m:t>
                        </m:r>
                      </m:den>
                    </m:f>
                    <m:r>
                      <a:rPr lang="id-ID" i="1"/>
                      <m:t>=</m:t>
                    </m:r>
                  </m:oMath>
                </a14:m>
                <a:r>
                  <a:rPr lang="id-ID" dirty="0"/>
                  <a:t> </a:t>
                </a:r>
                <a14:m>
                  <m:oMath xmlns:m="http://schemas.openxmlformats.org/officeDocument/2006/math">
                    <m:r>
                      <a:rPr lang="id-ID" b="1" i="1" dirty="0" smtClean="0">
                        <a:solidFill>
                          <a:srgbClr val="C00000"/>
                        </a:solidFill>
                        <a:latin typeface="Cambria Math" panose="02040503050406030204" pitchFamily="18" charset="0"/>
                      </a:rPr>
                      <m:t>𝟑𝟕</m:t>
                    </m:r>
                    <m:r>
                      <a:rPr lang="id-ID" b="1" i="1" dirty="0" smtClean="0">
                        <a:solidFill>
                          <a:srgbClr val="C00000"/>
                        </a:solidFill>
                        <a:latin typeface="Cambria Math" panose="02040503050406030204" pitchFamily="18" charset="0"/>
                      </a:rPr>
                      <m:t>.</m:t>
                    </m:r>
                    <m:r>
                      <a:rPr lang="id-ID" b="1" i="1" dirty="0" smtClean="0">
                        <a:solidFill>
                          <a:srgbClr val="C00000"/>
                        </a:solidFill>
                        <a:latin typeface="Cambria Math" panose="02040503050406030204" pitchFamily="18" charset="0"/>
                      </a:rPr>
                      <m:t>𝟖𝟎𝟎</m:t>
                    </m:r>
                  </m:oMath>
                </a14:m>
                <a:r>
                  <a:rPr lang="id-ID" dirty="0"/>
                  <a:t> kata</a:t>
                </a:r>
                <a:endParaRPr lang="en-ID" dirty="0"/>
              </a:p>
              <a:p>
                <a:endParaRPr lang="en-ID" dirty="0"/>
              </a:p>
            </p:txBody>
          </p:sp>
        </mc:Choice>
        <mc:Fallback>
          <p:sp>
            <p:nvSpPr>
              <p:cNvPr id="3" name="Text Placeholder 2">
                <a:extLst>
                  <a:ext uri="{FF2B5EF4-FFF2-40B4-BE49-F238E27FC236}">
                    <a16:creationId xmlns:a16="http://schemas.microsoft.com/office/drawing/2014/main" id="{563B53DC-2C40-4742-8221-92F0A0E2480F}"/>
                  </a:ext>
                </a:extLst>
              </p:cNvPr>
              <p:cNvSpPr>
                <a:spLocks noGrp="1" noRot="1" noChangeAspect="1" noMove="1" noResize="1" noEditPoints="1" noAdjustHandles="1" noChangeArrowheads="1" noChangeShapeType="1" noTextEdit="1"/>
              </p:cNvSpPr>
              <p:nvPr>
                <p:ph type="body" idx="1"/>
              </p:nvPr>
            </p:nvSpPr>
            <p:spPr>
              <a:xfrm>
                <a:off x="1117667" y="874641"/>
                <a:ext cx="8715446" cy="3020867"/>
              </a:xfrm>
              <a:blipFill>
                <a:blip r:embed="rId2"/>
                <a:stretch>
                  <a:fillRect b="-28226"/>
                </a:stretch>
              </a:blipFill>
            </p:spPr>
            <p:txBody>
              <a:bodyPr/>
              <a:lstStyle/>
              <a:p>
                <a:r>
                  <a:rPr lang="en-ID">
                    <a:noFill/>
                  </a:rPr>
                  <a:t> </a:t>
                </a:r>
              </a:p>
            </p:txBody>
          </p:sp>
        </mc:Fallback>
      </mc:AlternateContent>
    </p:spTree>
    <p:extLst>
      <p:ext uri="{BB962C8B-B14F-4D97-AF65-F5344CB8AC3E}">
        <p14:creationId xmlns:p14="http://schemas.microsoft.com/office/powerpoint/2010/main" val="31319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AD73-C1E0-4A98-A6FD-ADE59A5BBFBD}"/>
              </a:ext>
            </a:extLst>
          </p:cNvPr>
          <p:cNvSpPr>
            <a:spLocks noGrp="1"/>
          </p:cNvSpPr>
          <p:nvPr>
            <p:ph type="title"/>
          </p:nvPr>
        </p:nvSpPr>
        <p:spPr/>
        <p:txBody>
          <a:bodyPr/>
          <a:lstStyle/>
          <a:p>
            <a:r>
              <a:rPr lang="id-ID" dirty="0"/>
              <a:t>Referensi</a:t>
            </a:r>
            <a:endParaRPr lang="en-ID" dirty="0"/>
          </a:p>
        </p:txBody>
      </p:sp>
      <p:sp>
        <p:nvSpPr>
          <p:cNvPr id="3" name="Text Placeholder 2">
            <a:extLst>
              <a:ext uri="{FF2B5EF4-FFF2-40B4-BE49-F238E27FC236}">
                <a16:creationId xmlns:a16="http://schemas.microsoft.com/office/drawing/2014/main" id="{610B039E-8B82-48CB-967A-0441A2327CAD}"/>
              </a:ext>
            </a:extLst>
          </p:cNvPr>
          <p:cNvSpPr>
            <a:spLocks noGrp="1"/>
          </p:cNvSpPr>
          <p:nvPr>
            <p:ph type="body" idx="1"/>
          </p:nvPr>
        </p:nvSpPr>
        <p:spPr>
          <a:xfrm>
            <a:off x="1117667" y="2006600"/>
            <a:ext cx="7960072" cy="3007600"/>
          </a:xfrm>
        </p:spPr>
        <p:txBody>
          <a:bodyPr/>
          <a:lstStyle/>
          <a:p>
            <a:r>
              <a:rPr lang="id-ID" dirty="0"/>
              <a:t>Munir, R. 2010. </a:t>
            </a:r>
            <a:r>
              <a:rPr lang="id-ID" i="1" dirty="0"/>
              <a:t>Matematika Diskrit</a:t>
            </a:r>
            <a:r>
              <a:rPr lang="id-ID" dirty="0"/>
              <a:t>. Bandung: Penerbit Informatika</a:t>
            </a:r>
          </a:p>
          <a:p>
            <a:r>
              <a:rPr lang="id-ID" dirty="0"/>
              <a:t>Rosen, Kenneth H. 2007. </a:t>
            </a:r>
            <a:r>
              <a:rPr lang="id-ID" i="1" dirty="0"/>
              <a:t>Discrete Mathematics and It’s Applications, Sixth Edition</a:t>
            </a:r>
            <a:r>
              <a:rPr lang="id-ID" dirty="0"/>
              <a:t>. New York: McGraw-Hill</a:t>
            </a:r>
          </a:p>
          <a:p>
            <a:r>
              <a:rPr lang="id-ID" dirty="0"/>
              <a:t>Siang, Jong J. 2006. </a:t>
            </a:r>
            <a:r>
              <a:rPr lang="id-ID" i="1" dirty="0"/>
              <a:t>Matematika Diskrit dan Aplikasinya pada Ilmu Komputer</a:t>
            </a:r>
            <a:r>
              <a:rPr lang="id-ID" dirty="0"/>
              <a:t>. Yogyakarta: Penerbit Andi</a:t>
            </a:r>
          </a:p>
          <a:p>
            <a:r>
              <a:rPr lang="id-ID" dirty="0"/>
              <a:t>Syaifudin, Yan W., Ikawati, Deasy S.E., &amp; Rahmad, C. 2017. </a:t>
            </a:r>
            <a:r>
              <a:rPr lang="id-ID" i="1" dirty="0"/>
              <a:t>Matematika Diskrit</a:t>
            </a:r>
            <a:r>
              <a:rPr lang="id-ID" dirty="0"/>
              <a:t>. Malang: Polinema Press </a:t>
            </a:r>
            <a:endParaRPr lang="en-ID" dirty="0"/>
          </a:p>
          <a:p>
            <a:endParaRPr lang="en-ID" dirty="0"/>
          </a:p>
        </p:txBody>
      </p:sp>
    </p:spTree>
    <p:extLst>
      <p:ext uri="{BB962C8B-B14F-4D97-AF65-F5344CB8AC3E}">
        <p14:creationId xmlns:p14="http://schemas.microsoft.com/office/powerpoint/2010/main" val="404483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117667" y="1622288"/>
                <a:ext cx="8335822" cy="4805016"/>
              </a:xfrm>
            </p:spPr>
            <p:txBody>
              <a:bodyPr/>
              <a:lstStyle/>
              <a:p>
                <a:r>
                  <a:rPr lang="id-ID" dirty="0"/>
                  <a:t>Permutasi adalah cara untuk menghitung banyaknya cara pengaturan objek-objek di mana urutan kejadian dianggap penting. </a:t>
                </a:r>
              </a:p>
              <a:p>
                <a:pPr marL="135464" indent="0">
                  <a:buNone/>
                </a:pPr>
                <a:endParaRPr lang="id-ID" dirty="0"/>
              </a:p>
              <a:p>
                <a:r>
                  <a:rPr lang="id-ID" dirty="0"/>
                  <a:t>Permutasi dari sejumlah </a:t>
                </a:r>
                <a14:m>
                  <m:oMath xmlns:m="http://schemas.openxmlformats.org/officeDocument/2006/math">
                    <m:r>
                      <a:rPr lang="id-ID" b="1" i="1" smtClean="0">
                        <a:latin typeface="Cambria Math" panose="02040503050406030204" pitchFamily="18" charset="0"/>
                      </a:rPr>
                      <m:t>𝒏</m:t>
                    </m:r>
                  </m:oMath>
                </a14:m>
                <a:r>
                  <a:rPr lang="id-ID" dirty="0"/>
                  <a:t> objek, adalah:</a:t>
                </a:r>
              </a:p>
              <a:p>
                <a:endParaRPr lang="id-ID" dirty="0"/>
              </a:p>
              <a:p>
                <a:pPr marL="135464" indent="0">
                  <a:buNone/>
                </a:pPr>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rPr>
                        <m:t>𝑃</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e>
                      </m:d>
                      <m:r>
                        <a:rPr lang="id-ID" b="0" i="1" smtClean="0">
                          <a:latin typeface="Cambria Math" panose="02040503050406030204" pitchFamily="18" charset="0"/>
                        </a:rPr>
                        <m:t>=</m:t>
                      </m:r>
                      <m:r>
                        <a:rPr lang="id-ID" b="0" i="1" smtClean="0">
                          <a:latin typeface="Cambria Math" panose="02040503050406030204" pitchFamily="18" charset="0"/>
                        </a:rPr>
                        <m:t>𝑛</m:t>
                      </m:r>
                      <m:r>
                        <a:rPr lang="id-ID" b="0" i="1" smtClean="0">
                          <a:latin typeface="Cambria Math" panose="02040503050406030204" pitchFamily="18" charset="0"/>
                        </a:rPr>
                        <m:t>!</m:t>
                      </m:r>
                    </m:oMath>
                  </m:oMathPara>
                </a14:m>
                <a:endParaRPr lang="id-ID" dirty="0"/>
              </a:p>
              <a:p>
                <a:pPr marL="135464" indent="0">
                  <a:buNone/>
                </a:pPr>
                <a:endParaRPr lang="id-ID" dirty="0"/>
              </a:p>
              <a:p>
                <a:pPr marL="135464" indent="0">
                  <a:buNone/>
                </a:pPr>
                <a14:m>
                  <m:oMath xmlns:m="http://schemas.openxmlformats.org/officeDocument/2006/math">
                    <m:r>
                      <a:rPr lang="id-ID" b="0" i="1" smtClean="0">
                        <a:latin typeface="Cambria Math" panose="02040503050406030204" pitchFamily="18" charset="0"/>
                      </a:rPr>
                      <m:t>𝑃</m:t>
                    </m:r>
                    <m:r>
                      <a:rPr lang="id-ID" b="0" i="1" smtClean="0">
                        <a:latin typeface="Cambria Math" panose="02040503050406030204" pitchFamily="18" charset="0"/>
                      </a:rPr>
                      <m:t>(</m:t>
                    </m:r>
                    <m:r>
                      <a:rPr lang="id-ID" b="0" i="1" smtClean="0">
                        <a:latin typeface="Cambria Math" panose="02040503050406030204" pitchFamily="18" charset="0"/>
                      </a:rPr>
                      <m:t>𝑛</m:t>
                    </m:r>
                    <m:r>
                      <a:rPr lang="id-ID" b="0" i="1" smtClean="0">
                        <a:latin typeface="Cambria Math" panose="02040503050406030204" pitchFamily="18" charset="0"/>
                      </a:rPr>
                      <m:t>)</m:t>
                    </m:r>
                  </m:oMath>
                </a14:m>
                <a:r>
                  <a:rPr lang="id-ID" dirty="0"/>
                  <a:t>	: permutasi dari </a:t>
                </a:r>
                <a14:m>
                  <m:oMath xmlns:m="http://schemas.openxmlformats.org/officeDocument/2006/math">
                    <m:r>
                      <a:rPr lang="id-ID" b="0" i="1" smtClean="0">
                        <a:latin typeface="Cambria Math" panose="02040503050406030204" pitchFamily="18" charset="0"/>
                      </a:rPr>
                      <m:t>𝑛</m:t>
                    </m:r>
                  </m:oMath>
                </a14:m>
                <a:r>
                  <a:rPr lang="id-ID" dirty="0"/>
                  <a:t> objek</a:t>
                </a:r>
              </a:p>
              <a:p>
                <a:pPr marL="135464" indent="0">
                  <a:buNone/>
                </a:pPr>
                <a14:m>
                  <m:oMath xmlns:m="http://schemas.openxmlformats.org/officeDocument/2006/math">
                    <m:r>
                      <a:rPr lang="id-ID" b="0" i="1" smtClean="0">
                        <a:latin typeface="Cambria Math" panose="02040503050406030204" pitchFamily="18" charset="0"/>
                      </a:rPr>
                      <m:t>𝑛</m:t>
                    </m:r>
                  </m:oMath>
                </a14:m>
                <a:r>
                  <a:rPr lang="id-ID" dirty="0"/>
                  <a:t>	: jumlah objek</a:t>
                </a:r>
              </a:p>
            </p:txBody>
          </p:sp>
        </mc:Choice>
        <mc:Fallback xmlns="">
          <p:sp>
            <p:nvSpPr>
              <p:cNvPr id="5" name="Text Placeholder 4">
                <a:extLst>
                  <a:ext uri="{FF2B5EF4-FFF2-40B4-BE49-F238E27FC236}">
                    <a16:creationId xmlns:a16="http://schemas.microsoft.com/office/drawing/2014/main" id="{824FD08F-6756-4C33-B9B9-875C9C2867C0}"/>
                  </a:ext>
                </a:extLst>
              </p:cNvPr>
              <p:cNvSpPr>
                <a:spLocks noGrp="1" noRot="1" noChangeAspect="1" noMove="1" noResize="1" noEditPoints="1" noAdjustHandles="1" noChangeArrowheads="1" noChangeShapeType="1" noTextEdit="1"/>
              </p:cNvSpPr>
              <p:nvPr>
                <p:ph type="body" idx="1"/>
              </p:nvPr>
            </p:nvSpPr>
            <p:spPr>
              <a:xfrm>
                <a:off x="1117667" y="1622288"/>
                <a:ext cx="8335822" cy="4805016"/>
              </a:xfr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68897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117667" y="1622288"/>
                <a:ext cx="8335822" cy="4805016"/>
              </a:xfrm>
            </p:spPr>
            <p:txBody>
              <a:bodyPr/>
              <a:lstStyle/>
              <a:p>
                <a:r>
                  <a:rPr lang="id-ID" dirty="0"/>
                  <a:t>Bila ada sejumlah </a:t>
                </a:r>
                <a14:m>
                  <m:oMath xmlns:m="http://schemas.openxmlformats.org/officeDocument/2006/math">
                    <m:r>
                      <a:rPr lang="id-ID" i="1">
                        <a:latin typeface="Cambria Math" panose="02040503050406030204" pitchFamily="18" charset="0"/>
                      </a:rPr>
                      <m:t>𝑛</m:t>
                    </m:r>
                  </m:oMath>
                </a14:m>
                <a:r>
                  <a:rPr lang="id-ID" dirty="0"/>
                  <a:t> objek, cara pengaturan sejumlah </a:t>
                </a:r>
                <a14:m>
                  <m:oMath xmlns:m="http://schemas.openxmlformats.org/officeDocument/2006/math">
                    <m:r>
                      <a:rPr lang="id-ID" i="1">
                        <a:latin typeface="Cambria Math" panose="02040503050406030204" pitchFamily="18" charset="0"/>
                      </a:rPr>
                      <m:t>𝑟</m:t>
                    </m:r>
                  </m:oMath>
                </a14:m>
                <a:r>
                  <a:rPr lang="id-ID" dirty="0"/>
                  <a:t> objek yang merupakan anggota dari </a:t>
                </a:r>
                <a14:m>
                  <m:oMath xmlns:m="http://schemas.openxmlformats.org/officeDocument/2006/math">
                    <m:r>
                      <a:rPr lang="id-ID" i="1">
                        <a:latin typeface="Cambria Math" panose="02040503050406030204" pitchFamily="18" charset="0"/>
                      </a:rPr>
                      <m:t>𝑛</m:t>
                    </m:r>
                  </m:oMath>
                </a14:m>
                <a:r>
                  <a:rPr lang="id-ID" dirty="0"/>
                  <a:t> objek tersebut dengan menganggap penting urutan adalah:</a:t>
                </a:r>
              </a:p>
              <a:p>
                <a:endParaRPr lang="id-ID" dirty="0"/>
              </a:p>
              <a:p>
                <a:pPr marL="135464" indent="0" algn="ctr">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𝑃</m:t>
                      </m:r>
                      <m:d>
                        <m:dPr>
                          <m:ctrlPr>
                            <a:rPr lang="id-ID" i="1">
                              <a:latin typeface="Cambria Math" panose="02040503050406030204" pitchFamily="18" charset="0"/>
                            </a:rPr>
                          </m:ctrlPr>
                        </m:dPr>
                        <m:e>
                          <m:r>
                            <a:rPr lang="id-ID" i="1">
                              <a:latin typeface="Cambria Math" panose="02040503050406030204" pitchFamily="18" charset="0"/>
                            </a:rPr>
                            <m:t>𝑛</m:t>
                          </m:r>
                          <m:r>
                            <a:rPr lang="id-ID" i="1">
                              <a:latin typeface="Cambria Math" panose="02040503050406030204" pitchFamily="18" charset="0"/>
                            </a:rPr>
                            <m:t>,</m:t>
                          </m:r>
                          <m:r>
                            <a:rPr lang="id-ID" i="1">
                              <a:latin typeface="Cambria Math" panose="02040503050406030204" pitchFamily="18" charset="0"/>
                            </a:rPr>
                            <m:t>𝑟</m:t>
                          </m:r>
                        </m:e>
                      </m:d>
                      <m:r>
                        <a:rPr lang="id-ID" i="1">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𝑛</m:t>
                          </m:r>
                          <m:r>
                            <a:rPr lang="id-ID" i="1">
                              <a:latin typeface="Cambria Math" panose="02040503050406030204" pitchFamily="18" charset="0"/>
                            </a:rPr>
                            <m:t>!</m:t>
                          </m:r>
                        </m:num>
                        <m:den>
                          <m:d>
                            <m:dPr>
                              <m:ctrlPr>
                                <a:rPr lang="id-ID" i="1">
                                  <a:latin typeface="Cambria Math" panose="02040503050406030204" pitchFamily="18" charset="0"/>
                                </a:rPr>
                              </m:ctrlPr>
                            </m:dPr>
                            <m:e>
                              <m:r>
                                <a:rPr lang="id-ID" i="1">
                                  <a:latin typeface="Cambria Math" panose="02040503050406030204" pitchFamily="18" charset="0"/>
                                </a:rPr>
                                <m:t>𝑛</m:t>
                              </m:r>
                              <m:r>
                                <a:rPr lang="id-ID" i="1">
                                  <a:latin typeface="Cambria Math" panose="02040503050406030204" pitchFamily="18" charset="0"/>
                                </a:rPr>
                                <m:t>−</m:t>
                              </m:r>
                              <m:r>
                                <a:rPr lang="id-ID" i="1">
                                  <a:latin typeface="Cambria Math" panose="02040503050406030204" pitchFamily="18" charset="0"/>
                                </a:rPr>
                                <m:t>𝑟</m:t>
                              </m:r>
                            </m:e>
                          </m:d>
                          <m:r>
                            <a:rPr lang="id-ID" i="1">
                              <a:latin typeface="Cambria Math" panose="02040503050406030204" pitchFamily="18" charset="0"/>
                            </a:rPr>
                            <m:t>!</m:t>
                          </m:r>
                        </m:den>
                      </m:f>
                    </m:oMath>
                  </m:oMathPara>
                </a14:m>
                <a:endParaRPr lang="id-ID" i="1" dirty="0">
                  <a:latin typeface="Cambria Math" panose="02040503050406030204" pitchFamily="18" charset="0"/>
                </a:endParaRPr>
              </a:p>
              <a:p>
                <a:pPr marL="135464" indent="0">
                  <a:buNone/>
                </a:pPr>
                <a:endParaRPr lang="id-ID" i="1" dirty="0">
                  <a:latin typeface="Cambria Math" panose="02040503050406030204" pitchFamily="18" charset="0"/>
                </a:endParaRPr>
              </a:p>
              <a:p>
                <a:pPr marL="135464" indent="0">
                  <a:buNone/>
                </a:pPr>
                <a14:m>
                  <m:oMath xmlns:m="http://schemas.openxmlformats.org/officeDocument/2006/math">
                    <m:r>
                      <a:rPr lang="id-ID" i="1">
                        <a:latin typeface="Cambria Math" panose="02040503050406030204" pitchFamily="18" charset="0"/>
                      </a:rPr>
                      <m:t>𝑃</m:t>
                    </m:r>
                    <m:d>
                      <m:dPr>
                        <m:ctrlPr>
                          <a:rPr lang="id-ID" i="1">
                            <a:latin typeface="Cambria Math" panose="02040503050406030204" pitchFamily="18" charset="0"/>
                          </a:rPr>
                        </m:ctrlPr>
                      </m:dPr>
                      <m:e>
                        <m:r>
                          <a:rPr lang="id-ID" i="1">
                            <a:latin typeface="Cambria Math" panose="02040503050406030204" pitchFamily="18" charset="0"/>
                          </a:rPr>
                          <m:t>𝑛</m:t>
                        </m:r>
                        <m:r>
                          <a:rPr lang="id-ID" i="1">
                            <a:latin typeface="Cambria Math" panose="02040503050406030204" pitchFamily="18" charset="0"/>
                          </a:rPr>
                          <m:t>,</m:t>
                        </m:r>
                        <m:r>
                          <a:rPr lang="id-ID" i="1">
                            <a:latin typeface="Cambria Math" panose="02040503050406030204" pitchFamily="18" charset="0"/>
                          </a:rPr>
                          <m:t>𝑟</m:t>
                        </m:r>
                      </m:e>
                    </m:d>
                  </m:oMath>
                </a14:m>
                <a:r>
                  <a:rPr lang="id-ID" dirty="0"/>
                  <a:t>	: hasil permutasi</a:t>
                </a:r>
              </a:p>
              <a:p>
                <a:pPr marL="135464" indent="0">
                  <a:buNone/>
                </a:pPr>
                <a14:m>
                  <m:oMath xmlns:m="http://schemas.openxmlformats.org/officeDocument/2006/math">
                    <m:r>
                      <a:rPr lang="id-ID" i="1">
                        <a:latin typeface="Cambria Math" panose="02040503050406030204" pitchFamily="18" charset="0"/>
                      </a:rPr>
                      <m:t>𝑛</m:t>
                    </m:r>
                  </m:oMath>
                </a14:m>
                <a:r>
                  <a:rPr lang="id-ID" dirty="0"/>
                  <a:t> 	: jumlah total objek</a:t>
                </a:r>
              </a:p>
              <a:p>
                <a:pPr marL="135464" indent="0">
                  <a:buNone/>
                </a:pPr>
                <a14:m>
                  <m:oMath xmlns:m="http://schemas.openxmlformats.org/officeDocument/2006/math">
                    <m:r>
                      <a:rPr lang="id-ID" i="1">
                        <a:latin typeface="Cambria Math" panose="02040503050406030204" pitchFamily="18" charset="0"/>
                      </a:rPr>
                      <m:t>𝑟</m:t>
                    </m:r>
                  </m:oMath>
                </a14:m>
                <a:r>
                  <a:rPr lang="id-ID" dirty="0"/>
                  <a:t> 	: jumlah objek yang diatur </a:t>
                </a:r>
                <a:endParaRPr lang="en-ID" dirty="0"/>
              </a:p>
            </p:txBody>
          </p:sp>
        </mc:Choice>
        <mc:Fallback xmlns="">
          <p:sp>
            <p:nvSpPr>
              <p:cNvPr id="5" name="Text Placeholder 4">
                <a:extLst>
                  <a:ext uri="{FF2B5EF4-FFF2-40B4-BE49-F238E27FC236}">
                    <a16:creationId xmlns:a16="http://schemas.microsoft.com/office/drawing/2014/main" id="{824FD08F-6756-4C33-B9B9-875C9C2867C0}"/>
                  </a:ext>
                </a:extLst>
              </p:cNvPr>
              <p:cNvSpPr>
                <a:spLocks noGrp="1" noRot="1" noChangeAspect="1" noMove="1" noResize="1" noEditPoints="1" noAdjustHandles="1" noChangeArrowheads="1" noChangeShapeType="1" noTextEdit="1"/>
              </p:cNvSpPr>
              <p:nvPr>
                <p:ph type="body" idx="1"/>
              </p:nvPr>
            </p:nvSpPr>
            <p:spPr>
              <a:xfrm>
                <a:off x="1117667" y="1622288"/>
                <a:ext cx="8335822" cy="4805016"/>
              </a:xfr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416860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117667" y="1622288"/>
            <a:ext cx="8335822" cy="4267592"/>
          </a:xfrm>
        </p:spPr>
        <p:txBody>
          <a:bodyPr/>
          <a:lstStyle/>
          <a:p>
            <a:pPr marL="135464" indent="0">
              <a:buNone/>
            </a:pPr>
            <a:r>
              <a:rPr lang="id-ID" b="1" u="sng" dirty="0"/>
              <a:t>Contoh 1:</a:t>
            </a:r>
          </a:p>
          <a:p>
            <a:r>
              <a:rPr lang="id-ID" dirty="0"/>
              <a:t>Misalkan di dalam kelas ada 20 orang mahasiswa dan akan dipilih satu orang yang akan menjadi ketua kelas dan satu orang yang akan menjadi sekretaris.</a:t>
            </a:r>
          </a:p>
          <a:p>
            <a:pPr marL="135464" indent="0">
              <a:buNone/>
            </a:pPr>
            <a:endParaRPr lang="id-ID" dirty="0"/>
          </a:p>
          <a:p>
            <a:pPr marL="135464" indent="0">
              <a:buNone/>
            </a:pPr>
            <a:r>
              <a:rPr lang="id-ID" b="1" dirty="0"/>
              <a:t>Jawaban:</a:t>
            </a:r>
          </a:p>
          <a:p>
            <a:r>
              <a:rPr lang="id-ID" dirty="0"/>
              <a:t>Untuk memilih ketua, ada 20 calon yang dipilih. Kemudian, untuk memilih sekretaris, tinggal 19 calon yang dapat dipilih, karena calon yang terpilih tidak boleh sama dengan calon yang terpilih sebagai ketua kelas.</a:t>
            </a:r>
          </a:p>
          <a:p>
            <a:r>
              <a:rPr lang="id-ID" dirty="0"/>
              <a:t>Pada permutasi, urutan pemilihan diperhatikan. Keadaan bila Mahasiswa 1 terpilih sebagai Ketua Kelas dan Mahasiswa terpilih sebagai Sekretaris, akan berbeda dengan kondisi apabila Mahasiswa 2 terpilih sebagai Ketua Kelas dan Mahasiswa 1 terpilih sebagai Sekretaris. </a:t>
            </a:r>
          </a:p>
          <a:p>
            <a:pPr marL="135464" indent="0">
              <a:buNone/>
            </a:pPr>
            <a:endParaRPr lang="en-ID" dirty="0"/>
          </a:p>
        </p:txBody>
      </p:sp>
    </p:spTree>
    <p:extLst>
      <p:ext uri="{BB962C8B-B14F-4D97-AF65-F5344CB8AC3E}">
        <p14:creationId xmlns:p14="http://schemas.microsoft.com/office/powerpoint/2010/main" val="75416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117667" y="2006599"/>
                <a:ext cx="8335822" cy="4267592"/>
              </a:xfrm>
            </p:spPr>
            <p:txBody>
              <a:bodyPr/>
              <a:lstStyle/>
              <a:p>
                <a:r>
                  <a:rPr lang="id-ID" dirty="0"/>
                  <a:t>Jumlah seluruh pasangan yang bisa terpilih adalah jumlah mahasiswa yang mungkin terpilih sebagai ketua kelas dikali jumlah mahasiswa yang mungkin terpilih sebagai sekretaris:</a:t>
                </a:r>
              </a:p>
              <a:p>
                <a:pPr marL="135464" indent="0">
                  <a:buNone/>
                </a:pPr>
                <a:endParaRPr lang="id-ID" dirty="0"/>
              </a:p>
              <a:p>
                <a:pPr marL="135464" indent="0">
                  <a:buNone/>
                </a:pPr>
                <a14:m>
                  <m:oMathPara xmlns:m="http://schemas.openxmlformats.org/officeDocument/2006/math">
                    <m:oMathParaPr>
                      <m:jc m:val="centerGroup"/>
                    </m:oMathParaPr>
                    <m:oMath xmlns:m="http://schemas.openxmlformats.org/officeDocument/2006/math">
                      <m:r>
                        <m:rPr>
                          <m:sty m:val="p"/>
                        </m:rPr>
                        <a:rPr lang="id-ID" b="0" i="0" smtClean="0">
                          <a:latin typeface="Cambria Math" panose="02040503050406030204" pitchFamily="18" charset="0"/>
                        </a:rPr>
                        <m:t>P</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 </m:t>
                          </m:r>
                          <m:r>
                            <a:rPr lang="id-ID" b="0" i="1" smtClean="0">
                              <a:latin typeface="Cambria Math" panose="02040503050406030204" pitchFamily="18" charset="0"/>
                            </a:rPr>
                            <m:t>𝑟</m:t>
                          </m:r>
                        </m:e>
                      </m:d>
                      <m:r>
                        <a:rPr lang="id-ID" b="0" i="1" smtClean="0">
                          <a:latin typeface="Cambria Math" panose="02040503050406030204" pitchFamily="18" charset="0"/>
                        </a:rPr>
                        <m:t>=</m:t>
                      </m:r>
                      <m:r>
                        <a:rPr lang="id-ID" b="0" i="1" smtClean="0">
                          <a:latin typeface="Cambria Math" panose="02040503050406030204" pitchFamily="18" charset="0"/>
                        </a:rPr>
                        <m:t>𝑃</m:t>
                      </m:r>
                      <m:d>
                        <m:dPr>
                          <m:ctrlPr>
                            <a:rPr lang="id-ID" b="0" i="1" smtClean="0">
                              <a:latin typeface="Cambria Math" panose="02040503050406030204" pitchFamily="18" charset="0"/>
                            </a:rPr>
                          </m:ctrlPr>
                        </m:dPr>
                        <m:e>
                          <m:r>
                            <a:rPr lang="id-ID" b="0" i="1" smtClean="0">
                              <a:latin typeface="Cambria Math" panose="02040503050406030204" pitchFamily="18" charset="0"/>
                            </a:rPr>
                            <m:t>20, 2</m:t>
                          </m:r>
                        </m:e>
                      </m:d>
                    </m:oMath>
                  </m:oMathPara>
                </a14:m>
                <a:endParaRPr lang="id-ID" b="0" i="1" dirty="0">
                  <a:latin typeface="Cambria Math" panose="02040503050406030204" pitchFamily="18" charset="0"/>
                </a:endParaRPr>
              </a:p>
              <a:p>
                <a:pPr marL="135464" indent="0">
                  <a:buNone/>
                </a:pPr>
                <a:r>
                  <a:rPr lang="id-ID" b="0" dirty="0"/>
                  <a:t>				   </a:t>
                </a:r>
                <a14:m>
                  <m:oMath xmlns:m="http://schemas.openxmlformats.org/officeDocument/2006/math">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20!</m:t>
                        </m:r>
                      </m:num>
                      <m:den>
                        <m:r>
                          <a:rPr lang="id-ID" sz="2400" b="0" i="1" smtClean="0">
                            <a:latin typeface="Cambria Math" panose="02040503050406030204" pitchFamily="18" charset="0"/>
                          </a:rPr>
                          <m:t>(20−2)</m:t>
                        </m:r>
                        <m:r>
                          <a:rPr lang="id-ID" sz="2400" b="0" i="1" smtClean="0">
                            <a:latin typeface="Cambria Math" panose="02040503050406030204" pitchFamily="18" charset="0"/>
                            <a:ea typeface="Cambria Math" panose="02040503050406030204" pitchFamily="18" charset="0"/>
                          </a:rPr>
                          <m:t>!</m:t>
                        </m:r>
                      </m:den>
                    </m:f>
                  </m:oMath>
                </a14:m>
                <a:endParaRPr lang="id-ID" sz="2400" i="1" dirty="0">
                  <a:latin typeface="Cambria Math" panose="02040503050406030204" pitchFamily="18" charset="0"/>
                  <a:ea typeface="Cambria Math" panose="02040503050406030204" pitchFamily="18" charset="0"/>
                </a:endParaRPr>
              </a:p>
              <a:p>
                <a:pPr marL="135464" indent="0">
                  <a:buNone/>
                </a:pPr>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ea typeface="Cambria Math" panose="02040503050406030204" pitchFamily="18" charset="0"/>
                        </a:rPr>
                        <m:t>      = </m:t>
                      </m:r>
                      <m:f>
                        <m:fPr>
                          <m:ctrlPr>
                            <a:rPr lang="id-ID" b="0" i="1" smtClean="0">
                              <a:latin typeface="Cambria Math" panose="02040503050406030204" pitchFamily="18" charset="0"/>
                              <a:ea typeface="Cambria Math" panose="02040503050406030204" pitchFamily="18" charset="0"/>
                            </a:rPr>
                          </m:ctrlPr>
                        </m:fPr>
                        <m:num>
                          <m:r>
                            <a:rPr lang="id-ID" b="0" i="1" smtClean="0">
                              <a:latin typeface="Cambria Math" panose="02040503050406030204" pitchFamily="18" charset="0"/>
                              <a:ea typeface="Cambria Math" panose="02040503050406030204" pitchFamily="18" charset="0"/>
                            </a:rPr>
                            <m:t>20!</m:t>
                          </m:r>
                        </m:num>
                        <m:den>
                          <m:r>
                            <a:rPr lang="id-ID" b="0" i="1" smtClean="0">
                              <a:latin typeface="Cambria Math" panose="02040503050406030204" pitchFamily="18" charset="0"/>
                              <a:ea typeface="Cambria Math" panose="02040503050406030204" pitchFamily="18" charset="0"/>
                            </a:rPr>
                            <m:t>18!</m:t>
                          </m:r>
                        </m:den>
                      </m:f>
                    </m:oMath>
                  </m:oMathPara>
                </a14:m>
                <a:endParaRPr lang="id-ID" i="1" dirty="0">
                  <a:latin typeface="Cambria Math" panose="02040503050406030204" pitchFamily="18" charset="0"/>
                  <a:ea typeface="Cambria Math" panose="02040503050406030204" pitchFamily="18" charset="0"/>
                </a:endParaRPr>
              </a:p>
              <a:p>
                <a:pPr marL="135464" indent="0">
                  <a:buNone/>
                </a:pPr>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ea typeface="Cambria Math" panose="02040503050406030204" pitchFamily="18" charset="0"/>
                        </a:rPr>
                        <m:t>              =20×19</m:t>
                      </m:r>
                    </m:oMath>
                  </m:oMathPara>
                </a14:m>
                <a:endParaRPr lang="id-ID" b="0" i="1" dirty="0">
                  <a:latin typeface="Cambria Math" panose="02040503050406030204" pitchFamily="18" charset="0"/>
                  <a:ea typeface="Cambria Math" panose="02040503050406030204" pitchFamily="18" charset="0"/>
                </a:endParaRPr>
              </a:p>
              <a:p>
                <a:pPr marL="135464" indent="0">
                  <a:buNone/>
                </a:pPr>
                <a:r>
                  <a:rPr lang="id-ID" b="0" dirty="0">
                    <a:ea typeface="Cambria Math" panose="02040503050406030204" pitchFamily="18" charset="0"/>
                  </a:rPr>
                  <a:t>				   </a:t>
                </a:r>
                <a14:m>
                  <m:oMath xmlns:m="http://schemas.openxmlformats.org/officeDocument/2006/math">
                    <m:r>
                      <a:rPr lang="id-ID" b="0" i="1" smtClean="0">
                        <a:latin typeface="Cambria Math" panose="02040503050406030204" pitchFamily="18" charset="0"/>
                        <a:ea typeface="Cambria Math" panose="02040503050406030204" pitchFamily="18" charset="0"/>
                      </a:rPr>
                      <m:t>=</m:t>
                    </m:r>
                    <m:r>
                      <a:rPr lang="id-ID" b="1" i="1" smtClean="0">
                        <a:solidFill>
                          <a:srgbClr val="00B0F0"/>
                        </a:solidFill>
                        <a:latin typeface="Cambria Math" panose="02040503050406030204" pitchFamily="18" charset="0"/>
                        <a:ea typeface="Cambria Math" panose="02040503050406030204" pitchFamily="18" charset="0"/>
                      </a:rPr>
                      <m:t>𝟑𝟖𝟎</m:t>
                    </m:r>
                  </m:oMath>
                </a14:m>
                <a:r>
                  <a:rPr lang="id-ID" b="0" i="1" dirty="0">
                    <a:latin typeface="Cambria Math" panose="02040503050406030204" pitchFamily="18" charset="0"/>
                    <a:ea typeface="Cambria Math" panose="02040503050406030204" pitchFamily="18" charset="0"/>
                  </a:rPr>
                  <a:t> </a:t>
                </a:r>
                <a:r>
                  <a:rPr lang="id-ID" b="0" dirty="0">
                    <a:latin typeface="Cambria Math" panose="02040503050406030204" pitchFamily="18" charset="0"/>
                    <a:ea typeface="Cambria Math" panose="02040503050406030204" pitchFamily="18" charset="0"/>
                  </a:rPr>
                  <a:t>pasangan</a:t>
                </a:r>
              </a:p>
              <a:p>
                <a:pPr marL="135464" indent="0">
                  <a:buNone/>
                </a:pPr>
                <a:endParaRPr lang="id-ID" i="1" dirty="0">
                  <a:latin typeface="Cambria Math" panose="02040503050406030204" pitchFamily="18" charset="0"/>
                  <a:ea typeface="Cambria Math" panose="02040503050406030204" pitchFamily="18" charset="0"/>
                </a:endParaRPr>
              </a:p>
            </p:txBody>
          </p:sp>
        </mc:Choice>
        <mc:Fallback xmlns="">
          <p:sp>
            <p:nvSpPr>
              <p:cNvPr id="5" name="Text Placeholder 4">
                <a:extLst>
                  <a:ext uri="{FF2B5EF4-FFF2-40B4-BE49-F238E27FC236}">
                    <a16:creationId xmlns:a16="http://schemas.microsoft.com/office/drawing/2014/main" id="{824FD08F-6756-4C33-B9B9-875C9C2867C0}"/>
                  </a:ext>
                </a:extLst>
              </p:cNvPr>
              <p:cNvSpPr>
                <a:spLocks noGrp="1" noRot="1" noChangeAspect="1" noMove="1" noResize="1" noEditPoints="1" noAdjustHandles="1" noChangeArrowheads="1" noChangeShapeType="1" noTextEdit="1"/>
              </p:cNvSpPr>
              <p:nvPr>
                <p:ph type="body" idx="1"/>
              </p:nvPr>
            </p:nvSpPr>
            <p:spPr>
              <a:xfrm>
                <a:off x="1117667" y="2006599"/>
                <a:ext cx="8335822" cy="4267592"/>
              </a:xfrm>
              <a:blipFill>
                <a:blip r:embed="rId2"/>
                <a:stretch>
                  <a:fillRect r="-73"/>
                </a:stretch>
              </a:blipFill>
            </p:spPr>
            <p:txBody>
              <a:bodyPr/>
              <a:lstStyle/>
              <a:p>
                <a:r>
                  <a:rPr lang="en-ID">
                    <a:noFill/>
                  </a:rPr>
                  <a:t> </a:t>
                </a:r>
              </a:p>
            </p:txBody>
          </p:sp>
        </mc:Fallback>
      </mc:AlternateContent>
    </p:spTree>
    <p:extLst>
      <p:ext uri="{BB962C8B-B14F-4D97-AF65-F5344CB8AC3E}">
        <p14:creationId xmlns:p14="http://schemas.microsoft.com/office/powerpoint/2010/main" val="387573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051407" y="1560638"/>
                <a:ext cx="8335822" cy="4267592"/>
              </a:xfrm>
            </p:spPr>
            <p:txBody>
              <a:bodyPr/>
              <a:lstStyle/>
              <a:p>
                <a:pPr marL="135464" indent="0">
                  <a:buNone/>
                </a:pPr>
                <a:r>
                  <a:rPr lang="id-ID" b="1" u="sng" dirty="0"/>
                  <a:t>Contoh 2:</a:t>
                </a:r>
              </a:p>
              <a:p>
                <a:r>
                  <a:rPr lang="id-ID" sz="1800" dirty="0"/>
                  <a:t>Berapa kemungkinan membentuk angka 3 digit dari angka 1, 2, 3, 4, 5, 6, dan 7. Syaratnya:</a:t>
                </a:r>
              </a:p>
              <a:p>
                <a:pPr marL="1202249" lvl="1" indent="-457200">
                  <a:buFont typeface="+mj-lt"/>
                  <a:buAutoNum type="arabicPeriod"/>
                </a:pPr>
                <a:r>
                  <a:rPr lang="id-ID" sz="1800" dirty="0"/>
                  <a:t>Tidak ada pengulangan angka</a:t>
                </a:r>
              </a:p>
              <a:p>
                <a:pPr marL="1202249" lvl="1" indent="-457200">
                  <a:buFont typeface="+mj-lt"/>
                  <a:buAutoNum type="arabicPeriod"/>
                </a:pPr>
                <a:r>
                  <a:rPr lang="id-ID" sz="1800" dirty="0"/>
                  <a:t>Boleh ada pengulangan angka</a:t>
                </a:r>
              </a:p>
              <a:p>
                <a:pPr marL="135464" indent="0">
                  <a:buNone/>
                </a:pPr>
                <a:r>
                  <a:rPr lang="id-ID" sz="1800" b="1" dirty="0"/>
                  <a:t>Jawaban:</a:t>
                </a:r>
              </a:p>
              <a:p>
                <a:r>
                  <a:rPr lang="id-ID" sz="1800" dirty="0"/>
                  <a:t>Bila diasumsikan tidak ada pengulangan angka, maka jumlah kemungkinan kombinasi angka yang terbentuk adalah:</a:t>
                </a:r>
              </a:p>
              <a:p>
                <a:pPr marL="135464" indent="0">
                  <a:buNone/>
                </a:pPr>
                <a:endParaRPr lang="id-ID" sz="1800" dirty="0"/>
              </a:p>
              <a:p>
                <a:pPr marL="135464" indent="0">
                  <a:buNone/>
                </a:pPr>
                <a14:m>
                  <m:oMathPara xmlns:m="http://schemas.openxmlformats.org/officeDocument/2006/math">
                    <m:oMathParaPr>
                      <m:jc m:val="centerGroup"/>
                    </m:oMathParaPr>
                    <m:oMath xmlns:m="http://schemas.openxmlformats.org/officeDocument/2006/math">
                      <m:r>
                        <m:rPr>
                          <m:sty m:val="p"/>
                        </m:rPr>
                        <a:rPr lang="id-ID" sz="1800" b="0" i="0" smtClean="0">
                          <a:latin typeface="Cambria Math" panose="02040503050406030204" pitchFamily="18" charset="0"/>
                        </a:rPr>
                        <m:t>P</m:t>
                      </m:r>
                      <m:d>
                        <m:dPr>
                          <m:ctrlPr>
                            <a:rPr lang="id-ID" sz="1800" b="0" i="1" smtClean="0">
                              <a:latin typeface="Cambria Math" panose="02040503050406030204" pitchFamily="18" charset="0"/>
                            </a:rPr>
                          </m:ctrlPr>
                        </m:dPr>
                        <m:e>
                          <m:r>
                            <a:rPr lang="id-ID" sz="1800" b="0" i="1" smtClean="0">
                              <a:latin typeface="Cambria Math" panose="02040503050406030204" pitchFamily="18" charset="0"/>
                            </a:rPr>
                            <m:t>7,3</m:t>
                          </m:r>
                        </m:e>
                      </m:d>
                      <m:r>
                        <a:rPr lang="id-ID" sz="1800" b="0" i="1" smtClean="0">
                          <a:latin typeface="Cambria Math" panose="02040503050406030204" pitchFamily="18" charset="0"/>
                        </a:rPr>
                        <m:t>=</m:t>
                      </m:r>
                      <m:f>
                        <m:fPr>
                          <m:ctrlPr>
                            <a:rPr lang="id-ID" sz="1800" b="0" i="1" smtClean="0">
                              <a:latin typeface="Cambria Math" panose="02040503050406030204" pitchFamily="18" charset="0"/>
                            </a:rPr>
                          </m:ctrlPr>
                        </m:fPr>
                        <m:num>
                          <m:r>
                            <a:rPr lang="id-ID" sz="1800" b="0" i="1" smtClean="0">
                              <a:latin typeface="Cambria Math" panose="02040503050406030204" pitchFamily="18" charset="0"/>
                            </a:rPr>
                            <m:t>7!</m:t>
                          </m:r>
                        </m:num>
                        <m:den>
                          <m:d>
                            <m:dPr>
                              <m:ctrlPr>
                                <a:rPr lang="id-ID" sz="1800" b="0" i="1" smtClean="0">
                                  <a:latin typeface="Cambria Math" panose="02040503050406030204" pitchFamily="18" charset="0"/>
                                </a:rPr>
                              </m:ctrlPr>
                            </m:dPr>
                            <m:e>
                              <m:r>
                                <a:rPr lang="id-ID" sz="1800" b="0" i="1" smtClean="0">
                                  <a:latin typeface="Cambria Math" panose="02040503050406030204" pitchFamily="18" charset="0"/>
                                </a:rPr>
                                <m:t>7−3</m:t>
                              </m:r>
                            </m:e>
                          </m:d>
                          <m:r>
                            <a:rPr lang="id-ID" sz="1800" b="0" i="1" smtClean="0">
                              <a:latin typeface="Cambria Math" panose="02040503050406030204" pitchFamily="18" charset="0"/>
                            </a:rPr>
                            <m:t>!</m:t>
                          </m:r>
                        </m:den>
                      </m:f>
                    </m:oMath>
                  </m:oMathPara>
                </a14:m>
                <a:endParaRPr lang="id-ID" sz="1800" dirty="0"/>
              </a:p>
              <a:p>
                <a:pPr marL="135464" indent="0">
                  <a:buNone/>
                </a:pPr>
                <a14:m>
                  <m:oMathPara xmlns:m="http://schemas.openxmlformats.org/officeDocument/2006/math">
                    <m:oMathParaPr>
                      <m:jc m:val="centerGroup"/>
                    </m:oMathParaPr>
                    <m:oMath xmlns:m="http://schemas.openxmlformats.org/officeDocument/2006/math">
                      <m:r>
                        <a:rPr lang="id-ID" sz="1800" b="0" i="1" smtClean="0">
                          <a:latin typeface="Cambria Math" panose="02040503050406030204" pitchFamily="18" charset="0"/>
                        </a:rPr>
                        <m:t>=</m:t>
                      </m:r>
                      <m:f>
                        <m:fPr>
                          <m:ctrlPr>
                            <a:rPr lang="id-ID" sz="1800" b="0" i="1" smtClean="0">
                              <a:latin typeface="Cambria Math" panose="02040503050406030204" pitchFamily="18" charset="0"/>
                            </a:rPr>
                          </m:ctrlPr>
                        </m:fPr>
                        <m:num>
                          <m:r>
                            <a:rPr lang="id-ID" sz="1800" b="0" i="1" smtClean="0">
                              <a:latin typeface="Cambria Math" panose="02040503050406030204" pitchFamily="18" charset="0"/>
                            </a:rPr>
                            <m:t>7!</m:t>
                          </m:r>
                        </m:num>
                        <m:den>
                          <m:r>
                            <a:rPr lang="id-ID" sz="1800" b="0" i="1" smtClean="0">
                              <a:latin typeface="Cambria Math" panose="02040503050406030204" pitchFamily="18" charset="0"/>
                            </a:rPr>
                            <m:t>4!</m:t>
                          </m:r>
                        </m:den>
                      </m:f>
                    </m:oMath>
                  </m:oMathPara>
                </a14:m>
                <a:endParaRPr lang="id-ID" sz="1800" dirty="0"/>
              </a:p>
              <a:p>
                <a:pPr marL="135464" indent="0">
                  <a:buNone/>
                </a:pPr>
                <a:r>
                  <a:rPr lang="id-ID" sz="1800" b="0" dirty="0"/>
                  <a:t>				   </a:t>
                </a:r>
                <a14:m>
                  <m:oMath xmlns:m="http://schemas.openxmlformats.org/officeDocument/2006/math">
                    <m:r>
                      <a:rPr lang="id-ID" sz="1800" b="0" i="1" smtClean="0">
                        <a:latin typeface="Cambria Math" panose="02040503050406030204" pitchFamily="18" charset="0"/>
                      </a:rPr>
                      <m:t>=7</m:t>
                    </m:r>
                    <m:r>
                      <a:rPr lang="id-ID" sz="1800" b="0" i="1" smtClean="0">
                        <a:latin typeface="Cambria Math" panose="02040503050406030204" pitchFamily="18" charset="0"/>
                        <a:ea typeface="Cambria Math" panose="02040503050406030204" pitchFamily="18" charset="0"/>
                      </a:rPr>
                      <m:t>×6×5=</m:t>
                    </m:r>
                    <m:r>
                      <a:rPr lang="id-ID" sz="1800" b="1" i="1" smtClean="0">
                        <a:solidFill>
                          <a:schemeClr val="accent2"/>
                        </a:solidFill>
                        <a:latin typeface="Cambria Math" panose="02040503050406030204" pitchFamily="18" charset="0"/>
                        <a:ea typeface="Cambria Math" panose="02040503050406030204" pitchFamily="18" charset="0"/>
                      </a:rPr>
                      <m:t>𝟐𝟏𝟎</m:t>
                    </m:r>
                  </m:oMath>
                </a14:m>
                <a:r>
                  <a:rPr lang="id-ID" sz="1800" b="1" dirty="0"/>
                  <a:t> </a:t>
                </a:r>
                <a:r>
                  <a:rPr lang="id-ID" sz="1800" dirty="0"/>
                  <a:t>kombinasi</a:t>
                </a:r>
              </a:p>
              <a:p>
                <a:pPr marL="135464" indent="0">
                  <a:buNone/>
                </a:pPr>
                <a:endParaRPr lang="id-ID" baseline="-25000" dirty="0"/>
              </a:p>
              <a:p>
                <a:pPr marL="745049" lvl="1" indent="0">
                  <a:buNone/>
                </a:pPr>
                <a:endParaRPr lang="id-ID" dirty="0"/>
              </a:p>
            </p:txBody>
          </p:sp>
        </mc:Choice>
        <mc:Fallback xmlns="">
          <p:sp>
            <p:nvSpPr>
              <p:cNvPr id="5" name="Text Placeholder 4">
                <a:extLst>
                  <a:ext uri="{FF2B5EF4-FFF2-40B4-BE49-F238E27FC236}">
                    <a16:creationId xmlns:a16="http://schemas.microsoft.com/office/drawing/2014/main" id="{824FD08F-6756-4C33-B9B9-875C9C2867C0}"/>
                  </a:ext>
                </a:extLst>
              </p:cNvPr>
              <p:cNvSpPr>
                <a:spLocks noGrp="1" noRot="1" noChangeAspect="1" noMove="1" noResize="1" noEditPoints="1" noAdjustHandles="1" noChangeArrowheads="1" noChangeShapeType="1" noTextEdit="1"/>
              </p:cNvSpPr>
              <p:nvPr>
                <p:ph type="body" idx="1"/>
              </p:nvPr>
            </p:nvSpPr>
            <p:spPr>
              <a:xfrm>
                <a:off x="1051407" y="1560638"/>
                <a:ext cx="8335822" cy="4267592"/>
              </a:xfrm>
              <a:blipFill>
                <a:blip r:embed="rId2"/>
                <a:stretch>
                  <a:fillRect b="-9857"/>
                </a:stretch>
              </a:blipFill>
            </p:spPr>
            <p:txBody>
              <a:bodyPr/>
              <a:lstStyle/>
              <a:p>
                <a:r>
                  <a:rPr lang="en-ID">
                    <a:noFill/>
                  </a:rPr>
                  <a:t> </a:t>
                </a:r>
              </a:p>
            </p:txBody>
          </p:sp>
        </mc:Fallback>
      </mc:AlternateContent>
    </p:spTree>
    <p:extLst>
      <p:ext uri="{BB962C8B-B14F-4D97-AF65-F5344CB8AC3E}">
        <p14:creationId xmlns:p14="http://schemas.microsoft.com/office/powerpoint/2010/main" val="74634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B55F2-96B4-465C-A9B3-5BD6BA18C0E1}"/>
              </a:ext>
            </a:extLst>
          </p:cNvPr>
          <p:cNvSpPr>
            <a:spLocks noGrp="1"/>
          </p:cNvSpPr>
          <p:nvPr>
            <p:ph type="title"/>
          </p:nvPr>
        </p:nvSpPr>
        <p:spPr>
          <a:xfrm>
            <a:off x="680481" y="886534"/>
            <a:ext cx="7098800" cy="647600"/>
          </a:xfrm>
        </p:spPr>
        <p:txBody>
          <a:bodyPr/>
          <a:lstStyle/>
          <a:p>
            <a:r>
              <a:rPr lang="id-ID" sz="4800" dirty="0">
                <a:solidFill>
                  <a:schemeClr val="accent5"/>
                </a:solidFill>
              </a:rPr>
              <a:t>PERMUTASI </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824FD08F-6756-4C33-B9B9-875C9C2867C0}"/>
                  </a:ext>
                </a:extLst>
              </p:cNvPr>
              <p:cNvSpPr>
                <a:spLocks noGrp="1"/>
              </p:cNvSpPr>
              <p:nvPr>
                <p:ph type="body" idx="1"/>
              </p:nvPr>
            </p:nvSpPr>
            <p:spPr>
              <a:xfrm>
                <a:off x="1051407" y="1855303"/>
                <a:ext cx="8335822" cy="4021319"/>
              </a:xfrm>
            </p:spPr>
            <p:txBody>
              <a:bodyPr/>
              <a:lstStyle/>
              <a:p>
                <a:r>
                  <a:rPr lang="id-ID" dirty="0"/>
                  <a:t>3 digit angka yang akan dibentuk dilihat sebagai 3 tempat yang akan diisi dengan angka 1-7. Bila boleh terjadi pengulangan angka, maka banyaknya kemungkinan kombinasi angka tidak dapat dihitung dengan permutasi, melainkan dengan kaidah perkalian:</a:t>
                </a:r>
              </a:p>
              <a:p>
                <a:pPr marL="135464" indent="0">
                  <a:buNone/>
                </a:pPr>
                <a:endParaRPr lang="id-ID" dirty="0">
                  <a:latin typeface="Cambria Math" panose="02040503050406030204" pitchFamily="18" charset="0"/>
                </a:endParaRPr>
              </a:p>
              <a:p>
                <a:pPr marL="135464" indent="0">
                  <a:buNone/>
                </a:pPr>
                <a:r>
                  <a:rPr lang="id-ID" dirty="0">
                    <a:latin typeface="Cambria Math" panose="02040503050406030204" pitchFamily="18" charset="0"/>
                  </a:rPr>
                  <a:t>			Jumlah </a:t>
                </a:r>
                <a14:m>
                  <m:oMath xmlns:m="http://schemas.openxmlformats.org/officeDocument/2006/math">
                    <m:r>
                      <a:rPr lang="id-ID" i="1">
                        <a:latin typeface="Cambria Math" panose="02040503050406030204" pitchFamily="18" charset="0"/>
                      </a:rPr>
                      <m:t>=7</m:t>
                    </m:r>
                    <m:r>
                      <a:rPr lang="id-ID" i="1">
                        <a:latin typeface="Cambria Math" panose="02040503050406030204" pitchFamily="18" charset="0"/>
                        <a:ea typeface="Cambria Math" panose="02040503050406030204" pitchFamily="18" charset="0"/>
                      </a:rPr>
                      <m:t>×7×7</m:t>
                    </m:r>
                  </m:oMath>
                </a14:m>
                <a:endParaRPr lang="id-ID" dirty="0"/>
              </a:p>
              <a:p>
                <a:pPr marL="135464" indent="0">
                  <a:buNone/>
                </a:pPr>
                <a:r>
                  <a:rPr lang="id-ID" dirty="0"/>
                  <a:t> 			              </a:t>
                </a:r>
                <a14:m>
                  <m:oMath xmlns:m="http://schemas.openxmlformats.org/officeDocument/2006/math">
                    <m:r>
                      <a:rPr lang="id-ID" i="1">
                        <a:latin typeface="Cambria Math" panose="02040503050406030204" pitchFamily="18" charset="0"/>
                      </a:rPr>
                      <m:t>=</m:t>
                    </m:r>
                    <m:r>
                      <a:rPr lang="id-ID" b="1" i="1" smtClean="0">
                        <a:solidFill>
                          <a:schemeClr val="accent2"/>
                        </a:solidFill>
                        <a:latin typeface="Cambria Math" panose="02040503050406030204" pitchFamily="18" charset="0"/>
                      </a:rPr>
                      <m:t>𝟑𝟒𝟑</m:t>
                    </m:r>
                  </m:oMath>
                </a14:m>
                <a:r>
                  <a:rPr lang="id-ID" b="1" dirty="0"/>
                  <a:t> </a:t>
                </a:r>
                <a:r>
                  <a:rPr lang="id-ID" dirty="0"/>
                  <a:t>kombinasi</a:t>
                </a:r>
              </a:p>
            </p:txBody>
          </p:sp>
        </mc:Choice>
        <mc:Fallback xmlns="">
          <p:sp>
            <p:nvSpPr>
              <p:cNvPr id="5" name="Text Placeholder 4">
                <a:extLst>
                  <a:ext uri="{FF2B5EF4-FFF2-40B4-BE49-F238E27FC236}">
                    <a16:creationId xmlns:a16="http://schemas.microsoft.com/office/drawing/2014/main" id="{824FD08F-6756-4C33-B9B9-875C9C2867C0}"/>
                  </a:ext>
                </a:extLst>
              </p:cNvPr>
              <p:cNvSpPr>
                <a:spLocks noGrp="1" noRot="1" noChangeAspect="1" noMove="1" noResize="1" noEditPoints="1" noAdjustHandles="1" noChangeArrowheads="1" noChangeShapeType="1" noTextEdit="1"/>
              </p:cNvSpPr>
              <p:nvPr>
                <p:ph type="body" idx="1"/>
              </p:nvPr>
            </p:nvSpPr>
            <p:spPr>
              <a:xfrm>
                <a:off x="1051407" y="1855303"/>
                <a:ext cx="8335822" cy="4021319"/>
              </a:xfrm>
              <a:blipFill>
                <a:blip r:embed="rId2"/>
                <a:stretch>
                  <a:fillRect r="-877"/>
                </a:stretch>
              </a:blipFill>
            </p:spPr>
            <p:txBody>
              <a:bodyPr/>
              <a:lstStyle/>
              <a:p>
                <a:r>
                  <a:rPr lang="en-ID">
                    <a:noFill/>
                  </a:rPr>
                  <a:t> </a:t>
                </a:r>
              </a:p>
            </p:txBody>
          </p:sp>
        </mc:Fallback>
      </mc:AlternateContent>
    </p:spTree>
    <p:extLst>
      <p:ext uri="{BB962C8B-B14F-4D97-AF65-F5344CB8AC3E}">
        <p14:creationId xmlns:p14="http://schemas.microsoft.com/office/powerpoint/2010/main" val="34866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B5CF-6681-4704-978E-6F1CCB91D5CD}"/>
              </a:ext>
            </a:extLst>
          </p:cNvPr>
          <p:cNvSpPr>
            <a:spLocks noGrp="1"/>
          </p:cNvSpPr>
          <p:nvPr>
            <p:ph type="title"/>
          </p:nvPr>
        </p:nvSpPr>
        <p:spPr>
          <a:xfrm>
            <a:off x="693733" y="884905"/>
            <a:ext cx="7098800" cy="647600"/>
          </a:xfrm>
        </p:spPr>
        <p:txBody>
          <a:bodyPr/>
          <a:lstStyle/>
          <a:p>
            <a:r>
              <a:rPr lang="id-ID" sz="4800" dirty="0">
                <a:solidFill>
                  <a:schemeClr val="accent5"/>
                </a:solidFill>
              </a:rPr>
              <a:t>KOMBINASI</a:t>
            </a:r>
            <a:endParaRPr lang="en-ID" sz="4800" dirty="0">
              <a:solidFill>
                <a:schemeClr val="accent5"/>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F8F8ED6-0CED-443A-B838-2BDFD649938A}"/>
                  </a:ext>
                </a:extLst>
              </p:cNvPr>
              <p:cNvSpPr>
                <a:spLocks noGrp="1"/>
              </p:cNvSpPr>
              <p:nvPr>
                <p:ph type="body" idx="1"/>
              </p:nvPr>
            </p:nvSpPr>
            <p:spPr>
              <a:xfrm>
                <a:off x="1117666" y="1953592"/>
                <a:ext cx="8105847" cy="3007600"/>
              </a:xfrm>
            </p:spPr>
            <p:txBody>
              <a:bodyPr/>
              <a:lstStyle/>
              <a:p>
                <a:r>
                  <a:rPr lang="id-ID" dirty="0"/>
                  <a:t>Bila ada sejumlah </a:t>
                </a:r>
                <a14:m>
                  <m:oMath xmlns:m="http://schemas.openxmlformats.org/officeDocument/2006/math">
                    <m:r>
                      <a:rPr lang="id-ID" b="0" i="1" smtClean="0">
                        <a:latin typeface="Cambria Math" panose="02040503050406030204" pitchFamily="18" charset="0"/>
                      </a:rPr>
                      <m:t>𝑛</m:t>
                    </m:r>
                  </m:oMath>
                </a14:m>
                <a:r>
                  <a:rPr lang="id-ID" dirty="0"/>
                  <a:t> buah objek, maka cara pengaturan </a:t>
                </a:r>
                <a14:m>
                  <m:oMath xmlns:m="http://schemas.openxmlformats.org/officeDocument/2006/math">
                    <m:r>
                      <a:rPr lang="id-ID" b="0" i="1" smtClean="0">
                        <a:latin typeface="Cambria Math" panose="02040503050406030204" pitchFamily="18" charset="0"/>
                      </a:rPr>
                      <m:t>𝑟</m:t>
                    </m:r>
                  </m:oMath>
                </a14:m>
                <a:r>
                  <a:rPr lang="id-ID" dirty="0"/>
                  <a:t> buah objek tanpa memperhitungkan urutan kejadian dapat dihitung dengan:</a:t>
                </a:r>
              </a:p>
              <a:p>
                <a:pPr marL="135464" indent="0">
                  <a:buNone/>
                </a:pPr>
                <a:endParaRPr lang="id-ID" dirty="0"/>
              </a:p>
              <a:p>
                <a:pPr marL="135464" indent="0">
                  <a:buNone/>
                </a:pPr>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rPr>
                        <m:t>𝐶</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𝑟</m:t>
                          </m:r>
                        </m:e>
                      </m:d>
                      <m:r>
                        <a:rPr lang="id-ID" b="0" i="1" smtClean="0">
                          <a:latin typeface="Cambria Math" panose="02040503050406030204" pitchFamily="18" charset="0"/>
                        </a:rPr>
                        <m:t>=</m:t>
                      </m:r>
                      <m:f>
                        <m:fPr>
                          <m:ctrlPr>
                            <a:rPr lang="id-ID" b="0" i="1" smtClean="0">
                              <a:latin typeface="Cambria Math" panose="02040503050406030204" pitchFamily="18" charset="0"/>
                            </a:rPr>
                          </m:ctrlPr>
                        </m:fPr>
                        <m:num>
                          <m:r>
                            <a:rPr lang="id-ID" b="0" i="1" smtClean="0">
                              <a:latin typeface="Cambria Math" panose="02040503050406030204" pitchFamily="18" charset="0"/>
                            </a:rPr>
                            <m:t>𝑛</m:t>
                          </m:r>
                          <m:r>
                            <a:rPr lang="id-ID" b="0" i="1" smtClean="0">
                              <a:latin typeface="Cambria Math" panose="02040503050406030204" pitchFamily="18" charset="0"/>
                            </a:rPr>
                            <m:t>!</m:t>
                          </m:r>
                        </m:num>
                        <m:den>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𝑟</m:t>
                              </m:r>
                            </m:e>
                          </m:d>
                          <m:r>
                            <a:rPr lang="id-ID" b="0" i="1" smtClean="0">
                              <a:latin typeface="Cambria Math" panose="02040503050406030204" pitchFamily="18" charset="0"/>
                            </a:rPr>
                            <m:t>!</m:t>
                          </m:r>
                          <m:r>
                            <a:rPr lang="id-ID" b="0" i="1" smtClean="0">
                              <a:latin typeface="Cambria Math" panose="02040503050406030204" pitchFamily="18" charset="0"/>
                            </a:rPr>
                            <m:t>𝑟</m:t>
                          </m:r>
                          <m:r>
                            <a:rPr lang="id-ID" b="0" i="1" smtClean="0">
                              <a:latin typeface="Cambria Math" panose="02040503050406030204" pitchFamily="18" charset="0"/>
                            </a:rPr>
                            <m:t>!</m:t>
                          </m:r>
                        </m:den>
                      </m:f>
                    </m:oMath>
                  </m:oMathPara>
                </a14:m>
                <a:endParaRPr lang="id-ID" dirty="0"/>
              </a:p>
              <a:p>
                <a:pPr marL="135464" indent="0">
                  <a:buNone/>
                </a:pPr>
                <a:endParaRPr lang="id-ID" dirty="0"/>
              </a:p>
              <a:p>
                <a:pPr marL="135464" indent="0">
                  <a:buNone/>
                </a:pPr>
                <a14:m>
                  <m:oMath xmlns:m="http://schemas.openxmlformats.org/officeDocument/2006/math">
                    <m:r>
                      <a:rPr lang="id-ID" b="0" i="1" smtClean="0">
                        <a:latin typeface="Cambria Math" panose="02040503050406030204" pitchFamily="18" charset="0"/>
                      </a:rPr>
                      <m:t>𝐶</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𝑟</m:t>
                        </m:r>
                      </m:e>
                    </m:d>
                  </m:oMath>
                </a14:m>
                <a:r>
                  <a:rPr lang="id-ID" dirty="0"/>
                  <a:t>	: hasil kombinasi </a:t>
                </a:r>
              </a:p>
              <a:p>
                <a:pPr marL="135464" indent="0">
                  <a:buNone/>
                </a:pPr>
                <a14:m>
                  <m:oMath xmlns:m="http://schemas.openxmlformats.org/officeDocument/2006/math">
                    <m:r>
                      <a:rPr lang="id-ID" b="0" i="1" smtClean="0">
                        <a:latin typeface="Cambria Math" panose="02040503050406030204" pitchFamily="18" charset="0"/>
                      </a:rPr>
                      <m:t>𝑛</m:t>
                    </m:r>
                  </m:oMath>
                </a14:m>
                <a:r>
                  <a:rPr lang="id-ID" dirty="0"/>
                  <a:t>	: jumlah total objek</a:t>
                </a:r>
              </a:p>
              <a:p>
                <a:pPr marL="135464" indent="0">
                  <a:buNone/>
                </a:pPr>
                <a14:m>
                  <m:oMath xmlns:m="http://schemas.openxmlformats.org/officeDocument/2006/math">
                    <m:r>
                      <a:rPr lang="id-ID" b="0" i="1" smtClean="0">
                        <a:latin typeface="Cambria Math" panose="02040503050406030204" pitchFamily="18" charset="0"/>
                      </a:rPr>
                      <m:t>𝑟</m:t>
                    </m:r>
                  </m:oMath>
                </a14:m>
                <a:r>
                  <a:rPr lang="id-ID" dirty="0"/>
                  <a:t>	: jumlah objek yang diatur</a:t>
                </a:r>
              </a:p>
            </p:txBody>
          </p:sp>
        </mc:Choice>
        <mc:Fallback xmlns="">
          <p:sp>
            <p:nvSpPr>
              <p:cNvPr id="3" name="Text Placeholder 2">
                <a:extLst>
                  <a:ext uri="{FF2B5EF4-FFF2-40B4-BE49-F238E27FC236}">
                    <a16:creationId xmlns:a16="http://schemas.microsoft.com/office/drawing/2014/main" id="{3F8F8ED6-0CED-443A-B838-2BDFD649938A}"/>
                  </a:ext>
                </a:extLst>
              </p:cNvPr>
              <p:cNvSpPr>
                <a:spLocks noGrp="1" noRot="1" noChangeAspect="1" noMove="1" noResize="1" noEditPoints="1" noAdjustHandles="1" noChangeArrowheads="1" noChangeShapeType="1" noTextEdit="1"/>
              </p:cNvSpPr>
              <p:nvPr>
                <p:ph type="body" idx="1"/>
              </p:nvPr>
            </p:nvSpPr>
            <p:spPr>
              <a:xfrm>
                <a:off x="1117666" y="1953592"/>
                <a:ext cx="8105847" cy="3007600"/>
              </a:xfrm>
              <a:blipFill>
                <a:blip r:embed="rId2"/>
                <a:stretch>
                  <a:fillRect b="-19838"/>
                </a:stretch>
              </a:blipFill>
            </p:spPr>
            <p:txBody>
              <a:bodyPr/>
              <a:lstStyle/>
              <a:p>
                <a:r>
                  <a:rPr lang="en-ID">
                    <a:noFill/>
                  </a:rPr>
                  <a:t> </a:t>
                </a:r>
              </a:p>
            </p:txBody>
          </p:sp>
        </mc:Fallback>
      </mc:AlternateContent>
    </p:spTree>
    <p:extLst>
      <p:ext uri="{BB962C8B-B14F-4D97-AF65-F5344CB8AC3E}">
        <p14:creationId xmlns:p14="http://schemas.microsoft.com/office/powerpoint/2010/main" val="394393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B5CF-6681-4704-978E-6F1CCB91D5CD}"/>
              </a:ext>
            </a:extLst>
          </p:cNvPr>
          <p:cNvSpPr>
            <a:spLocks noGrp="1"/>
          </p:cNvSpPr>
          <p:nvPr>
            <p:ph type="title"/>
          </p:nvPr>
        </p:nvSpPr>
        <p:spPr>
          <a:xfrm>
            <a:off x="693733" y="884905"/>
            <a:ext cx="7098800" cy="647600"/>
          </a:xfrm>
        </p:spPr>
        <p:txBody>
          <a:bodyPr/>
          <a:lstStyle/>
          <a:p>
            <a:r>
              <a:rPr lang="id-ID" sz="4800" dirty="0">
                <a:solidFill>
                  <a:schemeClr val="accent5"/>
                </a:solidFill>
              </a:rPr>
              <a:t>KOMBINASI</a:t>
            </a:r>
            <a:endParaRPr lang="en-ID" sz="4800" dirty="0">
              <a:solidFill>
                <a:schemeClr val="accent5"/>
              </a:solidFill>
            </a:endParaRPr>
          </a:p>
        </p:txBody>
      </p:sp>
      <p:sp>
        <p:nvSpPr>
          <p:cNvPr id="3" name="Text Placeholder 2">
            <a:extLst>
              <a:ext uri="{FF2B5EF4-FFF2-40B4-BE49-F238E27FC236}">
                <a16:creationId xmlns:a16="http://schemas.microsoft.com/office/drawing/2014/main" id="{3F8F8ED6-0CED-443A-B838-2BDFD649938A}"/>
              </a:ext>
            </a:extLst>
          </p:cNvPr>
          <p:cNvSpPr>
            <a:spLocks noGrp="1"/>
          </p:cNvSpPr>
          <p:nvPr>
            <p:ph type="body" idx="1"/>
          </p:nvPr>
        </p:nvSpPr>
        <p:spPr>
          <a:xfrm>
            <a:off x="1117666" y="1953592"/>
            <a:ext cx="8105847" cy="3007600"/>
          </a:xfrm>
        </p:spPr>
        <p:txBody>
          <a:bodyPr/>
          <a:lstStyle/>
          <a:p>
            <a:pPr marL="135464" indent="0">
              <a:buNone/>
            </a:pPr>
            <a:r>
              <a:rPr lang="id-ID" b="1" u="sng" dirty="0"/>
              <a:t>Contoh 1:</a:t>
            </a:r>
          </a:p>
          <a:p>
            <a:r>
              <a:rPr lang="id-ID" dirty="0"/>
              <a:t>Misalkan ada 20 mahasiswa dalam satu kelas, dan akan dipilih 4 orang yang akan mewakili kelas untuk mengikuti lomba karya ilmiah. Berapakah jumlah kombinasi mahasiswa yang mungkin terpilih?</a:t>
            </a:r>
          </a:p>
          <a:p>
            <a:r>
              <a:rPr lang="id-ID" dirty="0"/>
              <a:t>Berbeda dengan permutasi, kombinasi tidak menganggap penting urutan kejadian. Pada kasus ini, yang penting ada 4 orang mahasiswa yang terpilih, tidak jadi masalah bagaimana urutannya. Ketika 4 mahasiswa terpilih, meskipun dalam urutan yang berbeda-beda, maka tetap dianggap sebagai 1 kejadian yang sama.</a:t>
            </a:r>
          </a:p>
          <a:p>
            <a:endParaRPr lang="id-ID" dirty="0"/>
          </a:p>
        </p:txBody>
      </p:sp>
    </p:spTree>
    <p:extLst>
      <p:ext uri="{BB962C8B-B14F-4D97-AF65-F5344CB8AC3E}">
        <p14:creationId xmlns:p14="http://schemas.microsoft.com/office/powerpoint/2010/main" val="2237718504"/>
      </p:ext>
    </p:extLst>
  </p:cSld>
  <p:clrMapOvr>
    <a:masterClrMapping/>
  </p:clrMapOvr>
</p:sld>
</file>

<file path=ppt/theme/theme1.xml><?xml version="1.0" encoding="utf-8"?>
<a:theme xmlns:a="http://schemas.openxmlformats.org/drawingml/2006/main" name="Arfiragus">
  <a:themeElements>
    <a:clrScheme name="Custom 347">
      <a:dk1>
        <a:srgbClr val="666666"/>
      </a:dk1>
      <a:lt1>
        <a:srgbClr val="FFFFFF"/>
      </a:lt1>
      <a:dk2>
        <a:srgbClr val="999999"/>
      </a:dk2>
      <a:lt2>
        <a:srgbClr val="FFFFFF"/>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firagus" id="{D3C4AD19-BF64-4B19-AF2C-D0F6E29AB75E}" vid="{3D4FE23E-6554-451C-8853-DC3A246FF9ED}"/>
    </a:ext>
  </a:extLst>
</a:theme>
</file>

<file path=docProps/app.xml><?xml version="1.0" encoding="utf-8"?>
<Properties xmlns="http://schemas.openxmlformats.org/officeDocument/2006/extended-properties" xmlns:vt="http://schemas.openxmlformats.org/officeDocument/2006/docPropsVTypes">
  <Template>Arfiragus</Template>
  <TotalTime>2813</TotalTime>
  <Words>871</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Karla</vt:lpstr>
      <vt:lpstr>Montserrat</vt:lpstr>
      <vt:lpstr>Arfiragus</vt:lpstr>
      <vt:lpstr>KOMBINATORIAL 2</vt:lpstr>
      <vt:lpstr>PERMUTASI </vt:lpstr>
      <vt:lpstr>PERMUTASI </vt:lpstr>
      <vt:lpstr>PERMUTASI </vt:lpstr>
      <vt:lpstr>PERMUTASI </vt:lpstr>
      <vt:lpstr>PERMUTASI </vt:lpstr>
      <vt:lpstr>PERMUTASI </vt:lpstr>
      <vt:lpstr>KOMBINASI</vt:lpstr>
      <vt:lpstr>KOMBINASI</vt:lpstr>
      <vt:lpstr>KOMBINASI</vt:lpstr>
      <vt:lpstr>KOMBINASI</vt:lpstr>
      <vt:lpstr>KOMBINASI</vt:lpstr>
      <vt:lpstr>PERMUTASI DENGAN ELEMEN BERULANG</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KOMBINATORIAL 2</dc:title>
  <dc:creator>shabrina.taufik@gmail.com</dc:creator>
  <cp:lastModifiedBy>shabrina.taufik@gmail.com</cp:lastModifiedBy>
  <cp:revision>36</cp:revision>
  <dcterms:created xsi:type="dcterms:W3CDTF">2019-11-03T12:10:32Z</dcterms:created>
  <dcterms:modified xsi:type="dcterms:W3CDTF">2019-11-11T07:43:24Z</dcterms:modified>
</cp:coreProperties>
</file>