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974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571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3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8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68D9-B8C6-47B5-AE80-881E7CDF3D0F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CC8DFF-6346-4C3E-AF13-0262069B9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1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2.bp.blogspot.com/-UTESqM_NRgg/VDGje2_IDNI/AAAAAAAAA-Q/wB0IYCZcabY/s1600/modusponen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4.bp.blogspot.com/-rBFi8aKLJt8/VDGjeU07S7I/AAAAAAAAA-I/NVesMzgOPpI/s1600/modustollens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1.bp.blogspot.com/-HETuofstmas/VDGjfbCTJGI/AAAAAAAAA-0/IvEoIFEVhX0/s1600/penkonjung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2.bp.blogspot.com/-tssaQgpWF1U/VDGjfU-WKgI/AAAAAAAAA-g/OLVsAGpMWxE/s1600/silogismedisjung.p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3.bp.blogspot.com/-HMqGKFr8-wA/VDGjgPjySuI/AAAAAAAAA-w/vfnQxf5xe44/s1600/silogismehipotesis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03913" y="1376020"/>
            <a:ext cx="11280679" cy="268978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MATEMATIKA DISKRIT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830" y="3517355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dirty="0">
                <a:latin typeface="Arial Rounded MT Bold" panose="020F0704030504030204" pitchFamily="34" charset="0"/>
              </a:rPr>
              <a:t>HUKUM – HUKUM</a:t>
            </a:r>
          </a:p>
          <a:p>
            <a:pPr algn="l"/>
            <a:r>
              <a:rPr lang="en-US" sz="3200" dirty="0">
                <a:latin typeface="Arial Rounded MT Bold" panose="020F0704030504030204" pitchFamily="34" charset="0"/>
              </a:rPr>
              <a:t>PADA LOGIKA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820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306" y="17172"/>
            <a:ext cx="8596668" cy="48510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3945"/>
            <a:ext cx="9226520" cy="5397418"/>
          </a:xfrm>
        </p:spPr>
        <p:txBody>
          <a:bodyPr/>
          <a:lstStyle/>
          <a:p>
            <a:pPr marL="449263" lvl="2" indent="0">
              <a:buNone/>
            </a:pPr>
            <a:r>
              <a:rPr lang="id-ID" sz="3200" b="1" dirty="0">
                <a:latin typeface="Arial Rounded MT Bold" panose="020F0704030504030204" pitchFamily="34" charset="0"/>
              </a:rPr>
              <a:t>Contoh Implikasi</a:t>
            </a:r>
            <a:r>
              <a:rPr lang="en-US" sz="3200" b="1" dirty="0">
                <a:latin typeface="Arial Rounded MT Bold" panose="020F0704030504030204" pitchFamily="34" charset="0"/>
              </a:rPr>
              <a:t> </a:t>
            </a:r>
            <a:r>
              <a:rPr lang="id-ID" sz="3200" b="1" dirty="0">
                <a:latin typeface="Arial Rounded MT Bold" panose="020F0704030504030204" pitchFamily="34" charset="0"/>
              </a:rPr>
              <a:t>:</a:t>
            </a:r>
          </a:p>
          <a:p>
            <a:pPr marL="449263" lvl="2" indent="0">
              <a:buNone/>
            </a:pPr>
            <a:r>
              <a:rPr lang="id-ID" sz="2000" dirty="0">
                <a:latin typeface="Arial Rounded MT Bold" panose="020F0704030504030204" pitchFamily="34" charset="0"/>
              </a:rPr>
              <a:t>	</a:t>
            </a:r>
            <a:r>
              <a:rPr lang="id-ID" sz="2000" b="1" dirty="0">
                <a:latin typeface="Arial Rounded MT Bold" panose="020F0704030504030204" pitchFamily="34" charset="0"/>
              </a:rPr>
              <a:t>Ahmad bisa mengambil mata kuliah Teori Bahasa Formal hanya jika ia sudah lulus 	mata kuliah Matematika Diskrit</a:t>
            </a:r>
            <a:r>
              <a:rPr lang="en-US" sz="2000" b="1" dirty="0">
                <a:latin typeface="Arial Rounded MT Bold" panose="020F0704030504030204" pitchFamily="34" charset="0"/>
              </a:rPr>
              <a:t> </a:t>
            </a:r>
            <a:r>
              <a:rPr lang="id-ID" sz="2000" b="1" dirty="0">
                <a:latin typeface="Arial Rounded MT Bold" panose="020F0704030504030204" pitchFamily="34" charset="0"/>
              </a:rPr>
              <a:t>( Ingat : p    q dapat dibacaa p hanya jika q )</a:t>
            </a:r>
          </a:p>
          <a:p>
            <a:pPr marL="449263" lvl="2" indent="0">
              <a:buNone/>
            </a:pPr>
            <a:r>
              <a:rPr lang="id-ID" sz="2000" b="1" dirty="0">
                <a:latin typeface="Arial Rounded MT Bold" panose="020F0704030504030204" pitchFamily="34" charset="0"/>
              </a:rPr>
              <a:t>	p : Ahmad bisa mengambil mata kuliah Teori Bahasa Formal </a:t>
            </a:r>
          </a:p>
          <a:p>
            <a:pPr marL="449263" lvl="2" indent="0">
              <a:buNone/>
            </a:pPr>
            <a:r>
              <a:rPr lang="id-ID" sz="2000" b="1" dirty="0">
                <a:latin typeface="Arial Rounded MT Bold" panose="020F0704030504030204" pitchFamily="34" charset="0"/>
              </a:rPr>
              <a:t>	q : Ahmad sudah lulus mata kuliah </a:t>
            </a:r>
            <a:r>
              <a:rPr lang="id-ID" sz="2000" dirty="0">
                <a:latin typeface="Arial Rounded MT Bold" panose="020F0704030504030204" pitchFamily="34" charset="0"/>
              </a:rPr>
              <a:t>Matematika Diskrit</a:t>
            </a:r>
          </a:p>
        </p:txBody>
      </p:sp>
    </p:spTree>
    <p:extLst>
      <p:ext uri="{BB962C8B-B14F-4D97-AF65-F5344CB8AC3E}">
        <p14:creationId xmlns:p14="http://schemas.microsoft.com/office/powerpoint/2010/main" val="240671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54" y="0"/>
            <a:ext cx="8596668" cy="2275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4097"/>
            <a:ext cx="8596668" cy="5307266"/>
          </a:xfrm>
        </p:spPr>
        <p:txBody>
          <a:bodyPr/>
          <a:lstStyle/>
          <a:p>
            <a:pPr marL="449263" lvl="2" indent="0">
              <a:buNone/>
            </a:pPr>
            <a:r>
              <a:rPr lang="id-ID" sz="2800" b="1" dirty="0">
                <a:latin typeface="Arial Rounded MT Bold" panose="020F0704030504030204" pitchFamily="34" charset="0"/>
              </a:rPr>
              <a:t>Notasi standart jika p, maka q</a:t>
            </a:r>
          </a:p>
          <a:p>
            <a:pPr marL="449263" lvl="2" indent="0">
              <a:buNone/>
            </a:pPr>
            <a:r>
              <a:rPr lang="id-ID" sz="2400" b="1" i="1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Jika Ahmad mengambil mata kuliah Teori Bahasa Formal, maka ia sudah lulus mata 	kuliah Matematika Diskrit. </a:t>
            </a:r>
          </a:p>
          <a:p>
            <a:pPr marL="449263" lvl="2" indent="0">
              <a:buNone/>
            </a:pPr>
            <a:endParaRPr lang="id-ID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6" y="2550098"/>
            <a:ext cx="7458823" cy="312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 Rounded MT Bold" panose="020F0704030504030204" pitchFamily="34" charset="0"/>
              </a:rPr>
              <a:t>VARIAN IMPLIKASI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1545465"/>
            <a:ext cx="10689465" cy="49068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Ada 3 varian implikasi yaitu	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d-ID" sz="2400" dirty="0">
                <a:latin typeface="Arial Rounded MT Bold" panose="020F0704030504030204" pitchFamily="34" charset="0"/>
              </a:rPr>
              <a:t> Konvers dari implikasi p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→</a:t>
            </a:r>
            <a:r>
              <a:rPr lang="id-ID" sz="2400" dirty="0">
                <a:latin typeface="Arial Rounded MT Bold" panose="020F0704030504030204" pitchFamily="34" charset="0"/>
              </a:rPr>
              <a:t> q adalah q 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→</a:t>
            </a:r>
            <a:r>
              <a:rPr lang="id-ID" sz="2400" dirty="0">
                <a:latin typeface="Arial Rounded MT Bold" panose="020F0704030504030204" pitchFamily="34" charset="0"/>
              </a:rPr>
              <a:t>  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d-ID" sz="2400" dirty="0">
                <a:latin typeface="Arial Rounded MT Bold" panose="020F0704030504030204" pitchFamily="34" charset="0"/>
              </a:rPr>
              <a:t> Invers dari implikasi p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→</a:t>
            </a:r>
            <a:r>
              <a:rPr lang="id-ID" sz="2400" dirty="0">
                <a:latin typeface="Arial Rounded MT Bold" panose="020F0704030504030204" pitchFamily="34" charset="0"/>
              </a:rPr>
              <a:t> q adalah   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̴ p 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→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q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Kontraposisi dari implikasi p 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→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q adalah  </a:t>
            </a:r>
            <a:r>
              <a:rPr lang="id-ID" sz="2400" dirty="0">
                <a:latin typeface="Arial Rounded MT Bold" panose="020F0704030504030204" pitchFamily="34" charset="0"/>
              </a:rPr>
              <a:t> 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̴ q 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→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  ̴p</a:t>
            </a:r>
          </a:p>
          <a:p>
            <a:pPr marL="0" indent="0">
              <a:buNone/>
            </a:pPr>
            <a:endParaRPr lang="id-ID" sz="24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Contoh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: Tentukan konvers, invers, dan kontraposisi “ Jika hujan turun, maka Jakarta banjir.”</a:t>
            </a:r>
          </a:p>
          <a:p>
            <a:pPr marL="0" indent="108585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Konvers	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	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: Jika Jakarta Banjir, maka hujan turun.</a:t>
            </a:r>
          </a:p>
          <a:p>
            <a:pPr marL="0" indent="108585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Invers		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: Jika hujan tidak turun, maka Jakarta tidak banjir.</a:t>
            </a:r>
          </a:p>
          <a:p>
            <a:pPr marL="0" indent="108585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Kontraposisi	: Jika Jakarta tidak banjir, maka hujan tidak turun.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0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56" y="236112"/>
            <a:ext cx="10437134" cy="4013916"/>
          </a:xfrm>
        </p:spPr>
        <p:txBody>
          <a:bodyPr>
            <a:noAutofit/>
          </a:bodyPr>
          <a:lstStyle/>
          <a:p>
            <a: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Apa itu Bi-implikasi / Bikondisional	?</a:t>
            </a:r>
            <a:b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br>
              <a:rPr lang="id-ID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Bi-implikasi ( jika dan hanya jika ) biasanya dilambangkan dengan simbol “ 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↔</a:t>
            </a:r>
            <a:r>
              <a:rPr lang="en-US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id-ID" sz="2400" dirty="0">
                <a:latin typeface="Arial Rounded MT Bold" panose="020F0704030504030204" pitchFamily="34" charset="0"/>
              </a:rPr>
              <a:t>” . Bi-implikasi bernilai benar jika komponen – komponennya bernilai sama.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 </a:t>
            </a:r>
            <a:r>
              <a:rPr lang="id-ID" sz="2400" dirty="0">
                <a:latin typeface="Arial Rounded MT Bold" panose="020F0704030504030204" pitchFamily="34" charset="0"/>
              </a:rPr>
              <a:t>Cara – cara menyatakan bikondisional p 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↔</a:t>
            </a:r>
            <a:r>
              <a:rPr lang="id-ID" sz="2400" dirty="0">
                <a:latin typeface="Arial Rounded MT Bold" panose="020F0704030504030204" pitchFamily="34" charset="0"/>
              </a:rPr>
              <a:t>  q	: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p jika dan hanya jika q.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p adalah syarat perlu dan cukup untuk q.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Jika p maka q, dan sebaliknya.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p if q</a:t>
            </a:r>
            <a:br>
              <a:rPr lang="id-ID" sz="2400" dirty="0">
                <a:latin typeface="Arial Rounded MT Bold" panose="020F0704030504030204" pitchFamily="34" charset="0"/>
              </a:rPr>
            </a:br>
            <a:endParaRPr 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187" y="4519124"/>
            <a:ext cx="8480271" cy="190821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448809" y="4787811"/>
            <a:ext cx="342900" cy="12700"/>
          </a:xfrm>
          <a:prstGeom prst="straightConnector1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349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60" y="609599"/>
            <a:ext cx="10411376" cy="5041164"/>
          </a:xfrm>
        </p:spPr>
        <p:txBody>
          <a:bodyPr>
            <a:noAutofit/>
          </a:bodyPr>
          <a:lstStyle/>
          <a:p>
            <a:r>
              <a:rPr lang="id-ID" sz="2800" dirty="0">
                <a:latin typeface="Arial Rounded MT Bold" panose="020F0704030504030204" pitchFamily="34" charset="0"/>
              </a:rPr>
              <a:t>Contoh Bi-implikasi :</a:t>
            </a:r>
            <a:br>
              <a:rPr lang="en-US" sz="2800" dirty="0">
                <a:latin typeface="Arial Rounded MT Bold" panose="020F0704030504030204" pitchFamily="34" charset="0"/>
              </a:rPr>
            </a:br>
            <a:br>
              <a:rPr lang="id-ID" sz="28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Jika 	p : 2 bilangan genap (T)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	</a:t>
            </a: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q : 3 bilangan ganjil (T)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maka</a:t>
            </a: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p ↔ q : 2 bilangan genap jika dan hanya jika 3 bilangan ganjil (T)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Jika 	r : 2 + 2 ≠5 (T)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		</a:t>
            </a:r>
            <a:r>
              <a:rPr lang="id-ID" sz="2400" dirty="0">
                <a:latin typeface="Arial Rounded MT Bold" panose="020F0704030504030204" pitchFamily="34" charset="0"/>
              </a:rPr>
              <a:t>s : 4 + 4 &lt; 8 (F)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maka </a:t>
            </a: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r ↔ s : 2 + 2 ≠ 5 jika dan hanya jika 4 + 4 &lt; 8 (F)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Jika 	a : Surabaya ada di jawa barat (F)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		</a:t>
            </a:r>
            <a:r>
              <a:rPr lang="id-ID" sz="2400" dirty="0">
                <a:latin typeface="Arial Rounded MT Bold" panose="020F0704030504030204" pitchFamily="34" charset="0"/>
              </a:rPr>
              <a:t>b : 23 = 6 (F)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maka </a:t>
            </a:r>
            <a:r>
              <a:rPr lang="en-US" sz="2400" dirty="0"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</a:rPr>
              <a:t>a ↔ b : Surabaya ada di jawa barat jika dan hanya jika 23 = 6 (T)</a:t>
            </a:r>
            <a:br>
              <a:rPr lang="id-ID" sz="2400" dirty="0">
                <a:latin typeface="Arial Rounded MT Bold" panose="020F0704030504030204" pitchFamily="34" charset="0"/>
              </a:rPr>
            </a:br>
            <a:br>
              <a:rPr lang="id-ID" sz="2400" dirty="0">
                <a:latin typeface="Arial Rounded MT Bold" panose="020F0704030504030204" pitchFamily="34" charset="0"/>
              </a:rPr>
            </a:br>
            <a:endParaRPr 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759" y="5650763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2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  </a:t>
            </a:r>
            <a:r>
              <a:rPr lang="id-ID" b="1" dirty="0"/>
              <a:t>Hukum De Morgan :</a:t>
            </a:r>
            <a:br>
              <a:rPr lang="en-US" dirty="0"/>
            </a:br>
            <a:r>
              <a:rPr lang="id-ID" dirty="0"/>
              <a:t>    ~ (</a:t>
            </a:r>
            <a:r>
              <a:rPr lang="id-ID" i="1" dirty="0"/>
              <a:t>p </a:t>
            </a:r>
            <a:r>
              <a:rPr lang="id-ID" dirty="0"/>
              <a:t>ᴧ </a:t>
            </a:r>
            <a:r>
              <a:rPr lang="id-ID" i="1" dirty="0"/>
              <a:t>q</a:t>
            </a:r>
            <a:r>
              <a:rPr lang="id-ID" dirty="0"/>
              <a:t>)  ó ~</a:t>
            </a:r>
            <a:r>
              <a:rPr lang="id-ID" i="1" dirty="0"/>
              <a:t>p</a:t>
            </a:r>
            <a:r>
              <a:rPr lang="id-ID" dirty="0"/>
              <a:t> ᴠ ~</a:t>
            </a:r>
            <a:r>
              <a:rPr lang="id-ID" i="1" dirty="0"/>
              <a:t>q</a:t>
            </a:r>
            <a:br>
              <a:rPr lang="en-US" dirty="0"/>
            </a:br>
            <a:r>
              <a:rPr lang="id-ID" dirty="0"/>
              <a:t>    ~ (</a:t>
            </a:r>
            <a:r>
              <a:rPr lang="id-ID" i="1" dirty="0"/>
              <a:t>p </a:t>
            </a:r>
            <a:r>
              <a:rPr lang="id-ID" dirty="0"/>
              <a:t>ᴠ </a:t>
            </a:r>
            <a:r>
              <a:rPr lang="id-ID" i="1" dirty="0"/>
              <a:t>q</a:t>
            </a:r>
            <a:r>
              <a:rPr lang="id-ID" dirty="0"/>
              <a:t>)  ó ~</a:t>
            </a:r>
            <a:r>
              <a:rPr lang="id-ID" i="1" dirty="0"/>
              <a:t>p </a:t>
            </a:r>
            <a:r>
              <a:rPr lang="id-ID" dirty="0"/>
              <a:t>ᴧ ~</a:t>
            </a:r>
            <a:r>
              <a:rPr lang="id-ID" i="1" dirty="0"/>
              <a:t>q</a:t>
            </a:r>
            <a:br>
              <a:rPr lang="en-US" dirty="0"/>
            </a:br>
            <a:r>
              <a:rPr lang="id-ID" dirty="0"/>
              <a:t> </a:t>
            </a:r>
            <a:br>
              <a:rPr lang="en-US" dirty="0"/>
            </a:br>
            <a:r>
              <a:rPr lang="id-ID" dirty="0"/>
              <a:t> </a:t>
            </a:r>
            <a:br>
              <a:rPr lang="en-US" dirty="0"/>
            </a:br>
            <a:r>
              <a:rPr lang="id-ID" dirty="0"/>
              <a:t> </a:t>
            </a:r>
            <a:br>
              <a:rPr lang="en-US" dirty="0"/>
            </a:br>
            <a:r>
              <a:rPr lang="id-ID" dirty="0"/>
              <a:t>Apabila sebuah implikasi </a:t>
            </a:r>
            <a:r>
              <a:rPr lang="id-ID" i="1" dirty="0"/>
              <a:t>p </a:t>
            </a:r>
            <a:r>
              <a:rPr lang="id-ID" i="1" dirty="0">
                <a:sym typeface="Wingdings" panose="05000000000000000000" pitchFamily="2" charset="2"/>
              </a:rPr>
              <a:t></a:t>
            </a:r>
            <a:r>
              <a:rPr lang="id-ID" i="1" dirty="0"/>
              <a:t> q</a:t>
            </a:r>
            <a:r>
              <a:rPr lang="id-ID" dirty="0"/>
              <a:t> merupakan tautologi, dengan </a:t>
            </a:r>
            <a:r>
              <a:rPr lang="id-ID" i="1" dirty="0"/>
              <a:t>p</a:t>
            </a:r>
            <a:r>
              <a:rPr lang="id-ID" dirty="0"/>
              <a:t> dan </a:t>
            </a:r>
            <a:r>
              <a:rPr lang="id-ID" i="1" dirty="0"/>
              <a:t>q </a:t>
            </a:r>
            <a:r>
              <a:rPr lang="id-ID" dirty="0"/>
              <a:t>pernyataan” majemuk yang mungkin memuat variabel logika, maka </a:t>
            </a:r>
            <a:r>
              <a:rPr lang="id-ID" i="1" dirty="0"/>
              <a:t>q </a:t>
            </a:r>
            <a:r>
              <a:rPr lang="id-ID" dirty="0"/>
              <a:t>dikatakan </a:t>
            </a:r>
            <a:r>
              <a:rPr lang="id-ID" b="1" dirty="0"/>
              <a:t>terjadi logis</a:t>
            </a:r>
            <a:r>
              <a:rPr lang="id-ID" dirty="0"/>
              <a:t> karena </a:t>
            </a:r>
            <a:r>
              <a:rPr lang="en-US" i="1" dirty="0"/>
              <a:t>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3811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3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636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56823"/>
            <a:ext cx="11274261" cy="5384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800" dirty="0">
                <a:latin typeface="Arial Black" panose="020B0A04020102020204" pitchFamily="34" charset="0"/>
              </a:rPr>
              <a:t>Modus Ponens</a:t>
            </a:r>
            <a:endParaRPr lang="en-US" sz="28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id-ID" sz="2400" dirty="0"/>
              <a:t>Modus ponens adalah metode penarikan kesimpulan apabila ada pernyataan </a:t>
            </a:r>
            <a:r>
              <a:rPr lang="id-ID" sz="2400" b="1" dirty="0"/>
              <a:t>"p → q</a:t>
            </a:r>
            <a:r>
              <a:rPr lang="id-ID" sz="2400" dirty="0"/>
              <a:t>" dan diketahui </a:t>
            </a:r>
            <a:r>
              <a:rPr lang="id-ID" sz="2400" b="1" dirty="0"/>
              <a:t>"p"</a:t>
            </a:r>
            <a:r>
              <a:rPr lang="id-ID" sz="2400" dirty="0"/>
              <a:t> maka bisa ditarik kesimpulan "</a:t>
            </a:r>
            <a:r>
              <a:rPr lang="id-ID" sz="2400" b="1" dirty="0"/>
              <a:t>q</a:t>
            </a:r>
            <a:r>
              <a:rPr lang="id-ID" sz="2400" dirty="0"/>
              <a:t>". 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id-ID" sz="2800" b="1" dirty="0">
                <a:latin typeface="Arial Black" panose="020B0A04020102020204" pitchFamily="34" charset="0"/>
              </a:rPr>
              <a:t>Contoh dalam kalimat:</a:t>
            </a:r>
            <a:br>
              <a:rPr lang="id-ID" sz="2800" b="1" dirty="0">
                <a:latin typeface="Arial Black" panose="020B0A04020102020204" pitchFamily="34" charset="0"/>
              </a:rPr>
            </a:br>
            <a:r>
              <a:rPr lang="id-ID" dirty="0"/>
              <a:t>   </a:t>
            </a:r>
            <a:r>
              <a:rPr lang="id-ID" sz="2400" b="1" dirty="0"/>
              <a:t> p                    : Hari ini hari Senin.</a:t>
            </a:r>
            <a:br>
              <a:rPr lang="id-ID" sz="2400" b="1" dirty="0"/>
            </a:br>
            <a:r>
              <a:rPr lang="id-ID" sz="2400" b="1" dirty="0"/>
              <a:t>    q                    : Saya belajar Matematika Diskrit.</a:t>
            </a:r>
            <a:br>
              <a:rPr lang="id-ID" sz="2400" b="1" dirty="0"/>
            </a:br>
            <a:r>
              <a:rPr lang="id-ID" sz="2400" b="1" dirty="0"/>
              <a:t>    p → q            : Jika hari ini hari Senin maka saya belajar</a:t>
            </a:r>
            <a:r>
              <a:rPr lang="en-US" sz="2400" b="1" dirty="0"/>
              <a:t> </a:t>
            </a:r>
            <a:r>
              <a:rPr lang="id-ID" sz="2400" b="1" dirty="0"/>
              <a:t>Matematika </a:t>
            </a:r>
            <a:r>
              <a:rPr lang="en-US" sz="2400" b="1" dirty="0"/>
              <a:t>							   </a:t>
            </a:r>
            <a:r>
              <a:rPr lang="id-ID" sz="2400" b="1" dirty="0"/>
              <a:t>Diskrit.</a:t>
            </a:r>
            <a:br>
              <a:rPr lang="id-ID" sz="2400" b="1" dirty="0"/>
            </a:br>
            <a:r>
              <a:rPr lang="id-ID" sz="2400" b="1" dirty="0"/>
              <a:t>    p                    : Hari ini hari Senin.</a:t>
            </a:r>
            <a:br>
              <a:rPr lang="id-ID" sz="2400" b="1" dirty="0"/>
            </a:br>
            <a:r>
              <a:rPr lang="id-ID" sz="2400" b="1" dirty="0"/>
              <a:t>    kesimpulan(q) : Saya belajar Matematika Diskrit.</a:t>
            </a:r>
            <a:br>
              <a:rPr lang="id-ID" sz="2400" b="1" dirty="0"/>
            </a:br>
            <a:br>
              <a:rPr lang="id-ID" sz="2400" b="1" dirty="0"/>
            </a:br>
            <a:r>
              <a:rPr lang="id-ID" sz="2400" b="1" dirty="0"/>
              <a:t>    Tabel kebenaran modus ponens ((p → q) ʌ p) → q :</a:t>
            </a:r>
            <a:br>
              <a:rPr lang="id-ID" sz="2400" b="1" dirty="0"/>
            </a:b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1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3090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77334" y="1068947"/>
            <a:ext cx="8596668" cy="49724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400" b="1" dirty="0"/>
              <a:t>Tabel kebenaran modus ponens ((p → q) ʌ p) → q :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0" indent="0">
              <a:buNone/>
            </a:pPr>
            <a:br>
              <a:rPr lang="id-ID" sz="2400" b="1" dirty="0"/>
            </a:br>
            <a:endParaRPr lang="en-US" sz="2400" dirty="0"/>
          </a:p>
        </p:txBody>
      </p:sp>
      <p:pic>
        <p:nvPicPr>
          <p:cNvPr id="8" name="Picture 7" descr="https://2.bp.blogspot.com/-UTESqM_NRgg/VDGje2_IDNI/AAAAAAAAA-Q/wB0IYCZcabY/s1600/modusponen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0" y="2009104"/>
            <a:ext cx="7031865" cy="4250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39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3788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02245"/>
            <a:ext cx="11171229" cy="47811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400" dirty="0">
                <a:latin typeface="Arial Black" panose="020B0A04020102020204" pitchFamily="34" charset="0"/>
              </a:rPr>
              <a:t>MODUS TOLLENS</a:t>
            </a:r>
            <a:br>
              <a:rPr lang="id-ID" sz="2400" dirty="0">
                <a:latin typeface="Arial Black" panose="020B0A04020102020204" pitchFamily="34" charset="0"/>
              </a:rPr>
            </a:br>
            <a:r>
              <a:rPr lang="id-ID" sz="2400" dirty="0"/>
              <a:t>Modus tollens adalah metode penarikan kesimpulan apabila ada pernyataan "p → q" dan diketahui "-q" maka bisa ditarik kesimpulan "-p".</a:t>
            </a:r>
            <a:br>
              <a:rPr lang="id-ID" sz="2400" dirty="0"/>
            </a:br>
            <a:r>
              <a:rPr lang="id-ID" sz="2800" b="1" dirty="0">
                <a:latin typeface="Arial Black" panose="020B0A04020102020204" pitchFamily="34" charset="0"/>
              </a:rPr>
              <a:t>Contoh dalam kalimat:</a:t>
            </a:r>
            <a:br>
              <a:rPr lang="id-ID" sz="2800" b="1" dirty="0">
                <a:latin typeface="Arial Black" panose="020B0A04020102020204" pitchFamily="34" charset="0"/>
              </a:rPr>
            </a:br>
            <a:r>
              <a:rPr lang="id-ID" sz="2400" dirty="0"/>
              <a:t>    p                     : Hari ini hari Senin.</a:t>
            </a:r>
            <a:br>
              <a:rPr lang="id-ID" sz="2400" dirty="0"/>
            </a:br>
            <a:r>
              <a:rPr lang="id-ID" sz="2400" dirty="0"/>
              <a:t>    q                     : Saya belajar Matematika Diskrit.</a:t>
            </a:r>
            <a:br>
              <a:rPr lang="id-ID" sz="2400" dirty="0"/>
            </a:br>
            <a:r>
              <a:rPr lang="id-ID" sz="2400" dirty="0"/>
              <a:t>    p → q             : Jika hari ini hari Senin maka saya belajar Matematika Diskrit.</a:t>
            </a:r>
            <a:br>
              <a:rPr lang="id-ID" sz="2400" dirty="0"/>
            </a:br>
            <a:r>
              <a:rPr lang="id-ID" sz="2400" dirty="0"/>
              <a:t>    -q                    : Saya tidak belajar Matematika Diskrit.</a:t>
            </a:r>
            <a:br>
              <a:rPr lang="id-ID" sz="2400" dirty="0"/>
            </a:br>
            <a:r>
              <a:rPr lang="id-ID" sz="2400" dirty="0"/>
              <a:t>    kesimpulan(-p) : Hari ini bukan hari Senin.</a:t>
            </a:r>
            <a:br>
              <a:rPr lang="id-ID" sz="2400" dirty="0"/>
            </a:br>
            <a:br>
              <a:rPr lang="id-ID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55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347730"/>
            <a:ext cx="8596668" cy="7212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878" y="643944"/>
            <a:ext cx="8596668" cy="5500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400" b="1" dirty="0">
                <a:latin typeface="Arial Rounded MT Bold" panose="020F0704030504030204" pitchFamily="34" charset="0"/>
              </a:rPr>
              <a:t>Tabel kebenaran modus tollens ((p → q) ʌ -q) → -p:</a:t>
            </a:r>
            <a:endParaRPr lang="en-US" sz="2400" b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ttps://4.bp.blogspot.com/-rBFi8aKLJt8/VDGjeU07S7I/AAAAAAAAA-I/NVesMzgOPpI/s1600/modustollens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689" y="1721346"/>
            <a:ext cx="7446611" cy="4693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73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582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 Rounded MT Bold" panose="020F0704030504030204" pitchFamily="34" charset="0"/>
              </a:rPr>
              <a:t>Kelompok</a:t>
            </a:r>
            <a:r>
              <a:rPr lang="en-US" dirty="0">
                <a:latin typeface="Arial Rounded MT Bold" panose="020F0704030504030204" pitchFamily="34" charset="0"/>
              </a:rPr>
              <a:t> : 1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			Ahmad </a:t>
            </a:r>
            <a:r>
              <a:rPr lang="en-US" dirty="0" err="1">
                <a:latin typeface="Arial Rounded MT Bold" panose="020F0704030504030204" pitchFamily="34" charset="0"/>
              </a:rPr>
              <a:t>Hafizd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			Aliya </a:t>
            </a:r>
            <a:r>
              <a:rPr lang="en-US" dirty="0" err="1">
                <a:latin typeface="Arial Rounded MT Bold" panose="020F0704030504030204" pitchFamily="34" charset="0"/>
              </a:rPr>
              <a:t>Hanun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			Ali </a:t>
            </a:r>
            <a:r>
              <a:rPr lang="en-US" dirty="0" err="1">
                <a:latin typeface="Arial Rounded MT Bold" panose="020F0704030504030204" pitchFamily="34" charset="0"/>
              </a:rPr>
              <a:t>Safik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			</a:t>
            </a:r>
            <a:r>
              <a:rPr lang="en-US" dirty="0" err="1">
                <a:latin typeface="Arial Rounded MT Bold" panose="020F0704030504030204" pitchFamily="34" charset="0"/>
              </a:rPr>
              <a:t>Ardilla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Lukita</a:t>
            </a:r>
            <a:r>
              <a:rPr lang="en-US" dirty="0">
                <a:latin typeface="Arial Rounded MT Bold" panose="020F0704030504030204" pitchFamily="34" charset="0"/>
              </a:rPr>
              <a:t> S.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			</a:t>
            </a:r>
            <a:r>
              <a:rPr lang="en-US" dirty="0" err="1">
                <a:latin typeface="Arial Rounded MT Bold" panose="020F0704030504030204" pitchFamily="34" charset="0"/>
              </a:rPr>
              <a:t>Arlan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Ady</a:t>
            </a:r>
            <a:r>
              <a:rPr lang="en-US" dirty="0">
                <a:latin typeface="Arial Rounded MT Bold" panose="020F0704030504030204" pitchFamily="34" charset="0"/>
              </a:rPr>
              <a:t> P.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					</a:t>
            </a:r>
            <a:br>
              <a:rPr lang="en-US" dirty="0"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88675"/>
            <a:ext cx="10515600" cy="188287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2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41668"/>
            <a:ext cx="8596668" cy="1416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28035"/>
            <a:ext cx="9909100" cy="55133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800" b="1" dirty="0"/>
              <a:t>SILOGISME DISJUNGSI</a:t>
            </a:r>
            <a:br>
              <a:rPr lang="id-ID" sz="2800" dirty="0"/>
            </a:br>
            <a:r>
              <a:rPr lang="id-ID" sz="2400" dirty="0"/>
              <a:t>Silogisme disjungsi adalah penarikan kesimpulan dimana jika diberikan dua pilihan "p" atau "q" sedangkan "q" tidak dipilih maka kesimpulannya yang dipilih adalah "p".</a:t>
            </a:r>
            <a:br>
              <a:rPr lang="id-ID" sz="2400" dirty="0"/>
            </a:br>
            <a:br>
              <a:rPr lang="id-ID" dirty="0"/>
            </a:br>
            <a:r>
              <a:rPr lang="id-ID" dirty="0"/>
              <a:t>   </a:t>
            </a:r>
            <a:r>
              <a:rPr lang="id-ID" sz="2800" dirty="0">
                <a:latin typeface="Arial Rounded MT Bold" panose="020F0704030504030204" pitchFamily="34" charset="0"/>
              </a:rPr>
              <a:t> Contoh kalimat:</a:t>
            </a:r>
            <a:br>
              <a:rPr lang="id-ID" sz="2800" dirty="0">
                <a:latin typeface="Arial Rounded MT Bold" panose="020F0704030504030204" pitchFamily="34" charset="0"/>
              </a:rPr>
            </a:br>
            <a:r>
              <a:rPr lang="id-ID" dirty="0"/>
              <a:t>   </a:t>
            </a:r>
            <a:r>
              <a:rPr lang="id-ID" sz="2800" dirty="0"/>
              <a:t> p v q              : Bulan ini saya akan mudik ke Yogyakarta </a:t>
            </a:r>
            <a:r>
              <a:rPr lang="en-US" sz="2800" dirty="0"/>
              <a:t>							</a:t>
            </a:r>
            <a:r>
              <a:rPr lang="id-ID" sz="2800" dirty="0"/>
              <a:t>atau pergi ke Bali.</a:t>
            </a:r>
            <a:br>
              <a:rPr lang="id-ID" sz="2800" dirty="0"/>
            </a:br>
            <a:r>
              <a:rPr lang="id-ID" sz="2800" dirty="0"/>
              <a:t>    - q                  : Bulan ini saya tidak pergi ke Bali.</a:t>
            </a:r>
            <a:br>
              <a:rPr lang="id-ID" sz="2800" dirty="0"/>
            </a:br>
            <a:r>
              <a:rPr lang="id-ID" sz="2800" dirty="0"/>
              <a:t>    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id-ID" sz="2800" dirty="0"/>
              <a:t>kesimpulan(p) : Bulan ini saya mudik ke Yogyakarta.</a:t>
            </a:r>
            <a:br>
              <a:rPr lang="id-ID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381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38636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82" y="592429"/>
            <a:ext cx="9934859" cy="53974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d-ID" dirty="0"/>
              <a:t>  </a:t>
            </a:r>
            <a:r>
              <a:rPr lang="id-ID" sz="2000" dirty="0">
                <a:latin typeface="Arial Rounded MT Bold" panose="020F0704030504030204" pitchFamily="34" charset="0"/>
              </a:rPr>
              <a:t> </a:t>
            </a:r>
            <a:r>
              <a:rPr lang="id-ID" sz="2000" dirty="0">
                <a:latin typeface="Arial Black" panose="020B0A04020102020204" pitchFamily="34" charset="0"/>
              </a:rPr>
              <a:t>Tabel kebenaran silogisme disjungsi ((p v q) ʌ -q) → p  atau ((p v q) </a:t>
            </a:r>
            <a:r>
              <a:rPr lang="en-US" sz="2000" dirty="0">
                <a:latin typeface="Arial Black" panose="020B0A04020102020204" pitchFamily="34" charset="0"/>
              </a:rPr>
              <a:t>	 </a:t>
            </a:r>
            <a:r>
              <a:rPr lang="id-ID" sz="2000" dirty="0">
                <a:latin typeface="Arial Black" panose="020B0A04020102020204" pitchFamily="34" charset="0"/>
              </a:rPr>
              <a:t>ʌ -p) → q</a:t>
            </a:r>
            <a:endParaRPr lang="en-US" sz="20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https://1.bp.blogspot.com/-HETuofstmas/VDGjfbCTJGI/AAAAAAAAA-0/IvEoIFEVhX0/s1600/penkonjung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5" y="1841679"/>
            <a:ext cx="6632620" cy="3940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54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90152"/>
            <a:ext cx="8596668" cy="5537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31066"/>
            <a:ext cx="10050768" cy="539741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400" dirty="0">
                <a:latin typeface="Arial Rounded MT Bold" panose="020F0704030504030204" pitchFamily="34" charset="0"/>
              </a:rPr>
              <a:t>SILOGISME HIPOTESIS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000" dirty="0"/>
              <a:t>Silogisme Hipotesis adalah jika diketahui "p → q" dan "q → r" maka kesimpulannya "p → r".</a:t>
            </a:r>
            <a:br>
              <a:rPr lang="id-ID" sz="2000" dirty="0"/>
            </a:br>
            <a:br>
              <a:rPr lang="id-ID" sz="2000" dirty="0"/>
            </a:br>
            <a:r>
              <a:rPr lang="id-ID" sz="2000" dirty="0"/>
              <a:t>    </a:t>
            </a:r>
            <a:r>
              <a:rPr lang="id-ID" sz="2400" b="1" dirty="0">
                <a:latin typeface="Arial Black" panose="020B0A04020102020204" pitchFamily="34" charset="0"/>
              </a:rPr>
              <a:t>Contoh kalimat:</a:t>
            </a:r>
            <a:br>
              <a:rPr lang="id-ID" sz="2400" b="1" dirty="0">
                <a:latin typeface="Arial Black" panose="020B0A04020102020204" pitchFamily="34" charset="0"/>
              </a:rPr>
            </a:br>
            <a:r>
              <a:rPr lang="id-ID" sz="2000" dirty="0"/>
              <a:t>    </a:t>
            </a:r>
            <a:r>
              <a:rPr lang="id-ID" sz="2400" b="1" dirty="0">
                <a:latin typeface="Arial Rounded MT Bold" panose="020F0704030504030204" pitchFamily="34" charset="0"/>
              </a:rPr>
              <a:t>p                            : Saya belajar.</a:t>
            </a:r>
            <a:br>
              <a:rPr lang="id-ID" sz="2400" b="1" dirty="0">
                <a:latin typeface="Arial Rounded MT Bold" panose="020F0704030504030204" pitchFamily="34" charset="0"/>
              </a:rPr>
            </a:br>
            <a:r>
              <a:rPr lang="id-ID" sz="2400" b="1" dirty="0">
                <a:latin typeface="Arial Rounded MT Bold" panose="020F0704030504030204" pitchFamily="34" charset="0"/>
              </a:rPr>
              <a:t>    q                            : Saya bisa mengerjakan soal.</a:t>
            </a:r>
            <a:br>
              <a:rPr lang="id-ID" sz="2400" b="1" dirty="0">
                <a:latin typeface="Arial Rounded MT Bold" panose="020F0704030504030204" pitchFamily="34" charset="0"/>
              </a:rPr>
            </a:br>
            <a:r>
              <a:rPr lang="id-ID" sz="2400" b="1" dirty="0">
                <a:latin typeface="Arial Rounded MT Bold" panose="020F0704030504030204" pitchFamily="34" charset="0"/>
              </a:rPr>
              <a:t>    r                             : Saya lulus ujian.</a:t>
            </a:r>
            <a:br>
              <a:rPr lang="id-ID" sz="2400" b="1" dirty="0">
                <a:latin typeface="Arial Rounded MT Bold" panose="020F0704030504030204" pitchFamily="34" charset="0"/>
              </a:rPr>
            </a:br>
            <a:r>
              <a:rPr lang="id-ID" sz="2400" b="1" dirty="0">
                <a:latin typeface="Arial Rounded MT Bold" panose="020F0704030504030204" pitchFamily="34" charset="0"/>
              </a:rPr>
              <a:t>    p → q                    : Jika saya belajar maka saya akan bisa mengerjakan soal.</a:t>
            </a:r>
            <a:br>
              <a:rPr lang="id-ID" sz="2400" b="1" dirty="0">
                <a:latin typeface="Arial Rounded MT Bold" panose="020F0704030504030204" pitchFamily="34" charset="0"/>
              </a:rPr>
            </a:br>
            <a:r>
              <a:rPr lang="id-ID" sz="2400" b="1" dirty="0">
                <a:latin typeface="Arial Rounded MT Bold" panose="020F0704030504030204" pitchFamily="34" charset="0"/>
              </a:rPr>
              <a:t>    q → r                     : Jika saya bisa mengerjakan soal maka saya </a:t>
            </a:r>
            <a:r>
              <a:rPr lang="en-US" sz="2400" b="1" dirty="0">
                <a:latin typeface="Arial Rounded MT Bold" panose="020F0704030504030204" pitchFamily="34" charset="0"/>
              </a:rPr>
              <a:t>							</a:t>
            </a:r>
            <a:r>
              <a:rPr lang="id-ID" sz="2400" b="1" dirty="0">
                <a:latin typeface="Arial Rounded MT Bold" panose="020F0704030504030204" pitchFamily="34" charset="0"/>
              </a:rPr>
              <a:t>lulus ujian.</a:t>
            </a:r>
            <a:br>
              <a:rPr lang="id-ID" sz="2400" b="1" dirty="0">
                <a:latin typeface="Arial Rounded MT Bold" panose="020F0704030504030204" pitchFamily="34" charset="0"/>
              </a:rPr>
            </a:br>
            <a:r>
              <a:rPr lang="id-ID" sz="2400" b="1" dirty="0">
                <a:latin typeface="Arial Rounded MT Bold" panose="020F0704030504030204" pitchFamily="34" charset="0"/>
              </a:rPr>
              <a:t>   </a:t>
            </a:r>
            <a:endParaRPr lang="en-US" sz="2400" b="1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d-ID" sz="2400" b="1" dirty="0">
                <a:latin typeface="Arial Rounded MT Bold" panose="020F0704030504030204" pitchFamily="34" charset="0"/>
              </a:rPr>
              <a:t> kesimpulan (p → r) : Jika saya belajar maka saya lulus ujian.</a:t>
            </a:r>
            <a:br>
              <a:rPr lang="id-ID" sz="2400" b="1" dirty="0">
                <a:latin typeface="Arial Rounded MT Bold" panose="020F0704030504030204" pitchFamily="34" charset="0"/>
              </a:rPr>
            </a:br>
            <a:br>
              <a:rPr lang="id-ID" sz="2400" b="1" dirty="0">
                <a:latin typeface="Arial Rounded MT Bold" panose="020F0704030504030204" pitchFamily="34" charset="0"/>
              </a:rPr>
            </a:br>
            <a:endParaRPr lang="en-US" sz="24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5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2833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0913"/>
            <a:ext cx="8596668" cy="5500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000" b="1" dirty="0">
                <a:latin typeface="Arial Rounded MT Bold" panose="020F0704030504030204" pitchFamily="34" charset="0"/>
              </a:rPr>
              <a:t>Tabel kebenaran silogisme hipotesis (p → q) ʌ (q → r) → (p → r).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https://2.bp.blogspot.com/-tssaQgpWF1U/VDGjfU-WKgI/AAAAAAAAA-g/OLVsAGpMWxE/s1600/silogismedisjung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92" y="1390918"/>
            <a:ext cx="6820436" cy="3889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14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2704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92429"/>
            <a:ext cx="10192435" cy="544893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400" b="1" dirty="0">
                <a:latin typeface="Arial Black" panose="020B0A04020102020204" pitchFamily="34" charset="0"/>
              </a:rPr>
              <a:t>DILEMA</a:t>
            </a:r>
            <a:br>
              <a:rPr lang="id-ID" dirty="0"/>
            </a:br>
            <a:r>
              <a:rPr lang="id-ID" sz="2400" dirty="0">
                <a:latin typeface="Arial Rounded MT Bold" panose="020F0704030504030204" pitchFamily="34" charset="0"/>
              </a:rPr>
              <a:t>Dilema adalah penarikan kesimpulan jika diketahui "p v q" dan "p → r" dan "q → r" maka kesimpulannya adalah "r".</a:t>
            </a:r>
            <a:br>
              <a:rPr lang="id-ID" sz="2400" dirty="0">
                <a:latin typeface="Arial Rounded MT Bold" panose="020F0704030504030204" pitchFamily="34" charset="0"/>
              </a:rPr>
            </a:b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    Contoh kalimat: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   </a:t>
            </a:r>
            <a:r>
              <a:rPr lang="id-ID" sz="2200" dirty="0">
                <a:latin typeface="Arial Rounded MT Bold" panose="020F0704030504030204" pitchFamily="34" charset="0"/>
              </a:rPr>
              <a:t> p                   : Hari ini Rizki ulang tahun.</a:t>
            </a:r>
            <a:br>
              <a:rPr lang="id-ID" sz="2200" dirty="0">
                <a:latin typeface="Arial Rounded MT Bold" panose="020F0704030504030204" pitchFamily="34" charset="0"/>
              </a:rPr>
            </a:br>
            <a:r>
              <a:rPr lang="id-ID" sz="2200" dirty="0">
                <a:latin typeface="Arial Rounded MT Bold" panose="020F0704030504030204" pitchFamily="34" charset="0"/>
              </a:rPr>
              <a:t>    q                   : Kemarin Bambang juara LKS nasional.</a:t>
            </a:r>
            <a:br>
              <a:rPr lang="id-ID" sz="2200" dirty="0">
                <a:latin typeface="Arial Rounded MT Bold" panose="020F0704030504030204" pitchFamily="34" charset="0"/>
              </a:rPr>
            </a:br>
            <a:r>
              <a:rPr lang="id-ID" sz="2200" dirty="0">
                <a:latin typeface="Arial Rounded MT Bold" panose="020F0704030504030204" pitchFamily="34" charset="0"/>
              </a:rPr>
              <a:t>    r                    : Saya akan ditraktir makan bakso.</a:t>
            </a:r>
            <a:br>
              <a:rPr lang="id-ID" sz="2200" dirty="0">
                <a:latin typeface="Arial Rounded MT Bold" panose="020F0704030504030204" pitchFamily="34" charset="0"/>
              </a:rPr>
            </a:br>
            <a:r>
              <a:rPr lang="id-ID" sz="2200" dirty="0">
                <a:latin typeface="Arial Rounded MT Bold" panose="020F0704030504030204" pitchFamily="34" charset="0"/>
              </a:rPr>
              <a:t>    p v q              :  Hari ini Rizki ulang tahun dan Kemarin Bambang juara </a:t>
            </a:r>
            <a:r>
              <a:rPr lang="en-US" sz="2200" dirty="0">
                <a:latin typeface="Arial Rounded MT Bold" panose="020F0704030504030204" pitchFamily="34" charset="0"/>
              </a:rPr>
              <a:t>					 	       </a:t>
            </a:r>
            <a:r>
              <a:rPr lang="id-ID" sz="2200" dirty="0">
                <a:latin typeface="Arial Rounded MT Bold" panose="020F0704030504030204" pitchFamily="34" charset="0"/>
              </a:rPr>
              <a:t>LKS nasional.</a:t>
            </a:r>
            <a:br>
              <a:rPr lang="id-ID" sz="2200" dirty="0">
                <a:latin typeface="Arial Rounded MT Bold" panose="020F0704030504030204" pitchFamily="34" charset="0"/>
              </a:rPr>
            </a:br>
            <a:r>
              <a:rPr lang="id-ID" sz="2200" dirty="0">
                <a:latin typeface="Arial Rounded MT Bold" panose="020F0704030504030204" pitchFamily="34" charset="0"/>
              </a:rPr>
              <a:t>    p → r            : Jika hari ini Rizki ulang tahun maka saya akan ditraktir </a:t>
            </a:r>
            <a:r>
              <a:rPr lang="en-US" sz="2200" dirty="0">
                <a:latin typeface="Arial Rounded MT Bold" panose="020F0704030504030204" pitchFamily="34" charset="0"/>
              </a:rPr>
              <a:t>						     </a:t>
            </a:r>
            <a:r>
              <a:rPr lang="id-ID" sz="2200" dirty="0">
                <a:latin typeface="Arial Rounded MT Bold" panose="020F0704030504030204" pitchFamily="34" charset="0"/>
              </a:rPr>
              <a:t>makan bakso.</a:t>
            </a:r>
            <a:br>
              <a:rPr lang="id-ID" sz="2200" dirty="0">
                <a:latin typeface="Arial Rounded MT Bold" panose="020F0704030504030204" pitchFamily="34" charset="0"/>
              </a:rPr>
            </a:br>
            <a:r>
              <a:rPr lang="id-ID" sz="2200" dirty="0">
                <a:latin typeface="Arial Rounded MT Bold" panose="020F0704030504030204" pitchFamily="34" charset="0"/>
              </a:rPr>
              <a:t>    q → r            : Jika kemarin Bambang juara LKS nasional saya akan </a:t>
            </a:r>
            <a:r>
              <a:rPr lang="en-US" sz="2200" dirty="0">
                <a:latin typeface="Arial Rounded MT Bold" panose="020F0704030504030204" pitchFamily="34" charset="0"/>
              </a:rPr>
              <a:t>							     </a:t>
            </a:r>
            <a:r>
              <a:rPr lang="id-ID" sz="2200" dirty="0">
                <a:latin typeface="Arial Rounded MT Bold" panose="020F0704030504030204" pitchFamily="34" charset="0"/>
              </a:rPr>
              <a:t>ditraktir makan bakso.</a:t>
            </a:r>
            <a:br>
              <a:rPr lang="id-ID" sz="2400" dirty="0">
                <a:latin typeface="Arial Rounded MT Bold" panose="020F0704030504030204" pitchFamily="34" charset="0"/>
              </a:rPr>
            </a:br>
            <a:r>
              <a:rPr lang="id-ID" sz="2400" dirty="0">
                <a:latin typeface="Arial Rounded MT Bold" panose="020F0704030504030204" pitchFamily="34" charset="0"/>
              </a:rPr>
              <a:t>    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d-ID" sz="2400" dirty="0">
                <a:latin typeface="Arial Rounded MT Bold" panose="020F0704030504030204" pitchFamily="34" charset="0"/>
              </a:rPr>
              <a:t>kesimpulan(r) : Saya akan ditraktir makan bakso.</a:t>
            </a:r>
            <a:br>
              <a:rPr lang="id-ID" sz="2400" dirty="0">
                <a:latin typeface="Arial Rounded MT Bold" panose="020F0704030504030204" pitchFamily="34" charset="0"/>
              </a:rPr>
            </a:b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86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0152"/>
            <a:ext cx="8596668" cy="10303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76519"/>
            <a:ext cx="8596668" cy="55648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id-ID" sz="2400" b="1" dirty="0"/>
              <a:t>tabel kebenaran dilema ((p v q) ʌ (p → r) ʌ (q → r)) → r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https://3.bp.blogspot.com/-HMqGKFr8-wA/VDGjgPjySuI/AAAAAAAAA-w/vfnQxf5xe44/s1600/silogismehipotesis.pn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315" y="1622737"/>
            <a:ext cx="7044744" cy="3670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093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-141668"/>
            <a:ext cx="8596668" cy="1416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2581"/>
            <a:ext cx="8596668" cy="54231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D" sz="2300" b="1" dirty="0"/>
              <a:t>PENYEDEHANAAN KONJUNGTIF</a:t>
            </a:r>
            <a:endParaRPr lang="en-US" sz="2300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sz="2000" dirty="0" err="1"/>
              <a:t>Kaidah</a:t>
            </a:r>
            <a:r>
              <a:rPr lang="en-ID" sz="2000" dirty="0"/>
              <a:t> </a:t>
            </a:r>
            <a:r>
              <a:rPr lang="en-ID" sz="2000" dirty="0" err="1"/>
              <a:t>penyedehanaan</a:t>
            </a:r>
            <a:r>
              <a:rPr lang="en-ID" sz="2000" dirty="0"/>
              <a:t> </a:t>
            </a:r>
            <a:r>
              <a:rPr lang="en-ID" sz="2000" dirty="0" err="1"/>
              <a:t>konjungtif</a:t>
            </a:r>
            <a:r>
              <a:rPr lang="en-ID" sz="2000" dirty="0"/>
              <a:t> </a:t>
            </a:r>
            <a:r>
              <a:rPr lang="en-ID" sz="2000" dirty="0" err="1"/>
              <a:t>didasarkan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implikasi</a:t>
            </a:r>
            <a:r>
              <a:rPr lang="en-ID" sz="2000" dirty="0"/>
              <a:t> </a:t>
            </a:r>
            <a:r>
              <a:rPr lang="en-ID" sz="2000" dirty="0" err="1"/>
              <a:t>logis</a:t>
            </a:r>
            <a:r>
              <a:rPr lang="en-ID" sz="2000" dirty="0"/>
              <a:t> (p Λ q) =&gt; </a:t>
            </a:r>
            <a:r>
              <a:rPr lang="en-ID" sz="2000" i="1" dirty="0"/>
              <a:t> p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300" b="1" dirty="0"/>
              <a:t>PENGUATAN DISJUNGTIF</a:t>
            </a:r>
            <a:endParaRPr lang="en-US" sz="2300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sz="2000" dirty="0" err="1"/>
              <a:t>Kaidah</a:t>
            </a:r>
            <a:r>
              <a:rPr lang="en-ID" sz="2000" dirty="0"/>
              <a:t> </a:t>
            </a:r>
            <a:r>
              <a:rPr lang="en-ID" sz="2000" dirty="0" err="1"/>
              <a:t>penguatan</a:t>
            </a:r>
            <a:r>
              <a:rPr lang="en-ID" sz="2000" dirty="0"/>
              <a:t> </a:t>
            </a:r>
            <a:r>
              <a:rPr lang="en-ID" sz="2000" dirty="0" err="1"/>
              <a:t>disjungtif</a:t>
            </a:r>
            <a:r>
              <a:rPr lang="en-ID" sz="2000" dirty="0"/>
              <a:t> </a:t>
            </a:r>
            <a:r>
              <a:rPr lang="en-ID" sz="2000" dirty="0" err="1"/>
              <a:t>didasarkan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implikasi</a:t>
            </a:r>
            <a:r>
              <a:rPr lang="en-ID" sz="2000" dirty="0"/>
              <a:t> </a:t>
            </a:r>
            <a:r>
              <a:rPr lang="en-ID" sz="2000" dirty="0" err="1"/>
              <a:t>logis</a:t>
            </a:r>
            <a:r>
              <a:rPr lang="en-ID" sz="2000" dirty="0"/>
              <a:t> </a:t>
            </a:r>
            <a:r>
              <a:rPr lang="en-ID" sz="2000" i="1" dirty="0"/>
              <a:t>p </a:t>
            </a:r>
            <a:r>
              <a:rPr lang="en-ID" sz="2000" dirty="0"/>
              <a:t>=&gt; (p v q) 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300" b="1" dirty="0"/>
              <a:t>KONJUNGSI</a:t>
            </a:r>
            <a:endParaRPr lang="en-US" sz="2300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sz="2000" dirty="0" err="1"/>
              <a:t>Kaidah</a:t>
            </a:r>
            <a:r>
              <a:rPr lang="en-ID" sz="2000" dirty="0"/>
              <a:t> </a:t>
            </a:r>
            <a:r>
              <a:rPr lang="en-ID" sz="2000" dirty="0" err="1"/>
              <a:t>konjungsi</a:t>
            </a:r>
            <a:r>
              <a:rPr lang="en-ID" sz="2000" dirty="0"/>
              <a:t> </a:t>
            </a:r>
            <a:r>
              <a:rPr lang="en-ID" sz="2000" dirty="0" err="1"/>
              <a:t>didasarkan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observasi</a:t>
            </a:r>
            <a:r>
              <a:rPr lang="en-ID" sz="2000" dirty="0"/>
              <a:t> </a:t>
            </a:r>
            <a:r>
              <a:rPr lang="en-ID" sz="2000" dirty="0" err="1"/>
              <a:t>jika</a:t>
            </a:r>
            <a:r>
              <a:rPr lang="en-ID" sz="2000" dirty="0"/>
              <a:t> </a:t>
            </a:r>
            <a:r>
              <a:rPr lang="en-ID" sz="2000" dirty="0" err="1"/>
              <a:t>pernyataan-pernyataan</a:t>
            </a:r>
            <a:r>
              <a:rPr lang="en-ID" sz="2000" dirty="0"/>
              <a:t> </a:t>
            </a:r>
            <a:r>
              <a:rPr lang="en-ID" sz="2000" i="1" dirty="0" err="1"/>
              <a:t>p,q</a:t>
            </a:r>
            <a:r>
              <a:rPr lang="en-ID" sz="2000" i="1" dirty="0"/>
              <a:t> </a:t>
            </a:r>
            <a:r>
              <a:rPr lang="en-ID" sz="2000" dirty="0" err="1"/>
              <a:t>benar</a:t>
            </a:r>
            <a:r>
              <a:rPr lang="en-ID" sz="2000" dirty="0"/>
              <a:t>, </a:t>
            </a:r>
            <a:r>
              <a:rPr lang="en-ID" sz="2000" dirty="0" err="1"/>
              <a:t>maka</a:t>
            </a:r>
            <a:r>
              <a:rPr lang="en-ID" sz="2000" dirty="0"/>
              <a:t> </a:t>
            </a:r>
            <a:r>
              <a:rPr lang="en-ID" sz="2000" dirty="0" err="1"/>
              <a:t>pernyataan</a:t>
            </a:r>
            <a:r>
              <a:rPr lang="en-ID" sz="2000" dirty="0"/>
              <a:t> p Λ q 	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benar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D" sz="2300" b="1" dirty="0"/>
              <a:t>KONTRADIKSI</a:t>
            </a:r>
            <a:endParaRPr lang="en-US" sz="2300" dirty="0"/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sz="2000" dirty="0" err="1"/>
              <a:t>Kaidah</a:t>
            </a:r>
            <a:r>
              <a:rPr lang="en-ID" sz="2000" dirty="0"/>
              <a:t> </a:t>
            </a:r>
            <a:r>
              <a:rPr lang="en-ID" sz="2000" dirty="0" err="1"/>
              <a:t>kontradiksi</a:t>
            </a:r>
            <a:r>
              <a:rPr lang="en-ID" sz="2000" dirty="0"/>
              <a:t> </a:t>
            </a:r>
            <a:r>
              <a:rPr lang="en-ID" sz="2000" dirty="0" err="1"/>
              <a:t>didasarkan</a:t>
            </a:r>
            <a:r>
              <a:rPr lang="en-ID" sz="2000" dirty="0"/>
              <a:t> </a:t>
            </a:r>
            <a:r>
              <a:rPr lang="en-ID" sz="2000" dirty="0" err="1"/>
              <a:t>pada</a:t>
            </a:r>
            <a:r>
              <a:rPr lang="en-ID" sz="2000" dirty="0"/>
              <a:t> </a:t>
            </a:r>
            <a:r>
              <a:rPr lang="en-ID" sz="2000" dirty="0" err="1"/>
              <a:t>implikasi</a:t>
            </a:r>
            <a:r>
              <a:rPr lang="en-ID" sz="2000" dirty="0"/>
              <a:t> </a:t>
            </a:r>
            <a:r>
              <a:rPr lang="en-ID" sz="2000" dirty="0" err="1"/>
              <a:t>logis</a:t>
            </a:r>
            <a:r>
              <a:rPr lang="en-ID" sz="2000" dirty="0"/>
              <a:t> (¬p → </a:t>
            </a:r>
            <a:r>
              <a:rPr lang="en-ID" sz="2000" dirty="0" err="1"/>
              <a:t>Fo</a:t>
            </a:r>
            <a:r>
              <a:rPr lang="en-ID" sz="2000" dirty="0"/>
              <a:t>) =&gt; </a:t>
            </a:r>
            <a:r>
              <a:rPr lang="en-ID" sz="2000" i="1" dirty="0"/>
              <a:t>p</a:t>
            </a:r>
            <a:endParaRPr lang="en-US" sz="2000" dirty="0"/>
          </a:p>
          <a:p>
            <a:pPr marL="0" indent="0">
              <a:buNone/>
            </a:pPr>
            <a:r>
              <a:rPr lang="en-ID" sz="2000" dirty="0"/>
              <a:t>	</a:t>
            </a:r>
            <a:r>
              <a:rPr lang="en-ID" sz="2000" dirty="0" err="1"/>
              <a:t>Kaidah</a:t>
            </a:r>
            <a:r>
              <a:rPr lang="en-ID" sz="2000" dirty="0"/>
              <a:t> </a:t>
            </a:r>
            <a:r>
              <a:rPr lang="en-ID" sz="2000" dirty="0" err="1"/>
              <a:t>kontradiksi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</a:t>
            </a:r>
            <a:r>
              <a:rPr lang="en-ID" sz="2000" dirty="0" err="1"/>
              <a:t>dasar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menunjukkan</a:t>
            </a:r>
            <a:r>
              <a:rPr lang="en-ID" sz="2000" dirty="0"/>
              <a:t> </a:t>
            </a:r>
            <a:r>
              <a:rPr lang="en-ID" sz="2000" dirty="0" err="1"/>
              <a:t>kevalidan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argument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64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A4C6-E202-47C5-840B-00D83AB0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Autofit/>
          </a:bodyPr>
          <a:lstStyle/>
          <a:p>
            <a:r>
              <a:rPr lang="en-ID" sz="2800" b="1" dirty="0">
                <a:solidFill>
                  <a:schemeClr val="tx1"/>
                </a:solidFill>
              </a:rPr>
              <a:t>BUKTI BERSYARAT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ID" sz="2800" dirty="0">
                <a:solidFill>
                  <a:schemeClr val="tx1"/>
                </a:solidFill>
              </a:rPr>
              <a:t>	</a:t>
            </a:r>
            <a:r>
              <a:rPr lang="en-ID" sz="2800" dirty="0" err="1">
                <a:solidFill>
                  <a:schemeClr val="tx1"/>
                </a:solidFill>
              </a:rPr>
              <a:t>Kaidah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bukti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bersyarat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didasarkan</a:t>
            </a:r>
            <a:r>
              <a:rPr lang="en-ID" sz="2800" dirty="0">
                <a:solidFill>
                  <a:schemeClr val="tx1"/>
                </a:solidFill>
              </a:rPr>
              <a:t> pada </a:t>
            </a:r>
            <a:r>
              <a:rPr lang="en-ID" sz="2800" dirty="0" err="1">
                <a:solidFill>
                  <a:schemeClr val="tx1"/>
                </a:solidFill>
              </a:rPr>
              <a:t>implikasi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logis</a:t>
            </a:r>
            <a:r>
              <a:rPr lang="en-ID" sz="2800" dirty="0">
                <a:solidFill>
                  <a:schemeClr val="tx1"/>
                </a:solidFill>
              </a:rPr>
              <a:t> [(</a:t>
            </a:r>
            <a:r>
              <a:rPr lang="en-ID" sz="2800" i="1" dirty="0">
                <a:solidFill>
                  <a:schemeClr val="tx1"/>
                </a:solidFill>
              </a:rPr>
              <a:t>p </a:t>
            </a:r>
            <a:r>
              <a:rPr lang="en-ID" sz="2800" dirty="0">
                <a:solidFill>
                  <a:schemeClr val="tx1"/>
                </a:solidFill>
              </a:rPr>
              <a:t>Λ </a:t>
            </a:r>
            <a:r>
              <a:rPr lang="en-ID" sz="2800" i="1" dirty="0">
                <a:solidFill>
                  <a:schemeClr val="tx1"/>
                </a:solidFill>
              </a:rPr>
              <a:t> q</a:t>
            </a:r>
            <a:r>
              <a:rPr lang="en-ID" sz="2800" dirty="0">
                <a:solidFill>
                  <a:schemeClr val="tx1"/>
                </a:solidFill>
              </a:rPr>
              <a:t>) Λ [</a:t>
            </a:r>
            <a:r>
              <a:rPr lang="en-ID" sz="2800" i="1" dirty="0">
                <a:solidFill>
                  <a:schemeClr val="tx1"/>
                </a:solidFill>
              </a:rPr>
              <a:t>p </a:t>
            </a:r>
            <a:r>
              <a:rPr lang="en-ID" sz="2800" dirty="0">
                <a:solidFill>
                  <a:schemeClr val="tx1"/>
                </a:solidFill>
              </a:rPr>
              <a:t>→ (</a:t>
            </a:r>
            <a:r>
              <a:rPr lang="en-ID" sz="2800" i="1" dirty="0">
                <a:solidFill>
                  <a:schemeClr val="tx1"/>
                </a:solidFill>
              </a:rPr>
              <a:t>q </a:t>
            </a:r>
            <a:r>
              <a:rPr lang="en-ID" sz="2800" dirty="0">
                <a:solidFill>
                  <a:schemeClr val="tx1"/>
                </a:solidFill>
              </a:rPr>
              <a:t>→ </a:t>
            </a:r>
            <a:r>
              <a:rPr lang="en-ID" sz="2800" i="1" dirty="0">
                <a:solidFill>
                  <a:schemeClr val="tx1"/>
                </a:solidFill>
              </a:rPr>
              <a:t>r</a:t>
            </a:r>
            <a:r>
              <a:rPr lang="en-ID" sz="2800" dirty="0">
                <a:solidFill>
                  <a:schemeClr val="tx1"/>
                </a:solidFill>
              </a:rPr>
              <a:t>)]] =&gt; r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ID" sz="2800" b="1" dirty="0">
                <a:solidFill>
                  <a:schemeClr val="tx1"/>
                </a:solidFill>
              </a:rPr>
              <a:t>BUKTI DENGAN KASUS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ID" sz="2800" dirty="0">
                <a:solidFill>
                  <a:schemeClr val="tx1"/>
                </a:solidFill>
              </a:rPr>
              <a:t>	</a:t>
            </a:r>
            <a:r>
              <a:rPr lang="en-ID" sz="2800" dirty="0" err="1">
                <a:solidFill>
                  <a:schemeClr val="tx1"/>
                </a:solidFill>
              </a:rPr>
              <a:t>Kaidah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bukti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dengan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kasus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didasarkan</a:t>
            </a:r>
            <a:r>
              <a:rPr lang="en-ID" sz="2800" dirty="0">
                <a:solidFill>
                  <a:schemeClr val="tx1"/>
                </a:solidFill>
              </a:rPr>
              <a:t> pada </a:t>
            </a:r>
            <a:r>
              <a:rPr lang="en-ID" sz="2800" dirty="0" err="1">
                <a:solidFill>
                  <a:schemeClr val="tx1"/>
                </a:solidFill>
              </a:rPr>
              <a:t>implikasi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logis</a:t>
            </a:r>
            <a:r>
              <a:rPr lang="en-ID" sz="2800" dirty="0">
                <a:solidFill>
                  <a:schemeClr val="tx1"/>
                </a:solidFill>
              </a:rPr>
              <a:t> [(p → r) Λ (q → r)] =&gt; [(p v q) → r]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ID" sz="2800" b="1" dirty="0">
                <a:solidFill>
                  <a:schemeClr val="tx1"/>
                </a:solidFill>
              </a:rPr>
              <a:t>DILEMMA KONSTRUKTIF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ID" sz="2800" dirty="0">
                <a:solidFill>
                  <a:schemeClr val="tx1"/>
                </a:solidFill>
              </a:rPr>
              <a:t>	</a:t>
            </a:r>
            <a:r>
              <a:rPr lang="en-ID" sz="2800" dirty="0" err="1">
                <a:solidFill>
                  <a:schemeClr val="tx1"/>
                </a:solidFill>
              </a:rPr>
              <a:t>Kaidah</a:t>
            </a:r>
            <a:r>
              <a:rPr lang="en-ID" sz="2800" dirty="0">
                <a:solidFill>
                  <a:schemeClr val="tx1"/>
                </a:solidFill>
              </a:rPr>
              <a:t> dilemma </a:t>
            </a:r>
            <a:r>
              <a:rPr lang="en-ID" sz="2800" dirty="0" err="1">
                <a:solidFill>
                  <a:schemeClr val="tx1"/>
                </a:solidFill>
              </a:rPr>
              <a:t>konstruktif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didasarkan</a:t>
            </a:r>
            <a:r>
              <a:rPr lang="en-ID" sz="2800" dirty="0">
                <a:solidFill>
                  <a:schemeClr val="tx1"/>
                </a:solidFill>
              </a:rPr>
              <a:t> pada </a:t>
            </a:r>
            <a:r>
              <a:rPr lang="en-ID" sz="2800" dirty="0" err="1">
                <a:solidFill>
                  <a:schemeClr val="tx1"/>
                </a:solidFill>
              </a:rPr>
              <a:t>implikasi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logis</a:t>
            </a:r>
            <a:r>
              <a:rPr lang="en-ID" sz="2800" dirty="0">
                <a:solidFill>
                  <a:schemeClr val="tx1"/>
                </a:solidFill>
              </a:rPr>
              <a:t> [(p → q) Λ (r → s) Λ (p v r)] =&gt; (q v s)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ID" sz="2800" b="1" dirty="0">
                <a:solidFill>
                  <a:schemeClr val="tx1"/>
                </a:solidFill>
              </a:rPr>
              <a:t>DILEMMA DESTRUKTIF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ID" sz="2800" dirty="0">
                <a:solidFill>
                  <a:schemeClr val="tx1"/>
                </a:solidFill>
              </a:rPr>
              <a:t>	</a:t>
            </a:r>
            <a:r>
              <a:rPr lang="en-ID" sz="2800" dirty="0" err="1">
                <a:solidFill>
                  <a:schemeClr val="tx1"/>
                </a:solidFill>
              </a:rPr>
              <a:t>Kaidah</a:t>
            </a:r>
            <a:r>
              <a:rPr lang="en-ID" sz="2800" dirty="0">
                <a:solidFill>
                  <a:schemeClr val="tx1"/>
                </a:solidFill>
              </a:rPr>
              <a:t> dilemma </a:t>
            </a:r>
            <a:r>
              <a:rPr lang="en-ID" sz="2800" dirty="0" err="1">
                <a:solidFill>
                  <a:schemeClr val="tx1"/>
                </a:solidFill>
              </a:rPr>
              <a:t>destruktif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didasarkan</a:t>
            </a:r>
            <a:r>
              <a:rPr lang="en-ID" sz="2800" dirty="0">
                <a:solidFill>
                  <a:schemeClr val="tx1"/>
                </a:solidFill>
              </a:rPr>
              <a:t> pada </a:t>
            </a:r>
            <a:r>
              <a:rPr lang="en-ID" sz="2800" dirty="0" err="1">
                <a:solidFill>
                  <a:schemeClr val="tx1"/>
                </a:solidFill>
              </a:rPr>
              <a:t>implikasi</a:t>
            </a:r>
            <a:r>
              <a:rPr lang="en-ID" sz="2800" dirty="0">
                <a:solidFill>
                  <a:schemeClr val="tx1"/>
                </a:solidFill>
              </a:rPr>
              <a:t> </a:t>
            </a:r>
            <a:r>
              <a:rPr lang="en-ID" sz="2800" dirty="0" err="1">
                <a:solidFill>
                  <a:schemeClr val="tx1"/>
                </a:solidFill>
              </a:rPr>
              <a:t>logis</a:t>
            </a:r>
            <a:r>
              <a:rPr lang="en-ID" sz="2800" dirty="0">
                <a:solidFill>
                  <a:schemeClr val="tx1"/>
                </a:solidFill>
              </a:rPr>
              <a:t> [(p → q) Λ (r → s) Λ (¬q Λ ¬s)] =&gt; (¬p v ¬r)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3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/>
          <a:lstStyle/>
          <a:p>
            <a:r>
              <a:rPr lang="id-ID" u="sng" dirty="0">
                <a:solidFill>
                  <a:srgbClr val="0070C0"/>
                </a:solidFill>
                <a:latin typeface="Britannic Bold" panose="020B0903060703020204" pitchFamily="34" charset="0"/>
              </a:rPr>
              <a:t>Apa itu hukum logika ?</a:t>
            </a:r>
            <a:endParaRPr lang="en-US" u="sng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9" y="2186346"/>
            <a:ext cx="10411376" cy="1986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2800" u="sng" dirty="0">
                <a:latin typeface="Arial Rounded MT Bold" panose="020F0704030504030204" pitchFamily="34" charset="0"/>
              </a:rPr>
              <a:t>Hukum logika</a:t>
            </a:r>
            <a:r>
              <a:rPr lang="id-ID" sz="2800" dirty="0">
                <a:latin typeface="Arial Rounded MT Bold" panose="020F0704030504030204" pitchFamily="34" charset="0"/>
              </a:rPr>
              <a:t> ialah suatu istilah yang </a:t>
            </a:r>
            <a:r>
              <a:rPr lang="sv-SE" sz="2800" dirty="0">
                <a:latin typeface="Arial Rounded MT Bold" panose="020F0704030504030204" pitchFamily="34" charset="0"/>
              </a:rPr>
              <a:t>dimaksudkan untuk menunjukkan kedudukan hukum logis dalam suatu sistem logika proposisi modern.</a:t>
            </a:r>
            <a:r>
              <a:rPr lang="id-ID" sz="2800" dirty="0">
                <a:latin typeface="Arial Rounded MT Bold" panose="020F0704030504030204" pitchFamily="34" charset="0"/>
              </a:rPr>
              <a:t> Hal ini diperlukan karena dalam meninjau ilmu-ilmu empiris, hukum logika memegang peranan penting.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1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Hukum-hukum logika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8429"/>
            <a:ext cx="10089404" cy="470221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800" b="1" i="1" dirty="0">
                <a:latin typeface="Arial Rounded MT Bold" panose="020F0704030504030204" pitchFamily="34" charset="0"/>
              </a:rPr>
              <a:t> </a:t>
            </a:r>
            <a:r>
              <a:rPr lang="id-ID" sz="3200" b="1" dirty="0">
                <a:latin typeface="Arial Rounded MT Bold" panose="020F0704030504030204" pitchFamily="34" charset="0"/>
              </a:rPr>
              <a:t>Logika matematika (logika simbolik)</a:t>
            </a:r>
          </a:p>
          <a:p>
            <a:pPr marL="261938" lvl="1" indent="-174625" algn="just">
              <a:buNone/>
            </a:pPr>
            <a:r>
              <a:rPr lang="id-ID" sz="2800" dirty="0">
                <a:latin typeface="Arial Rounded MT Bold" panose="020F0704030504030204" pitchFamily="34" charset="0"/>
              </a:rPr>
              <a:t>  ilmu tentang penyimpulan yang sah (absah) yang dikembangkan melalui penggunaan metode dan simbol matematika dengan tujuan menghindari makna ganda dari bahasa sehari-hari.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b="1" dirty="0">
                <a:latin typeface="Arial Rounded MT Bold" panose="020F0704030504030204" pitchFamily="34" charset="0"/>
              </a:rPr>
              <a:t> </a:t>
            </a:r>
            <a:r>
              <a:rPr lang="id-ID" sz="3200" b="1" dirty="0">
                <a:latin typeface="Arial Rounded MT Bold" panose="020F0704030504030204" pitchFamily="34" charset="0"/>
              </a:rPr>
              <a:t>Logika Ekuivalen</a:t>
            </a:r>
          </a:p>
          <a:p>
            <a:pPr marL="261938" lvl="1" indent="0" algn="just">
              <a:buNone/>
            </a:pPr>
            <a:r>
              <a:rPr lang="id-ID" sz="2400" dirty="0">
                <a:latin typeface="Arial Rounded MT Bold" panose="020F0704030504030204" pitchFamily="34" charset="0"/>
              </a:rPr>
              <a:t>Dua pernyataan disebut sebagai ekuivalen satu sama lain secara logis (logically equivalent) bila nilai kebenaran kedua pernyataan tersebut sama. Lambang ekuivalensi	 { ( ≡ ), ( ⇔ ) }.</a:t>
            </a:r>
          </a:p>
          <a:p>
            <a:pPr marL="261938" lvl="1" indent="-174625" algn="just">
              <a:buNone/>
            </a:pPr>
            <a:endParaRPr lang="en-US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1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167426"/>
            <a:ext cx="8596668" cy="171718"/>
          </a:xfrm>
        </p:spPr>
        <p:txBody>
          <a:bodyPr>
            <a:normAutofit fontScale="90000"/>
          </a:bodyPr>
          <a:lstStyle/>
          <a:p>
            <a:pPr lvl="1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50761"/>
            <a:ext cx="10192435" cy="55906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i="1" dirty="0">
                <a:latin typeface="Arial Rounded MT Bold" panose="020F0704030504030204" pitchFamily="34" charset="0"/>
              </a:rPr>
              <a:t> </a:t>
            </a:r>
            <a:r>
              <a:rPr lang="id-ID" sz="3200" b="1" dirty="0">
                <a:latin typeface="Arial Rounded MT Bold" panose="020F0704030504030204" pitchFamily="34" charset="0"/>
              </a:rPr>
              <a:t>Pernyataan (Preposisi)</a:t>
            </a:r>
            <a:endParaRPr lang="en-US" sz="3200" b="1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Arial Rounded MT Bold" panose="020F0704030504030204" pitchFamily="34" charset="0"/>
              </a:rPr>
              <a:t>	</a:t>
            </a:r>
            <a:br>
              <a:rPr lang="id-ID" sz="3200" b="1" dirty="0">
                <a:latin typeface="Arial Rounded MT Bold" panose="020F0704030504030204" pitchFamily="34" charset="0"/>
              </a:rPr>
            </a:br>
            <a:r>
              <a:rPr lang="id-ID" sz="2800" dirty="0">
                <a:latin typeface="Arial Rounded MT Bold" panose="020F0704030504030204" pitchFamily="34" charset="0"/>
              </a:rPr>
              <a:t>Preposisi atau kalimat deklaratif yang bernilai benar (true) atau salah (false), tetapi tidak keduanya. Ada 2 macam preposisi majemuk, diantaranya	:</a:t>
            </a:r>
            <a:endParaRPr lang="en-US" sz="2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id-ID" sz="2400" dirty="0">
                <a:latin typeface="Arial Rounded MT Bold" panose="020F0704030504030204" pitchFamily="34" charset="0"/>
              </a:rPr>
              <a:t>Tautologi, jika ia benar untuk semua kasus.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id-ID" sz="2400" dirty="0">
                <a:latin typeface="Arial Rounded MT Bold" panose="020F0704030504030204" pitchFamily="34" charset="0"/>
              </a:rPr>
              <a:t>Kontradiksi, jika ia salah untuk semua kasus.</a:t>
            </a:r>
            <a:br>
              <a:rPr lang="id-ID" sz="2400" dirty="0">
                <a:latin typeface="Arial Rounded MT Bold" panose="020F0704030504030204" pitchFamily="34" charset="0"/>
              </a:rPr>
            </a:b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br>
              <a:rPr lang="id-ID" sz="2800" dirty="0">
                <a:latin typeface="Arial Rounded MT Bold" panose="020F0704030504030204" pitchFamily="34" charset="0"/>
              </a:rPr>
            </a:br>
            <a:br>
              <a:rPr lang="id-ID" sz="2800" dirty="0">
                <a:latin typeface="Arial Rounded MT Bold" panose="020F0704030504030204" pitchFamily="34" charset="0"/>
              </a:rPr>
            </a:br>
            <a:r>
              <a:rPr lang="en-US" sz="2800" dirty="0">
                <a:latin typeface="Arial Rounded MT Bold" panose="020F07040305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04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094" y="618186"/>
            <a:ext cx="7832480" cy="2228044"/>
          </a:xfrm>
        </p:spPr>
        <p:txBody>
          <a:bodyPr>
            <a:noAutofit/>
          </a:bodyPr>
          <a:lstStyle/>
          <a:p>
            <a:r>
              <a:rPr lang="id-ID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LOGIKA PREPOSISI</a:t>
            </a:r>
            <a:br>
              <a:rPr lang="id-ID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Preposisi Tunggal  (tanpa perangkai)</a:t>
            </a:r>
            <a:br>
              <a:rPr lang="id-ID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Preposisi Majemuk ( dengan satu perangkai)</a:t>
            </a:r>
            <a:br>
              <a:rPr lang="id-ID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Preposisi Kompleks ( dengan dua atau lebih 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id-ID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perangkai )</a:t>
            </a:r>
            <a:br>
              <a:rPr lang="id-ID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6" descr="C:\Users\Acer\Pictures\contingent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61" y="3084489"/>
            <a:ext cx="7533146" cy="325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1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07" y="248992"/>
            <a:ext cx="8596668" cy="1320800"/>
          </a:xfrm>
        </p:spPr>
        <p:txBody>
          <a:bodyPr>
            <a:normAutofit/>
          </a:bodyPr>
          <a:lstStyle/>
          <a:p>
            <a:r>
              <a:rPr lang="id-ID" sz="2800" dirty="0">
                <a:latin typeface="Britannic Bold" panose="020B0903060703020204" pitchFamily="34" charset="0"/>
              </a:rPr>
              <a:t>CONTOH</a:t>
            </a:r>
            <a:endParaRPr lang="en-US" sz="28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545" y="909392"/>
            <a:ext cx="10384406" cy="5241700"/>
          </a:xfrm>
        </p:spPr>
        <p:txBody>
          <a:bodyPr>
            <a:noAutofit/>
          </a:bodyPr>
          <a:lstStyle/>
          <a:p>
            <a:pPr marL="361950" indent="0" algn="just">
              <a:buNone/>
            </a:pPr>
            <a:r>
              <a:rPr lang="id-ID" sz="2000" dirty="0">
                <a:latin typeface="Arial Rounded MT Bold" panose="020F0704030504030204" pitchFamily="34" charset="0"/>
              </a:rPr>
              <a:t>1.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id-ID" sz="2000" dirty="0">
                <a:latin typeface="Arial Rounded MT Bold" panose="020F0704030504030204" pitchFamily="34" charset="0"/>
              </a:rPr>
              <a:t>Sederhanakan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id-ID" sz="2000" dirty="0">
                <a:latin typeface="Arial Rounded MT Bold" panose="020F0704030504030204" pitchFamily="34" charset="0"/>
              </a:rPr>
              <a:t>pernyataan-pernyataan berikut menjadi pernyataan yang ekuivalen dengan 	pernyataan semula dan berikan alasan untuk masing-masing langkahnya.</a:t>
            </a:r>
          </a:p>
          <a:p>
            <a:pPr marL="718566" lvl="2" indent="0">
              <a:buNone/>
            </a:pPr>
            <a:r>
              <a:rPr lang="id-ID" sz="2000" dirty="0">
                <a:latin typeface="Arial Rounded MT Bold" panose="020F0704030504030204" pitchFamily="34" charset="0"/>
              </a:rPr>
              <a:t>	a. ( p V q ) </a:t>
            </a:r>
            <a:r>
              <a:rPr lang="el-GR" sz="2000" dirty="0">
                <a:cs typeface="Calibri" panose="020F0502020204030204" pitchFamily="34" charset="0"/>
              </a:rPr>
              <a:t>Λ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 ̴ (  ̴ p </a:t>
            </a:r>
            <a:r>
              <a:rPr lang="el-GR" sz="2000" dirty="0">
                <a:cs typeface="Calibri" panose="020F0502020204030204" pitchFamily="34" charset="0"/>
              </a:rPr>
              <a:t>Λ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q )</a:t>
            </a:r>
          </a:p>
          <a:p>
            <a:pPr marL="718566" lvl="2" indent="0">
              <a:buNone/>
            </a:pP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	b.  ̴ [ ̴ ( p V q ) </a:t>
            </a:r>
            <a:r>
              <a:rPr lang="el-GR" sz="2000" dirty="0">
                <a:cs typeface="Calibri" panose="020F0502020204030204" pitchFamily="34" charset="0"/>
              </a:rPr>
              <a:t>Λ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r ] V  ̴ q ]</a:t>
            </a:r>
          </a:p>
          <a:p>
            <a:pPr marL="718566" lvl="2" indent="0">
              <a:buNone/>
            </a:pP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Penyelesaian	:				</a:t>
            </a:r>
          </a:p>
          <a:p>
            <a:pPr marL="718566" lvl="2" indent="0">
              <a:buNone/>
            </a:pP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	a.  ( p V q ) </a:t>
            </a:r>
            <a:r>
              <a:rPr lang="el-GR" sz="2000" dirty="0">
                <a:cs typeface="Calibri" panose="020F0502020204030204" pitchFamily="34" charset="0"/>
              </a:rPr>
              <a:t>Λ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̴ (  ̴p </a:t>
            </a:r>
            <a:r>
              <a:rPr lang="el-GR" sz="2000" dirty="0">
                <a:cs typeface="Calibri" panose="020F0502020204030204" pitchFamily="34" charset="0"/>
              </a:rPr>
              <a:t>Λ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q )				Alasan	:	</a:t>
            </a:r>
          </a:p>
          <a:p>
            <a:pPr marL="718566" lvl="2" indent="0">
              <a:buNone/>
            </a:pP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≡ ( p V q ) </a:t>
            </a:r>
            <a:r>
              <a:rPr lang="el-GR" sz="2000" dirty="0">
                <a:cs typeface="Calibri" panose="020F0502020204030204" pitchFamily="34" charset="0"/>
              </a:rPr>
              <a:t>Λ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(  ̴ (  ̴p ) V  ̴q )			</a:t>
            </a:r>
            <a:r>
              <a:rPr lang="en-US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             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De Morgan</a:t>
            </a:r>
          </a:p>
          <a:p>
            <a:pPr marL="718566" lvl="2" indent="0">
              <a:buNone/>
            </a:pP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≡ ( p V q ) </a:t>
            </a:r>
            <a:r>
              <a:rPr lang="el-GR" sz="2000" dirty="0">
                <a:cs typeface="Calibri" panose="020F0502020204030204" pitchFamily="34" charset="0"/>
              </a:rPr>
              <a:t>Λ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( p V  ̴q )			</a:t>
            </a:r>
            <a:r>
              <a:rPr lang="en-US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                     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 Negasi Ganda</a:t>
            </a:r>
          </a:p>
          <a:p>
            <a:pPr marL="718566" lvl="2" indent="0">
              <a:buNone/>
            </a:pP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≡ p V ( q </a:t>
            </a:r>
            <a:r>
              <a:rPr lang="el-GR" sz="2000" dirty="0">
                <a:cs typeface="Calibri" panose="020F0502020204030204" pitchFamily="34" charset="0"/>
              </a:rPr>
              <a:t>Λ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̴q )				</a:t>
            </a:r>
            <a:r>
              <a:rPr lang="en-US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                     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Distribusi dari V terhadap </a:t>
            </a:r>
            <a:r>
              <a:rPr lang="el-GR" sz="2000" dirty="0">
                <a:cs typeface="Calibri" panose="020F0502020204030204" pitchFamily="34" charset="0"/>
              </a:rPr>
              <a:t>Λ</a:t>
            </a:r>
            <a:endParaRPr lang="id-ID" sz="20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marL="718566" lvl="2" indent="0">
              <a:buNone/>
            </a:pP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≡ p V Fo 					</a:t>
            </a:r>
            <a:r>
              <a:rPr lang="en-US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                     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Invers</a:t>
            </a:r>
          </a:p>
          <a:p>
            <a:pPr marL="718566" lvl="2" indent="0">
              <a:buNone/>
            </a:pP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≡ p						</a:t>
            </a:r>
            <a:r>
              <a:rPr lang="en-US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                     </a:t>
            </a:r>
            <a:r>
              <a:rPr lang="id-ID" sz="20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Identitas</a:t>
            </a:r>
            <a:endParaRPr lang="en-US" sz="20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marL="718566" lvl="2" indent="0">
              <a:buNone/>
            </a:pPr>
            <a:r>
              <a:rPr lang="id-ID" sz="2000" i="1" dirty="0">
                <a:latin typeface="Arial Rounded MT Bold" panose="020F0704030504030204" pitchFamily="34" charset="0"/>
                <a:cs typeface="Calibri" panose="020F0502020204030204" pitchFamily="34" charset="0"/>
              </a:rPr>
              <a:t> Jadi, ( p V q ) </a:t>
            </a:r>
            <a:r>
              <a:rPr lang="el-GR" sz="2000" i="1" dirty="0">
                <a:cs typeface="Calibri" panose="020F0502020204030204" pitchFamily="34" charset="0"/>
              </a:rPr>
              <a:t>Λ</a:t>
            </a:r>
            <a:r>
              <a:rPr lang="id-ID" sz="2000" i="1" dirty="0">
                <a:latin typeface="Arial Rounded MT Bold" panose="020F0704030504030204" pitchFamily="34" charset="0"/>
                <a:cs typeface="Calibri" panose="020F0502020204030204" pitchFamily="34" charset="0"/>
              </a:rPr>
              <a:t>  ̴ (  ̴p </a:t>
            </a:r>
            <a:r>
              <a:rPr lang="el-GR" sz="2000" i="1" dirty="0">
                <a:cs typeface="Calibri" panose="020F0502020204030204" pitchFamily="34" charset="0"/>
              </a:rPr>
              <a:t>Λ</a:t>
            </a:r>
            <a:r>
              <a:rPr lang="id-ID" sz="2000" i="1" dirty="0">
                <a:latin typeface="Arial Rounded MT Bold" panose="020F0704030504030204" pitchFamily="34" charset="0"/>
                <a:cs typeface="Calibri" panose="020F0502020204030204" pitchFamily="34" charset="0"/>
              </a:rPr>
              <a:t> q ) ≡ p</a:t>
            </a:r>
          </a:p>
          <a:p>
            <a:pPr marL="718566" lvl="2" indent="0">
              <a:buNone/>
            </a:pPr>
            <a:endParaRPr lang="id-ID" sz="2000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  <a:p>
            <a:pPr marL="718566" lvl="2" indent="0">
              <a:buNone/>
            </a:pPr>
            <a:endParaRPr lang="id-ID" sz="20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29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17" y="0"/>
            <a:ext cx="8596668" cy="31767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1825"/>
            <a:ext cx="10179556" cy="5628068"/>
          </a:xfrm>
        </p:spPr>
        <p:txBody>
          <a:bodyPr/>
          <a:lstStyle/>
          <a:p>
            <a:pPr marL="173038" lvl="1" indent="276225">
              <a:buNone/>
              <a:tabLst>
                <a:tab pos="449263" algn="l"/>
              </a:tabLst>
            </a:pPr>
            <a:r>
              <a:rPr lang="id-ID" sz="2800" b="1" dirty="0">
                <a:latin typeface="Arial Rounded MT Bold" panose="020F0704030504030204" pitchFamily="34" charset="0"/>
              </a:rPr>
              <a:t>Penyelesaian	:</a:t>
            </a:r>
          </a:p>
          <a:p>
            <a:pPr marL="173038" lvl="1" indent="276225">
              <a:buNone/>
              <a:tabLst>
                <a:tab pos="449263" algn="l"/>
              </a:tabLst>
            </a:pPr>
            <a:r>
              <a:rPr lang="id-ID" sz="2400" dirty="0">
                <a:latin typeface="Arial Rounded MT Bold" panose="020F0704030504030204" pitchFamily="34" charset="0"/>
              </a:rPr>
              <a:t>	b.   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̴ [  ̴ [ ( p V q )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r ] V ̴ q ]				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</a:t>
            </a:r>
            <a:r>
              <a:rPr lang="id-ID" sz="2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Alasan	:</a:t>
            </a:r>
          </a:p>
          <a:p>
            <a:pPr marL="356616" lvl="2" indent="0">
              <a:buNone/>
            </a:pPr>
            <a:r>
              <a:rPr lang="id-ID" sz="2400" b="1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≡  ̴ [  ̴ [ ( p V q ) ] ]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̴ ( ̴ q )				Hukum De Morgan</a:t>
            </a:r>
          </a:p>
          <a:p>
            <a:pPr marL="356616" lvl="2" indent="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≡ [ ( p V q )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r ]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q				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	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Negasi Ganda</a:t>
            </a:r>
          </a:p>
          <a:p>
            <a:pPr marL="356616" lvl="2" indent="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≡ ( p V q )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( r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q )				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	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Asosiatif</a:t>
            </a:r>
          </a:p>
          <a:p>
            <a:pPr marL="356616" lvl="2" indent="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     ≡ ( p V q )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( q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r )				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	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Komutatif</a:t>
            </a:r>
          </a:p>
          <a:p>
            <a:pPr marL="356616" lvl="2" indent="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≡ [ ( p V q )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q ]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r )				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Asosiatif</a:t>
            </a:r>
          </a:p>
          <a:p>
            <a:pPr marL="356616" lvl="2" indent="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≡ q </a:t>
            </a:r>
            <a:r>
              <a:rPr lang="el-GR" sz="2400" dirty="0">
                <a:cs typeface="Calibri" panose="020F0502020204030204" pitchFamily="34" charset="0"/>
              </a:rPr>
              <a:t>Λ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 r						</a:t>
            </a:r>
            <a:r>
              <a:rPr lang="en-US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			</a:t>
            </a: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Hukum Absorpsi</a:t>
            </a:r>
          </a:p>
          <a:p>
            <a:pPr marL="356616" lvl="2" indent="0">
              <a:buNone/>
            </a:pPr>
            <a:r>
              <a:rPr lang="id-ID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	     </a:t>
            </a:r>
            <a:r>
              <a:rPr lang="id-ID" sz="2400" b="1" i="1" dirty="0">
                <a:latin typeface="Arial Rounded MT Bold" panose="020F0704030504030204" pitchFamily="34" charset="0"/>
                <a:cs typeface="Calibri" panose="020F0502020204030204" pitchFamily="34" charset="0"/>
              </a:rPr>
              <a:t>Jadi,  ̴ [  ̴ [ ( p V q ) </a:t>
            </a:r>
            <a:r>
              <a:rPr lang="el-GR" sz="2400" b="1" i="1" dirty="0">
                <a:cs typeface="Calibri" panose="020F0502020204030204" pitchFamily="34" charset="0"/>
              </a:rPr>
              <a:t>Λ </a:t>
            </a:r>
            <a:r>
              <a:rPr lang="id-ID" sz="2400" b="1" i="1" dirty="0">
                <a:latin typeface="Arial Rounded MT Bold" panose="020F0704030504030204" pitchFamily="34" charset="0"/>
                <a:cs typeface="Calibri" panose="020F0502020204030204" pitchFamily="34" charset="0"/>
              </a:rPr>
              <a:t> r ] V  ̴ q ≡ q </a:t>
            </a:r>
            <a:r>
              <a:rPr lang="el-GR" sz="2400" b="1" i="1" dirty="0">
                <a:cs typeface="Calibri" panose="020F0502020204030204" pitchFamily="34" charset="0"/>
              </a:rPr>
              <a:t>Λ </a:t>
            </a:r>
            <a:r>
              <a:rPr lang="id-ID" sz="2400" b="1" i="1" dirty="0">
                <a:latin typeface="Arial Rounded MT Bold" panose="020F0704030504030204" pitchFamily="34" charset="0"/>
                <a:cs typeface="Calibri" panose="020F0502020204030204" pitchFamily="34" charset="0"/>
              </a:rPr>
              <a:t> r</a:t>
            </a:r>
            <a:r>
              <a:rPr lang="id-ID" sz="2400" b="1" dirty="0">
                <a:latin typeface="Arial Rounded MT Bold" panose="020F0704030504030204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3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1695718"/>
          </a:xfrm>
        </p:spPr>
        <p:txBody>
          <a:bodyPr>
            <a:normAutofit fontScale="90000"/>
          </a:bodyPr>
          <a:lstStyle/>
          <a:p>
            <a:r>
              <a:rPr lang="id-ID" sz="4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PREPOSISI BERSYARAT</a:t>
            </a:r>
            <a:br>
              <a:rPr lang="id-ID" sz="40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Preposisi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Bersyarat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Ada 2 </a:t>
            </a:r>
            <a:r>
              <a:rPr lang="en-US" sz="24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Yaitu</a:t>
            </a: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:</a:t>
            </a:r>
            <a:b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1. IMPLIKASI</a:t>
            </a:r>
            <a:b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2. BI-IMPLIKASI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588655"/>
            <a:ext cx="9844705" cy="4146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Apa itu Implikasi	?</a:t>
            </a:r>
          </a:p>
          <a:p>
            <a:pPr marL="449263" lvl="2" indent="0">
              <a:buNone/>
            </a:pPr>
            <a:r>
              <a:rPr lang="id-ID" sz="2400" dirty="0">
                <a:latin typeface="Arial Rounded MT Bold" panose="020F0704030504030204" pitchFamily="34" charset="0"/>
              </a:rPr>
              <a:t>Proposisi bersyarat atau disebut juga implikasi ( jika maka ) biasa dilambangkan   dengan simbol “  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→</a:t>
            </a:r>
            <a:r>
              <a:rPr lang="id-ID" sz="2400" dirty="0">
                <a:latin typeface="Arial Rounded MT Bold" panose="020F0704030504030204" pitchFamily="34" charset="0"/>
              </a:rPr>
              <a:t>   ” .</a:t>
            </a:r>
          </a:p>
          <a:p>
            <a:pPr marL="449263" lvl="2" indent="0">
              <a:buNone/>
            </a:pPr>
            <a:r>
              <a:rPr lang="id-ID" sz="2400" dirty="0">
                <a:latin typeface="Arial Rounded MT Bold" panose="020F0704030504030204" pitchFamily="34" charset="0"/>
              </a:rPr>
              <a:t>Implikasi p </a:t>
            </a:r>
            <a:r>
              <a:rPr lang="id-ID" sz="2400" dirty="0">
                <a:latin typeface="Arial Rounded MT Bold" panose="020F0704030504030204" pitchFamily="34" charset="0"/>
                <a:cs typeface="Arial" panose="020B0604020202020204" pitchFamily="34" charset="0"/>
              </a:rPr>
              <a:t>→</a:t>
            </a:r>
            <a:r>
              <a:rPr lang="id-ID" sz="2400" dirty="0">
                <a:latin typeface="Arial Rounded MT Bold" panose="020F0704030504030204" pitchFamily="34" charset="0"/>
              </a:rPr>
              <a:t> q adalah proposisi yang bernilai salah jika p benar dan q salah, dan bernilai benar jika lainnya.</a:t>
            </a:r>
          </a:p>
          <a:p>
            <a:pPr marL="449263" lvl="2" indent="0">
              <a:buNone/>
            </a:pPr>
            <a:r>
              <a:rPr lang="id-ID" sz="2400" dirty="0">
                <a:latin typeface="Arial Rounded MT Bold" panose="020F0704030504030204" pitchFamily="34" charset="0"/>
              </a:rPr>
              <a:t>Proposisi </a:t>
            </a:r>
            <a:r>
              <a:rPr lang="id-ID" sz="2400" b="1" dirty="0">
                <a:latin typeface="Arial Rounded MT Bold" panose="020F0704030504030204" pitchFamily="34" charset="0"/>
              </a:rPr>
              <a:t>p</a:t>
            </a:r>
            <a:r>
              <a:rPr lang="id-ID" sz="2400" dirty="0">
                <a:latin typeface="Arial Rounded MT Bold" panose="020F0704030504030204" pitchFamily="34" charset="0"/>
              </a:rPr>
              <a:t> disebut hipotesis, antenseden, premis, atau kondisi.</a:t>
            </a:r>
          </a:p>
          <a:p>
            <a:pPr marL="449263" lvl="2" indent="0">
              <a:buNone/>
            </a:pPr>
            <a:r>
              <a:rPr lang="id-ID" sz="2400" dirty="0">
                <a:latin typeface="Arial Rounded MT Bold" panose="020F0704030504030204" pitchFamily="34" charset="0"/>
              </a:rPr>
              <a:t>Proposisi </a:t>
            </a:r>
            <a:r>
              <a:rPr lang="id-ID" sz="2400" b="1" dirty="0">
                <a:latin typeface="Arial Rounded MT Bold" panose="020F0704030504030204" pitchFamily="34" charset="0"/>
              </a:rPr>
              <a:t>q</a:t>
            </a:r>
            <a:r>
              <a:rPr lang="id-ID" sz="2400" dirty="0">
                <a:latin typeface="Arial Rounded MT Bold" panose="020F0704030504030204" pitchFamily="34" charset="0"/>
              </a:rPr>
              <a:t> disebut konklusi ( atau konsekuen ).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142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243</Words>
  <Application>Microsoft Office PowerPoint</Application>
  <PresentationFormat>Widescreen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Arial Rounded MT Bold</vt:lpstr>
      <vt:lpstr>Britannic Bold</vt:lpstr>
      <vt:lpstr>Trebuchet MS</vt:lpstr>
      <vt:lpstr>Wingdings</vt:lpstr>
      <vt:lpstr>Wingdings 3</vt:lpstr>
      <vt:lpstr>Facet</vt:lpstr>
      <vt:lpstr>MATEMATIKA DISKRIT  </vt:lpstr>
      <vt:lpstr>Kelompok : 1    Ahmad Hafizd     Aliya Hanun    Ali Safik    Ardilla Lukita S.    Arlan Ady P.       </vt:lpstr>
      <vt:lpstr>Apa itu hukum logika ?</vt:lpstr>
      <vt:lpstr>Hukum-hukum logika</vt:lpstr>
      <vt:lpstr>PowerPoint Presentation</vt:lpstr>
      <vt:lpstr>LOGIKA PREPOSISI  Preposisi Tunggal  (tanpa perangkai)  Preposisi Majemuk ( dengan satu perangkai)  Preposisi Kompleks ( dengan dua atau lebih  perangkai ) </vt:lpstr>
      <vt:lpstr>CONTOH</vt:lpstr>
      <vt:lpstr>PowerPoint Presentation</vt:lpstr>
      <vt:lpstr>PREPOSISI BERSYARAT  Preposisi Bersyarat Ada 2 Yaitu :  1. IMPLIKASI  2. BI-IMPLIKASI</vt:lpstr>
      <vt:lpstr>PowerPoint Presentation</vt:lpstr>
      <vt:lpstr>PowerPoint Presentation</vt:lpstr>
      <vt:lpstr>VARIAN IMPLIKASI</vt:lpstr>
      <vt:lpstr>Apa itu Bi-implikasi / Bikondisional ?   Bi-implikasi ( jika dan hanya jika ) biasanya dilambangkan dengan simbol “  ↔ ” . Bi-implikasi bernilai benar jika komponen – komponennya bernilai sama.  Cara – cara menyatakan bikondisional p  ↔  q :   p jika dan hanya jika q.   p adalah syarat perlu dan cukup untuk q.  Jika p maka q, dan sebaliknya.  p if q </vt:lpstr>
      <vt:lpstr>Contoh Bi-implikasi :  Jika  p : 2 bilangan genap (T)   q : 3 bilangan ganjil (T) maka p ↔ q : 2 bilangan genap jika dan hanya jika 3 bilangan ganjil (T) Jika  r : 2 + 2 ≠5 (T)   s : 4 + 4 &lt; 8 (F) maka  r ↔ s : 2 + 2 ≠ 5 jika dan hanya jika 4 + 4 &lt; 8 (F) Jika  a : Surabaya ada di jawa barat (F)   b : 23 = 6 (F) maka  a ↔ b : Surabaya ada di jawa barat jika dan hanya jika 23 = 6 (T)  </vt:lpstr>
      <vt:lpstr>  Hukum De Morgan :     ~ (p ᴧ q)  ó ~p ᴠ ~q     ~ (p ᴠ q)  ó ~p ᴧ ~q       Apabila sebuah implikasi p  q merupakan tautologi, dengan p dan q pernyataan” majemuk yang mungkin memuat variabel logika, maka q dikatakan terjadi logis karena 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BUKTI BERSYARAT  Kaidah bukti bersyarat didasarkan pada implikasi logis [(p Λ  q) Λ [p → (q → r)]] =&gt; r BUKTI DENGAN KASUS  Kaidah bukti dengan kasus didasarkan pada implikasi logis [(p → r) Λ (q → r)] =&gt; [(p v q) → r] DILEMMA KONSTRUKTIF  Kaidah dilemma konstruktif didasarkan pada implikasi logis [(p → q) Λ (r → s) Λ (p v r)] =&gt; (q v s) DILEMMA DESTRUKTIF  Kaidah dilemma destruktif didasarkan pada implikasi logis [(p → q) Λ (r → s) Λ (¬q Λ ¬s)] =&gt; (¬p v ¬r)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HUKUM – HUKUM LOGIKA</dc:title>
  <dc:creator>Daryanto</dc:creator>
  <cp:lastModifiedBy>User</cp:lastModifiedBy>
  <cp:revision>15</cp:revision>
  <dcterms:created xsi:type="dcterms:W3CDTF">2019-09-12T10:02:24Z</dcterms:created>
  <dcterms:modified xsi:type="dcterms:W3CDTF">2019-09-13T03:33:32Z</dcterms:modified>
</cp:coreProperties>
</file>