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60" r:id="rId4"/>
    <p:sldId id="276" r:id="rId5"/>
    <p:sldId id="266" r:id="rId6"/>
    <p:sldId id="277" r:id="rId7"/>
    <p:sldId id="278" r:id="rId8"/>
    <p:sldId id="279"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91901" y="-12899"/>
            <a:ext cx="7035833" cy="6889433"/>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12899" y="-12899"/>
            <a:ext cx="7035833" cy="6889433"/>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864400" y="4234600"/>
            <a:ext cx="4707600" cy="1576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n-US"/>
              <a:t>Click to edit Master title style</a:t>
            </a:r>
            <a:endParaRPr/>
          </a:p>
        </p:txBody>
      </p:sp>
    </p:spTree>
    <p:extLst>
      <p:ext uri="{BB962C8B-B14F-4D97-AF65-F5344CB8AC3E}">
        <p14:creationId xmlns:p14="http://schemas.microsoft.com/office/powerpoint/2010/main" val="270714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1"/>
        <p:cNvGrpSpPr/>
        <p:nvPr/>
      </p:nvGrpSpPr>
      <p:grpSpPr>
        <a:xfrm>
          <a:off x="0" y="0"/>
          <a:ext cx="0" cy="0"/>
          <a:chOff x="0" y="0"/>
          <a:chExt cx="0" cy="0"/>
        </a:xfrm>
      </p:grpSpPr>
      <p:sp>
        <p:nvSpPr>
          <p:cNvPr id="62" name="Google Shape;62;p11"/>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4" name="Google Shape;64;p11"/>
          <p:cNvSpPr txBox="1">
            <a:spLocks noGrp="1"/>
          </p:cNvSpPr>
          <p:nvPr>
            <p:ph type="body" idx="1"/>
          </p:nvPr>
        </p:nvSpPr>
        <p:spPr>
          <a:xfrm>
            <a:off x="1121333" y="5367067"/>
            <a:ext cx="10461200" cy="692800"/>
          </a:xfrm>
          <a:prstGeom prst="rect">
            <a:avLst/>
          </a:prstGeom>
        </p:spPr>
        <p:txBody>
          <a:bodyPr spcFirstLastPara="1" wrap="square" lIns="91425" tIns="91425" rIns="91425" bIns="91425" anchor="b" anchorCtr="0">
            <a:noAutofit/>
          </a:bodyPr>
          <a:lstStyle>
            <a:lvl1pPr marL="609585" lvl="0" indent="-304792">
              <a:spcBef>
                <a:spcPts val="480"/>
              </a:spcBef>
              <a:spcAft>
                <a:spcPts val="0"/>
              </a:spcAft>
              <a:buSzPts val="2000"/>
              <a:buNone/>
              <a:defRPr/>
            </a:lvl1pPr>
          </a:lstStyle>
          <a:p>
            <a:pPr lvl="0"/>
            <a:r>
              <a:rPr lang="en-US"/>
              <a:t>Click to edit Master text styles</a:t>
            </a:r>
          </a:p>
        </p:txBody>
      </p:sp>
      <p:sp>
        <p:nvSpPr>
          <p:cNvPr id="65" name="Google Shape;65;p11"/>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8D4CEAE-0F6B-4CA9-A815-45C274565956}" type="slidenum">
              <a:rPr lang="en-ID" smtClean="0"/>
              <a:t>‹#›</a:t>
            </a:fld>
            <a:endParaRPr lang="en-ID"/>
          </a:p>
        </p:txBody>
      </p:sp>
    </p:spTree>
    <p:extLst>
      <p:ext uri="{BB962C8B-B14F-4D97-AF65-F5344CB8AC3E}">
        <p14:creationId xmlns:p14="http://schemas.microsoft.com/office/powerpoint/2010/main" val="45319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8D4CEAE-0F6B-4CA9-A815-45C274565956}" type="slidenum">
              <a:rPr lang="en-ID" smtClean="0"/>
              <a:t>‹#›</a:t>
            </a:fld>
            <a:endParaRPr lang="en-ID"/>
          </a:p>
        </p:txBody>
      </p:sp>
    </p:spTree>
    <p:extLst>
      <p:ext uri="{BB962C8B-B14F-4D97-AF65-F5344CB8AC3E}">
        <p14:creationId xmlns:p14="http://schemas.microsoft.com/office/powerpoint/2010/main" val="2291648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mpty">
  <p:cSld name="Empty">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8D4CEAE-0F6B-4CA9-A815-45C274565956}" type="slidenum">
              <a:rPr lang="en-ID" smtClean="0"/>
              <a:t>‹#›</a:t>
            </a:fld>
            <a:endParaRPr lang="en-ID"/>
          </a:p>
        </p:txBody>
      </p:sp>
    </p:spTree>
    <p:extLst>
      <p:ext uri="{BB962C8B-B14F-4D97-AF65-F5344CB8AC3E}">
        <p14:creationId xmlns:p14="http://schemas.microsoft.com/office/powerpoint/2010/main" val="2004447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0115-B76D-47F1-9D11-71D55DA243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BF3326B7-CFBE-467D-8A6A-5DE266A2D7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01EF0BAB-2651-4B43-ACA5-3B3D55D8C541}"/>
              </a:ext>
            </a:extLst>
          </p:cNvPr>
          <p:cNvSpPr>
            <a:spLocks noGrp="1"/>
          </p:cNvSpPr>
          <p:nvPr>
            <p:ph type="dt" sz="half" idx="10"/>
          </p:nvPr>
        </p:nvSpPr>
        <p:spPr/>
        <p:txBody>
          <a:bodyPr/>
          <a:lstStyle/>
          <a:p>
            <a:fld id="{2CF6C7CA-615F-41B7-BB30-42467120BB1A}" type="datetimeFigureOut">
              <a:rPr lang="en-ID" smtClean="0"/>
              <a:t>03/12/2019</a:t>
            </a:fld>
            <a:endParaRPr lang="en-ID"/>
          </a:p>
        </p:txBody>
      </p:sp>
      <p:sp>
        <p:nvSpPr>
          <p:cNvPr id="5" name="Footer Placeholder 4">
            <a:extLst>
              <a:ext uri="{FF2B5EF4-FFF2-40B4-BE49-F238E27FC236}">
                <a16:creationId xmlns:a16="http://schemas.microsoft.com/office/drawing/2014/main" id="{38BEF228-F5CB-4F86-9B20-6154075A627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C5B23A4-56A3-46EB-B6F8-7A473A552DBE}"/>
              </a:ext>
            </a:extLst>
          </p:cNvPr>
          <p:cNvSpPr>
            <a:spLocks noGrp="1"/>
          </p:cNvSpPr>
          <p:nvPr>
            <p:ph type="sldNum" sz="quarter" idx="12"/>
          </p:nvPr>
        </p:nvSpPr>
        <p:spPr/>
        <p:txBody>
          <a:bodyPr/>
          <a:lstStyle/>
          <a:p>
            <a:fld id="{C8D4CEAE-0F6B-4CA9-A815-45C274565956}" type="slidenum">
              <a:rPr lang="en-ID" smtClean="0"/>
              <a:t>‹#›</a:t>
            </a:fld>
            <a:endParaRPr lang="en-ID"/>
          </a:p>
        </p:txBody>
      </p:sp>
    </p:spTree>
    <p:extLst>
      <p:ext uri="{BB962C8B-B14F-4D97-AF65-F5344CB8AC3E}">
        <p14:creationId xmlns:p14="http://schemas.microsoft.com/office/powerpoint/2010/main" val="59736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p:nvPr/>
        </p:nvSpPr>
        <p:spPr>
          <a:xfrm>
            <a:off x="291901" y="-12899"/>
            <a:ext cx="7035833" cy="6889433"/>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12899" y="-12899"/>
            <a:ext cx="7035833" cy="6889433"/>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864400" y="1806333"/>
            <a:ext cx="4696400" cy="398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7" name="Google Shape;17;p3"/>
          <p:cNvSpPr txBox="1">
            <a:spLocks noGrp="1"/>
          </p:cNvSpPr>
          <p:nvPr>
            <p:ph type="subTitle" idx="1"/>
          </p:nvPr>
        </p:nvSpPr>
        <p:spPr>
          <a:xfrm>
            <a:off x="8966600" y="4354267"/>
            <a:ext cx="2541600" cy="1375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2400">
                <a:solidFill>
                  <a:schemeClr val="lt1"/>
                </a:solidFill>
              </a:defRPr>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312335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18"/>
        <p:cNvGrpSpPr/>
        <p:nvPr/>
      </p:nvGrpSpPr>
      <p:grpSpPr>
        <a:xfrm>
          <a:off x="0" y="0"/>
          <a:ext cx="0" cy="0"/>
          <a:chOff x="0" y="0"/>
          <a:chExt cx="0" cy="0"/>
        </a:xfrm>
      </p:grpSpPr>
      <p:sp>
        <p:nvSpPr>
          <p:cNvPr id="19" name="Google Shape;19;p4"/>
          <p:cNvSpPr/>
          <p:nvPr/>
        </p:nvSpPr>
        <p:spPr>
          <a:xfrm>
            <a:off x="291901" y="-12899"/>
            <a:ext cx="7035833" cy="6889433"/>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12899" y="-12899"/>
            <a:ext cx="7035833" cy="6889433"/>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1" name="Google Shape;21;p4"/>
          <p:cNvSpPr txBox="1">
            <a:spLocks noGrp="1"/>
          </p:cNvSpPr>
          <p:nvPr>
            <p:ph type="title"/>
          </p:nvPr>
        </p:nvSpPr>
        <p:spPr>
          <a:xfrm>
            <a:off x="1117745" y="2410533"/>
            <a:ext cx="4197600" cy="6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22" name="Google Shape;22;p4"/>
          <p:cNvSpPr txBox="1">
            <a:spLocks noGrp="1"/>
          </p:cNvSpPr>
          <p:nvPr>
            <p:ph type="body" idx="1"/>
          </p:nvPr>
        </p:nvSpPr>
        <p:spPr>
          <a:xfrm>
            <a:off x="1117667" y="3225800"/>
            <a:ext cx="4197600" cy="3007600"/>
          </a:xfrm>
          <a:prstGeom prst="rect">
            <a:avLst/>
          </a:prstGeom>
        </p:spPr>
        <p:txBody>
          <a:bodyPr spcFirstLastPara="1" wrap="square" lIns="91425" tIns="91425" rIns="91425" bIns="91425" anchor="t" anchorCtr="0">
            <a:noAutofit/>
          </a:bodyPr>
          <a:lstStyle>
            <a:lvl1pPr marL="609585" lvl="0" indent="-474121" rtl="0">
              <a:spcBef>
                <a:spcPts val="800"/>
              </a:spcBef>
              <a:spcAft>
                <a:spcPts val="0"/>
              </a:spcAft>
              <a:buSzPts val="2000"/>
              <a:buChar char="▸"/>
              <a:defRPr/>
            </a:lvl1pPr>
            <a:lvl2pPr marL="1219170" lvl="1" indent="-474121" rtl="0">
              <a:spcBef>
                <a:spcPts val="0"/>
              </a:spcBef>
              <a:spcAft>
                <a:spcPts val="0"/>
              </a:spcAft>
              <a:buSzPts val="2000"/>
              <a:buChar char="▹"/>
              <a:defRPr/>
            </a:lvl2pPr>
            <a:lvl3pPr marL="1828754" lvl="2" indent="-474121" rtl="0">
              <a:spcBef>
                <a:spcPts val="0"/>
              </a:spcBef>
              <a:spcAft>
                <a:spcPts val="0"/>
              </a:spcAft>
              <a:buSzPts val="2000"/>
              <a:buChar char="▹"/>
              <a:defRPr/>
            </a:lvl3pPr>
            <a:lvl4pPr marL="2438339" lvl="3" indent="-474121" rtl="0">
              <a:spcBef>
                <a:spcPts val="0"/>
              </a:spcBef>
              <a:spcAft>
                <a:spcPts val="0"/>
              </a:spcAft>
              <a:buSzPts val="2000"/>
              <a:buChar char="●"/>
              <a:defRPr/>
            </a:lvl4pPr>
            <a:lvl5pPr marL="3047924" lvl="4" indent="-474121" rtl="0">
              <a:spcBef>
                <a:spcPts val="0"/>
              </a:spcBef>
              <a:spcAft>
                <a:spcPts val="0"/>
              </a:spcAft>
              <a:buSzPts val="2000"/>
              <a:buChar char="○"/>
              <a:defRPr/>
            </a:lvl5pPr>
            <a:lvl6pPr marL="3657509" lvl="5" indent="-474121" rtl="0">
              <a:spcBef>
                <a:spcPts val="0"/>
              </a:spcBef>
              <a:spcAft>
                <a:spcPts val="0"/>
              </a:spcAft>
              <a:buSzPts val="2000"/>
              <a:buChar char="■"/>
              <a:defRPr/>
            </a:lvl6pPr>
            <a:lvl7pPr marL="4267093" lvl="6" indent="-474121" rtl="0">
              <a:spcBef>
                <a:spcPts val="0"/>
              </a:spcBef>
              <a:spcAft>
                <a:spcPts val="0"/>
              </a:spcAft>
              <a:buSzPts val="2000"/>
              <a:buChar char="●"/>
              <a:defRPr/>
            </a:lvl7pPr>
            <a:lvl8pPr marL="4876678" lvl="7" indent="-474121" rtl="0">
              <a:spcBef>
                <a:spcPts val="0"/>
              </a:spcBef>
              <a:spcAft>
                <a:spcPts val="0"/>
              </a:spcAft>
              <a:buSzPts val="2000"/>
              <a:buChar char="○"/>
              <a:defRPr/>
            </a:lvl8pPr>
            <a:lvl9pPr marL="5486263" lvl="8" indent="-474121" rtl="0">
              <a:spcBef>
                <a:spcPts val="0"/>
              </a:spcBef>
              <a:spcAft>
                <a:spcPts val="0"/>
              </a:spcAft>
              <a:buSzPts val="2000"/>
              <a:buChar char="■"/>
              <a:defRPr/>
            </a:lvl9pPr>
          </a:lstStyle>
          <a:p>
            <a:pPr lvl="0"/>
            <a:r>
              <a:rPr lang="en-US"/>
              <a:t>Click to edit Master text styles</a:t>
            </a:r>
          </a:p>
        </p:txBody>
      </p:sp>
      <p:sp>
        <p:nvSpPr>
          <p:cNvPr id="23" name="Google Shape;23;p4"/>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8D4CEAE-0F6B-4CA9-A815-45C274565956}" type="slidenum">
              <a:rPr lang="en-ID" smtClean="0"/>
              <a:t>‹#›</a:t>
            </a:fld>
            <a:endParaRPr lang="en-ID"/>
          </a:p>
        </p:txBody>
      </p:sp>
    </p:spTree>
    <p:extLst>
      <p:ext uri="{BB962C8B-B14F-4D97-AF65-F5344CB8AC3E}">
        <p14:creationId xmlns:p14="http://schemas.microsoft.com/office/powerpoint/2010/main" val="32078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ig image">
  <p:cSld name="Title + big image">
    <p:spTree>
      <p:nvGrpSpPr>
        <p:cNvPr id="1" name="Shape 24"/>
        <p:cNvGrpSpPr/>
        <p:nvPr/>
      </p:nvGrpSpPr>
      <p:grpSpPr>
        <a:xfrm>
          <a:off x="0" y="0"/>
          <a:ext cx="0" cy="0"/>
          <a:chOff x="0" y="0"/>
          <a:chExt cx="0" cy="0"/>
        </a:xfrm>
      </p:grpSpPr>
      <p:sp>
        <p:nvSpPr>
          <p:cNvPr id="25" name="Google Shape;25;p5"/>
          <p:cNvSpPr/>
          <p:nvPr/>
        </p:nvSpPr>
        <p:spPr>
          <a:xfrm>
            <a:off x="279000" y="-12899"/>
            <a:ext cx="4102333" cy="6889433"/>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25800" y="-12899"/>
            <a:ext cx="4102333" cy="6889433"/>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27" name="Google Shape;27;p5"/>
          <p:cNvSpPr txBox="1">
            <a:spLocks noGrp="1"/>
          </p:cNvSpPr>
          <p:nvPr>
            <p:ph type="title"/>
          </p:nvPr>
        </p:nvSpPr>
        <p:spPr>
          <a:xfrm>
            <a:off x="812939" y="5489167"/>
            <a:ext cx="2146400" cy="6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28" name="Google Shape;28;p5"/>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8D4CEAE-0F6B-4CA9-A815-45C274565956}" type="slidenum">
              <a:rPr lang="en-ID" smtClean="0"/>
              <a:t>‹#›</a:t>
            </a:fld>
            <a:endParaRPr lang="en-ID"/>
          </a:p>
        </p:txBody>
      </p:sp>
    </p:spTree>
    <p:extLst>
      <p:ext uri="{BB962C8B-B14F-4D97-AF65-F5344CB8AC3E}">
        <p14:creationId xmlns:p14="http://schemas.microsoft.com/office/powerpoint/2010/main" val="88789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sp>
        <p:nvSpPr>
          <p:cNvPr id="30" name="Google Shape;30;p6"/>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1066193" y="930233"/>
            <a:ext cx="2609600" cy="871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 sz="16000">
                <a:solidFill>
                  <a:srgbClr val="CCCCCC"/>
                </a:solidFill>
                <a:latin typeface="Montserrat"/>
                <a:ea typeface="Montserrat"/>
                <a:cs typeface="Montserrat"/>
                <a:sym typeface="Montserrat"/>
              </a:rPr>
              <a:t>“</a:t>
            </a:r>
            <a:endParaRPr sz="16000">
              <a:solidFill>
                <a:srgbClr val="CCCCCC"/>
              </a:solidFill>
              <a:latin typeface="Montserrat"/>
              <a:ea typeface="Montserrat"/>
              <a:cs typeface="Montserrat"/>
              <a:sym typeface="Montserrat"/>
            </a:endParaRPr>
          </a:p>
        </p:txBody>
      </p:sp>
      <p:sp>
        <p:nvSpPr>
          <p:cNvPr id="33" name="Google Shape;33;p6"/>
          <p:cNvSpPr txBox="1">
            <a:spLocks noGrp="1"/>
          </p:cNvSpPr>
          <p:nvPr>
            <p:ph type="body" idx="1"/>
          </p:nvPr>
        </p:nvSpPr>
        <p:spPr>
          <a:xfrm>
            <a:off x="1117667" y="2209800"/>
            <a:ext cx="7098800" cy="3007600"/>
          </a:xfrm>
          <a:prstGeom prst="rect">
            <a:avLst/>
          </a:prstGeom>
        </p:spPr>
        <p:txBody>
          <a:bodyPr spcFirstLastPara="1" wrap="square" lIns="91425" tIns="91425" rIns="91425" bIns="91425" anchor="t" anchorCtr="0">
            <a:noAutofit/>
          </a:bodyPr>
          <a:lstStyle>
            <a:lvl1pPr marL="609585" lvl="0" indent="-507987" rtl="0">
              <a:spcBef>
                <a:spcPts val="800"/>
              </a:spcBef>
              <a:spcAft>
                <a:spcPts val="0"/>
              </a:spcAft>
              <a:buSzPts val="2400"/>
              <a:buFont typeface="Montserrat"/>
              <a:buChar char="▸"/>
              <a:defRPr sz="3200">
                <a:latin typeface="Montserrat"/>
                <a:ea typeface="Montserrat"/>
                <a:cs typeface="Montserrat"/>
                <a:sym typeface="Montserrat"/>
              </a:defRPr>
            </a:lvl1pPr>
            <a:lvl2pPr marL="1219170" lvl="1" indent="-507987" rtl="0">
              <a:spcBef>
                <a:spcPts val="0"/>
              </a:spcBef>
              <a:spcAft>
                <a:spcPts val="0"/>
              </a:spcAft>
              <a:buSzPts val="2400"/>
              <a:buFont typeface="Montserrat"/>
              <a:buChar char="▹"/>
              <a:defRPr sz="3200">
                <a:latin typeface="Montserrat"/>
                <a:ea typeface="Montserrat"/>
                <a:cs typeface="Montserrat"/>
                <a:sym typeface="Montserrat"/>
              </a:defRPr>
            </a:lvl2pPr>
            <a:lvl3pPr marL="1828754" lvl="2" indent="-507987" rtl="0">
              <a:spcBef>
                <a:spcPts val="0"/>
              </a:spcBef>
              <a:spcAft>
                <a:spcPts val="0"/>
              </a:spcAft>
              <a:buSzPts val="2400"/>
              <a:buFont typeface="Montserrat"/>
              <a:buChar char="▹"/>
              <a:defRPr sz="3200">
                <a:latin typeface="Montserrat"/>
                <a:ea typeface="Montserrat"/>
                <a:cs typeface="Montserrat"/>
                <a:sym typeface="Montserrat"/>
              </a:defRPr>
            </a:lvl3pPr>
            <a:lvl4pPr marL="2438339" lvl="3" indent="-507987" rtl="0">
              <a:spcBef>
                <a:spcPts val="0"/>
              </a:spcBef>
              <a:spcAft>
                <a:spcPts val="0"/>
              </a:spcAft>
              <a:buSzPts val="2400"/>
              <a:buFont typeface="Montserrat"/>
              <a:buChar char="●"/>
              <a:defRPr sz="3200">
                <a:latin typeface="Montserrat"/>
                <a:ea typeface="Montserrat"/>
                <a:cs typeface="Montserrat"/>
                <a:sym typeface="Montserrat"/>
              </a:defRPr>
            </a:lvl4pPr>
            <a:lvl5pPr marL="3047924" lvl="4" indent="-507987" rtl="0">
              <a:spcBef>
                <a:spcPts val="0"/>
              </a:spcBef>
              <a:spcAft>
                <a:spcPts val="0"/>
              </a:spcAft>
              <a:buSzPts val="2400"/>
              <a:buFont typeface="Montserrat"/>
              <a:buChar char="○"/>
              <a:defRPr sz="3200">
                <a:latin typeface="Montserrat"/>
                <a:ea typeface="Montserrat"/>
                <a:cs typeface="Montserrat"/>
                <a:sym typeface="Montserrat"/>
              </a:defRPr>
            </a:lvl5pPr>
            <a:lvl6pPr marL="3657509" lvl="5" indent="-507987" rtl="0">
              <a:spcBef>
                <a:spcPts val="0"/>
              </a:spcBef>
              <a:spcAft>
                <a:spcPts val="0"/>
              </a:spcAft>
              <a:buSzPts val="2400"/>
              <a:buFont typeface="Montserrat"/>
              <a:buChar char="■"/>
              <a:defRPr sz="3200">
                <a:latin typeface="Montserrat"/>
                <a:ea typeface="Montserrat"/>
                <a:cs typeface="Montserrat"/>
                <a:sym typeface="Montserrat"/>
              </a:defRPr>
            </a:lvl6pPr>
            <a:lvl7pPr marL="4267093" lvl="6" indent="-507987" rtl="0">
              <a:spcBef>
                <a:spcPts val="0"/>
              </a:spcBef>
              <a:spcAft>
                <a:spcPts val="0"/>
              </a:spcAft>
              <a:buSzPts val="2400"/>
              <a:buFont typeface="Montserrat"/>
              <a:buChar char="●"/>
              <a:defRPr sz="3200">
                <a:latin typeface="Montserrat"/>
                <a:ea typeface="Montserrat"/>
                <a:cs typeface="Montserrat"/>
                <a:sym typeface="Montserrat"/>
              </a:defRPr>
            </a:lvl7pPr>
            <a:lvl8pPr marL="4876678" lvl="7" indent="-507987" rtl="0">
              <a:spcBef>
                <a:spcPts val="0"/>
              </a:spcBef>
              <a:spcAft>
                <a:spcPts val="0"/>
              </a:spcAft>
              <a:buSzPts val="2400"/>
              <a:buFont typeface="Montserrat"/>
              <a:buChar char="○"/>
              <a:defRPr sz="3200">
                <a:latin typeface="Montserrat"/>
                <a:ea typeface="Montserrat"/>
                <a:cs typeface="Montserrat"/>
                <a:sym typeface="Montserrat"/>
              </a:defRPr>
            </a:lvl8pPr>
            <a:lvl9pPr marL="5486263" lvl="8" indent="-507987" rtl="0">
              <a:spcBef>
                <a:spcPts val="0"/>
              </a:spcBef>
              <a:spcAft>
                <a:spcPts val="0"/>
              </a:spcAft>
              <a:buSzPts val="2400"/>
              <a:buFont typeface="Montserrat"/>
              <a:buChar char="■"/>
              <a:defRPr sz="3200">
                <a:latin typeface="Montserrat"/>
                <a:ea typeface="Montserrat"/>
                <a:cs typeface="Montserrat"/>
                <a:sym typeface="Montserrat"/>
              </a:defRPr>
            </a:lvl9pPr>
          </a:lstStyle>
          <a:p>
            <a:pPr lvl="0"/>
            <a:r>
              <a:rPr lang="en-US"/>
              <a:t>Click to edit Master text styles</a:t>
            </a:r>
          </a:p>
        </p:txBody>
      </p:sp>
      <p:sp>
        <p:nvSpPr>
          <p:cNvPr id="34" name="Google Shape;34;p6"/>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fld id="{C8D4CEAE-0F6B-4CA9-A815-45C274565956}" type="slidenum">
              <a:rPr lang="en-ID" smtClean="0"/>
              <a:t>‹#›</a:t>
            </a:fld>
            <a:endParaRPr lang="en-ID"/>
          </a:p>
        </p:txBody>
      </p:sp>
    </p:spTree>
    <p:extLst>
      <p:ext uri="{BB962C8B-B14F-4D97-AF65-F5344CB8AC3E}">
        <p14:creationId xmlns:p14="http://schemas.microsoft.com/office/powerpoint/2010/main" val="308020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5"/>
        <p:cNvGrpSpPr/>
        <p:nvPr/>
      </p:nvGrpSpPr>
      <p:grpSpPr>
        <a:xfrm>
          <a:off x="0" y="0"/>
          <a:ext cx="0" cy="0"/>
          <a:chOff x="0" y="0"/>
          <a:chExt cx="0" cy="0"/>
        </a:xfrm>
      </p:grpSpPr>
      <p:sp>
        <p:nvSpPr>
          <p:cNvPr id="36" name="Google Shape;36;p7"/>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1117800" y="1191333"/>
            <a:ext cx="7098800" cy="64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39" name="Google Shape;39;p7"/>
          <p:cNvSpPr txBox="1">
            <a:spLocks noGrp="1"/>
          </p:cNvSpPr>
          <p:nvPr>
            <p:ph type="body" idx="1"/>
          </p:nvPr>
        </p:nvSpPr>
        <p:spPr>
          <a:xfrm>
            <a:off x="1117667" y="2006600"/>
            <a:ext cx="7098800" cy="300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pPr lvl="0"/>
            <a:r>
              <a:rPr lang="en-US"/>
              <a:t>Click to edit Master text styles</a:t>
            </a:r>
          </a:p>
        </p:txBody>
      </p:sp>
      <p:sp>
        <p:nvSpPr>
          <p:cNvPr id="40" name="Google Shape;40;p7"/>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8D4CEAE-0F6B-4CA9-A815-45C274565956}" type="slidenum">
              <a:rPr lang="en-ID" smtClean="0"/>
              <a:t>‹#›</a:t>
            </a:fld>
            <a:endParaRPr lang="en-ID"/>
          </a:p>
        </p:txBody>
      </p:sp>
    </p:spTree>
    <p:extLst>
      <p:ext uri="{BB962C8B-B14F-4D97-AF65-F5344CB8AC3E}">
        <p14:creationId xmlns:p14="http://schemas.microsoft.com/office/powerpoint/2010/main" val="180605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42" name="Google Shape;42;p8"/>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1121333" y="1292933"/>
            <a:ext cx="6402000" cy="546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45" name="Google Shape;45;p8"/>
          <p:cNvSpPr txBox="1">
            <a:spLocks noGrp="1"/>
          </p:cNvSpPr>
          <p:nvPr>
            <p:ph type="body" idx="1"/>
          </p:nvPr>
        </p:nvSpPr>
        <p:spPr>
          <a:xfrm>
            <a:off x="1121335" y="2104033"/>
            <a:ext cx="3562400" cy="3244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pPr lvl="0"/>
            <a:r>
              <a:rPr lang="en-US"/>
              <a:t>Click to edit Master text styles</a:t>
            </a:r>
          </a:p>
        </p:txBody>
      </p:sp>
      <p:sp>
        <p:nvSpPr>
          <p:cNvPr id="46" name="Google Shape;46;p8"/>
          <p:cNvSpPr txBox="1">
            <a:spLocks noGrp="1"/>
          </p:cNvSpPr>
          <p:nvPr>
            <p:ph type="body" idx="2"/>
          </p:nvPr>
        </p:nvSpPr>
        <p:spPr>
          <a:xfrm>
            <a:off x="4898456" y="2104033"/>
            <a:ext cx="3562400" cy="3244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pPr lvl="0"/>
            <a:r>
              <a:rPr lang="en-US"/>
              <a:t>Click to edit Master text styles</a:t>
            </a:r>
          </a:p>
        </p:txBody>
      </p:sp>
      <p:sp>
        <p:nvSpPr>
          <p:cNvPr id="47" name="Google Shape;47;p8"/>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8D4CEAE-0F6B-4CA9-A815-45C274565956}" type="slidenum">
              <a:rPr lang="en-ID" smtClean="0"/>
              <a:t>‹#›</a:t>
            </a:fld>
            <a:endParaRPr lang="en-ID"/>
          </a:p>
        </p:txBody>
      </p:sp>
    </p:spTree>
    <p:extLst>
      <p:ext uri="{BB962C8B-B14F-4D97-AF65-F5344CB8AC3E}">
        <p14:creationId xmlns:p14="http://schemas.microsoft.com/office/powerpoint/2010/main" val="299248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8"/>
        <p:cNvGrpSpPr/>
        <p:nvPr/>
      </p:nvGrpSpPr>
      <p:grpSpPr>
        <a:xfrm>
          <a:off x="0" y="0"/>
          <a:ext cx="0" cy="0"/>
          <a:chOff x="0" y="0"/>
          <a:chExt cx="0" cy="0"/>
        </a:xfrm>
      </p:grpSpPr>
      <p:sp>
        <p:nvSpPr>
          <p:cNvPr id="49" name="Google Shape;49;p9"/>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1121333" y="1292933"/>
            <a:ext cx="6402000" cy="54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52" name="Google Shape;52;p9"/>
          <p:cNvSpPr txBox="1">
            <a:spLocks noGrp="1"/>
          </p:cNvSpPr>
          <p:nvPr>
            <p:ph type="body" idx="1"/>
          </p:nvPr>
        </p:nvSpPr>
        <p:spPr>
          <a:xfrm>
            <a:off x="1121333" y="2134633"/>
            <a:ext cx="2793200" cy="32140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53" name="Google Shape;53;p9"/>
          <p:cNvSpPr txBox="1">
            <a:spLocks noGrp="1"/>
          </p:cNvSpPr>
          <p:nvPr>
            <p:ph type="body" idx="2"/>
          </p:nvPr>
        </p:nvSpPr>
        <p:spPr>
          <a:xfrm>
            <a:off x="4057708" y="2134633"/>
            <a:ext cx="2793200" cy="32140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54" name="Google Shape;54;p9"/>
          <p:cNvSpPr txBox="1">
            <a:spLocks noGrp="1"/>
          </p:cNvSpPr>
          <p:nvPr>
            <p:ph type="body" idx="3"/>
          </p:nvPr>
        </p:nvSpPr>
        <p:spPr>
          <a:xfrm>
            <a:off x="6994083" y="2134633"/>
            <a:ext cx="2793200" cy="32140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55" name="Google Shape;55;p9"/>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8D4CEAE-0F6B-4CA9-A815-45C274565956}" type="slidenum">
              <a:rPr lang="en-ID" smtClean="0"/>
              <a:t>‹#›</a:t>
            </a:fld>
            <a:endParaRPr lang="en-ID"/>
          </a:p>
        </p:txBody>
      </p:sp>
    </p:spTree>
    <p:extLst>
      <p:ext uri="{BB962C8B-B14F-4D97-AF65-F5344CB8AC3E}">
        <p14:creationId xmlns:p14="http://schemas.microsoft.com/office/powerpoint/2010/main" val="101673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sp>
        <p:nvSpPr>
          <p:cNvPr id="57" name="Google Shape;57;p10"/>
          <p:cNvSpPr/>
          <p:nvPr/>
        </p:nvSpPr>
        <p:spPr>
          <a:xfrm>
            <a:off x="30480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1" y="-13915"/>
            <a:ext cx="10972420" cy="6885849"/>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a:spLocks noGrp="1"/>
          </p:cNvSpPr>
          <p:nvPr>
            <p:ph type="title"/>
          </p:nvPr>
        </p:nvSpPr>
        <p:spPr>
          <a:xfrm>
            <a:off x="1121333" y="1292933"/>
            <a:ext cx="6402000" cy="546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60" name="Google Shape;60;p10"/>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8D4CEAE-0F6B-4CA9-A815-45C274565956}" type="slidenum">
              <a:rPr lang="en-ID" smtClean="0"/>
              <a:t>‹#›</a:t>
            </a:fld>
            <a:endParaRPr lang="en-ID"/>
          </a:p>
        </p:txBody>
      </p:sp>
    </p:spTree>
    <p:extLst>
      <p:ext uri="{BB962C8B-B14F-4D97-AF65-F5344CB8AC3E}">
        <p14:creationId xmlns:p14="http://schemas.microsoft.com/office/powerpoint/2010/main" val="227856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988133"/>
            <a:ext cx="6913600" cy="632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09600" y="1803400"/>
            <a:ext cx="6913600" cy="30076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11390969"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lt1"/>
                </a:solidFill>
                <a:latin typeface="Montserrat"/>
                <a:ea typeface="Montserrat"/>
                <a:cs typeface="Montserrat"/>
                <a:sym typeface="Montserrat"/>
              </a:defRPr>
            </a:lvl1pPr>
            <a:lvl2pPr lvl="1" algn="r">
              <a:buNone/>
              <a:defRPr sz="1733" b="1">
                <a:solidFill>
                  <a:schemeClr val="lt1"/>
                </a:solidFill>
                <a:latin typeface="Montserrat"/>
                <a:ea typeface="Montserrat"/>
                <a:cs typeface="Montserrat"/>
                <a:sym typeface="Montserrat"/>
              </a:defRPr>
            </a:lvl2pPr>
            <a:lvl3pPr lvl="2" algn="r">
              <a:buNone/>
              <a:defRPr sz="1733" b="1">
                <a:solidFill>
                  <a:schemeClr val="lt1"/>
                </a:solidFill>
                <a:latin typeface="Montserrat"/>
                <a:ea typeface="Montserrat"/>
                <a:cs typeface="Montserrat"/>
                <a:sym typeface="Montserrat"/>
              </a:defRPr>
            </a:lvl3pPr>
            <a:lvl4pPr lvl="3" algn="r">
              <a:buNone/>
              <a:defRPr sz="1733" b="1">
                <a:solidFill>
                  <a:schemeClr val="lt1"/>
                </a:solidFill>
                <a:latin typeface="Montserrat"/>
                <a:ea typeface="Montserrat"/>
                <a:cs typeface="Montserrat"/>
                <a:sym typeface="Montserrat"/>
              </a:defRPr>
            </a:lvl4pPr>
            <a:lvl5pPr lvl="4" algn="r">
              <a:buNone/>
              <a:defRPr sz="1733" b="1">
                <a:solidFill>
                  <a:schemeClr val="lt1"/>
                </a:solidFill>
                <a:latin typeface="Montserrat"/>
                <a:ea typeface="Montserrat"/>
                <a:cs typeface="Montserrat"/>
                <a:sym typeface="Montserrat"/>
              </a:defRPr>
            </a:lvl5pPr>
            <a:lvl6pPr lvl="5" algn="r">
              <a:buNone/>
              <a:defRPr sz="1733" b="1">
                <a:solidFill>
                  <a:schemeClr val="lt1"/>
                </a:solidFill>
                <a:latin typeface="Montserrat"/>
                <a:ea typeface="Montserrat"/>
                <a:cs typeface="Montserrat"/>
                <a:sym typeface="Montserrat"/>
              </a:defRPr>
            </a:lvl6pPr>
            <a:lvl7pPr lvl="6" algn="r">
              <a:buNone/>
              <a:defRPr sz="1733" b="1">
                <a:solidFill>
                  <a:schemeClr val="lt1"/>
                </a:solidFill>
                <a:latin typeface="Montserrat"/>
                <a:ea typeface="Montserrat"/>
                <a:cs typeface="Montserrat"/>
                <a:sym typeface="Montserrat"/>
              </a:defRPr>
            </a:lvl7pPr>
            <a:lvl8pPr lvl="7" algn="r">
              <a:buNone/>
              <a:defRPr sz="1733" b="1">
                <a:solidFill>
                  <a:schemeClr val="lt1"/>
                </a:solidFill>
                <a:latin typeface="Montserrat"/>
                <a:ea typeface="Montserrat"/>
                <a:cs typeface="Montserrat"/>
                <a:sym typeface="Montserrat"/>
              </a:defRPr>
            </a:lvl8pPr>
            <a:lvl9pPr lvl="8" algn="r">
              <a:buNone/>
              <a:defRPr sz="1733" b="1">
                <a:solidFill>
                  <a:schemeClr val="lt1"/>
                </a:solidFill>
                <a:latin typeface="Montserrat"/>
                <a:ea typeface="Montserrat"/>
                <a:cs typeface="Montserrat"/>
                <a:sym typeface="Montserrat"/>
              </a:defRPr>
            </a:lvl9pPr>
          </a:lstStyle>
          <a:p>
            <a:fld id="{C8D4CEAE-0F6B-4CA9-A815-45C274565956}" type="slidenum">
              <a:rPr lang="en-ID" smtClean="0"/>
              <a:t>‹#›</a:t>
            </a:fld>
            <a:endParaRPr lang="en-ID"/>
          </a:p>
        </p:txBody>
      </p:sp>
    </p:spTree>
    <p:extLst>
      <p:ext uri="{BB962C8B-B14F-4D97-AF65-F5344CB8AC3E}">
        <p14:creationId xmlns:p14="http://schemas.microsoft.com/office/powerpoint/2010/main" val="3874344781"/>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44FC-EC98-475E-BD78-F961A93DFDBF}"/>
              </a:ext>
            </a:extLst>
          </p:cNvPr>
          <p:cNvSpPr>
            <a:spLocks noGrp="1"/>
          </p:cNvSpPr>
          <p:nvPr>
            <p:ph type="ctrTitle"/>
          </p:nvPr>
        </p:nvSpPr>
        <p:spPr>
          <a:xfrm>
            <a:off x="786106" y="4975883"/>
            <a:ext cx="6303806" cy="971314"/>
          </a:xfrm>
        </p:spPr>
        <p:txBody>
          <a:bodyPr/>
          <a:lstStyle/>
          <a:p>
            <a:r>
              <a:rPr lang="id-ID" sz="5400" dirty="0"/>
              <a:t>ALGORITMA DIJKSTRAA</a:t>
            </a:r>
            <a:endParaRPr lang="en-ID" sz="5400" dirty="0"/>
          </a:p>
        </p:txBody>
      </p:sp>
      <p:sp>
        <p:nvSpPr>
          <p:cNvPr id="4" name="TextBox 3">
            <a:extLst>
              <a:ext uri="{FF2B5EF4-FFF2-40B4-BE49-F238E27FC236}">
                <a16:creationId xmlns:a16="http://schemas.microsoft.com/office/drawing/2014/main" id="{8BEB964A-EB4A-4659-99E0-21AF453E0025}"/>
              </a:ext>
            </a:extLst>
          </p:cNvPr>
          <p:cNvSpPr txBox="1"/>
          <p:nvPr/>
        </p:nvSpPr>
        <p:spPr>
          <a:xfrm>
            <a:off x="550427" y="2230554"/>
            <a:ext cx="4233608" cy="523220"/>
          </a:xfrm>
          <a:prstGeom prst="rect">
            <a:avLst/>
          </a:prstGeom>
          <a:noFill/>
        </p:spPr>
        <p:txBody>
          <a:bodyPr wrap="square" rtlCol="0">
            <a:spAutoFit/>
          </a:bodyPr>
          <a:lstStyle/>
          <a:p>
            <a:r>
              <a:rPr lang="id-ID" sz="2800" b="1" dirty="0"/>
              <a:t>PERTEMUAN – 15</a:t>
            </a:r>
            <a:endParaRPr lang="en-ID" sz="2800" b="1" dirty="0"/>
          </a:p>
        </p:txBody>
      </p:sp>
      <p:sp>
        <p:nvSpPr>
          <p:cNvPr id="5" name="TextBox 4">
            <a:extLst>
              <a:ext uri="{FF2B5EF4-FFF2-40B4-BE49-F238E27FC236}">
                <a16:creationId xmlns:a16="http://schemas.microsoft.com/office/drawing/2014/main" id="{286ABD30-9917-482A-889C-74CFD4FFC5CB}"/>
              </a:ext>
            </a:extLst>
          </p:cNvPr>
          <p:cNvSpPr txBox="1"/>
          <p:nvPr/>
        </p:nvSpPr>
        <p:spPr>
          <a:xfrm>
            <a:off x="6887754" y="813770"/>
            <a:ext cx="4628433" cy="707886"/>
          </a:xfrm>
          <a:prstGeom prst="rect">
            <a:avLst/>
          </a:prstGeom>
          <a:noFill/>
        </p:spPr>
        <p:txBody>
          <a:bodyPr wrap="square" rtlCol="0">
            <a:spAutoFit/>
          </a:bodyPr>
          <a:lstStyle/>
          <a:p>
            <a:r>
              <a:rPr lang="id-ID" sz="2000" b="1" dirty="0"/>
              <a:t>JURUSAN TEKNOLOGI INFORMASI</a:t>
            </a:r>
          </a:p>
          <a:p>
            <a:r>
              <a:rPr lang="id-ID" sz="2000" b="1" dirty="0"/>
              <a:t>POLITEKNIK NEGERI MALANG</a:t>
            </a:r>
            <a:endParaRPr lang="en-ID" sz="2000" b="1" dirty="0"/>
          </a:p>
        </p:txBody>
      </p:sp>
      <p:sp>
        <p:nvSpPr>
          <p:cNvPr id="6" name="TextBox 5">
            <a:extLst>
              <a:ext uri="{FF2B5EF4-FFF2-40B4-BE49-F238E27FC236}">
                <a16:creationId xmlns:a16="http://schemas.microsoft.com/office/drawing/2014/main" id="{C883801D-A454-4730-8028-1F70B8D2B6F7}"/>
              </a:ext>
            </a:extLst>
          </p:cNvPr>
          <p:cNvSpPr txBox="1"/>
          <p:nvPr/>
        </p:nvSpPr>
        <p:spPr>
          <a:xfrm>
            <a:off x="6901006" y="3013501"/>
            <a:ext cx="4628433" cy="1077218"/>
          </a:xfrm>
          <a:prstGeom prst="rect">
            <a:avLst/>
          </a:prstGeom>
          <a:noFill/>
        </p:spPr>
        <p:txBody>
          <a:bodyPr wrap="square" rtlCol="0">
            <a:spAutoFit/>
          </a:bodyPr>
          <a:lstStyle/>
          <a:p>
            <a:r>
              <a:rPr lang="id-ID" sz="3200" dirty="0">
                <a:solidFill>
                  <a:schemeClr val="bg1"/>
                </a:solidFill>
              </a:rPr>
              <a:t>MATA KULIAH MATEMATIKA DISKRIT</a:t>
            </a:r>
            <a:endParaRPr lang="en-ID" sz="3200" dirty="0">
              <a:solidFill>
                <a:schemeClr val="bg1"/>
              </a:solidFill>
            </a:endParaRPr>
          </a:p>
        </p:txBody>
      </p:sp>
      <p:sp>
        <p:nvSpPr>
          <p:cNvPr id="7" name="TextBox 6">
            <a:extLst>
              <a:ext uri="{FF2B5EF4-FFF2-40B4-BE49-F238E27FC236}">
                <a16:creationId xmlns:a16="http://schemas.microsoft.com/office/drawing/2014/main" id="{61359A78-5942-43A5-85A3-BC9489C4C27E}"/>
              </a:ext>
            </a:extLst>
          </p:cNvPr>
          <p:cNvSpPr txBox="1"/>
          <p:nvPr/>
        </p:nvSpPr>
        <p:spPr>
          <a:xfrm>
            <a:off x="7272309" y="5225465"/>
            <a:ext cx="4628433" cy="400110"/>
          </a:xfrm>
          <a:prstGeom prst="rect">
            <a:avLst/>
          </a:prstGeom>
          <a:noFill/>
        </p:spPr>
        <p:txBody>
          <a:bodyPr wrap="square" rtlCol="0">
            <a:spAutoFit/>
          </a:bodyPr>
          <a:lstStyle/>
          <a:p>
            <a:r>
              <a:rPr lang="id-ID" sz="2000" b="1" dirty="0"/>
              <a:t>ASHRI SHABRINA AFRAH, M.T.</a:t>
            </a:r>
            <a:endParaRPr lang="en-ID" sz="2000" b="1" dirty="0"/>
          </a:p>
        </p:txBody>
      </p:sp>
    </p:spTree>
    <p:extLst>
      <p:ext uri="{BB962C8B-B14F-4D97-AF65-F5344CB8AC3E}">
        <p14:creationId xmlns:p14="http://schemas.microsoft.com/office/powerpoint/2010/main" val="282383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119DB6-904F-48DA-8B7E-72852512AB25}"/>
              </a:ext>
            </a:extLst>
          </p:cNvPr>
          <p:cNvSpPr>
            <a:spLocks noGrp="1"/>
          </p:cNvSpPr>
          <p:nvPr>
            <p:ph type="title"/>
          </p:nvPr>
        </p:nvSpPr>
        <p:spPr>
          <a:xfrm>
            <a:off x="1117800" y="861391"/>
            <a:ext cx="8211730" cy="977542"/>
          </a:xfrm>
        </p:spPr>
        <p:txBody>
          <a:bodyPr/>
          <a:lstStyle/>
          <a:p>
            <a:r>
              <a:rPr lang="id-ID" sz="5400" dirty="0"/>
              <a:t>KONSEP DASAR</a:t>
            </a:r>
            <a:endParaRPr lang="en-ID" sz="5400" dirty="0"/>
          </a:p>
        </p:txBody>
      </p:sp>
      <p:sp>
        <p:nvSpPr>
          <p:cNvPr id="5" name="Text Placeholder 4">
            <a:extLst>
              <a:ext uri="{FF2B5EF4-FFF2-40B4-BE49-F238E27FC236}">
                <a16:creationId xmlns:a16="http://schemas.microsoft.com/office/drawing/2014/main" id="{054F69A8-42C2-4F75-A9BE-DFCF2B78A3E5}"/>
              </a:ext>
            </a:extLst>
          </p:cNvPr>
          <p:cNvSpPr>
            <a:spLocks noGrp="1"/>
          </p:cNvSpPr>
          <p:nvPr>
            <p:ph type="body" idx="1"/>
          </p:nvPr>
        </p:nvSpPr>
        <p:spPr>
          <a:xfrm>
            <a:off x="1117666" y="2006599"/>
            <a:ext cx="8450403" cy="3864113"/>
          </a:xfrm>
        </p:spPr>
        <p:txBody>
          <a:bodyPr/>
          <a:lstStyle/>
          <a:p>
            <a:r>
              <a:rPr lang="id-ID" dirty="0"/>
              <a:t>Algoritma ini adalah algoritma pencarian rute terpendek yang ditemukan oleh Edsger Dijkstraa.</a:t>
            </a:r>
            <a:endParaRPr lang="id-ID" b="1" dirty="0"/>
          </a:p>
          <a:p>
            <a:r>
              <a:rPr lang="id-ID" dirty="0"/>
              <a:t>Misalkan G adalah graf berarah berlabel dengan titik-titik V(G)={v1, v2, v3, v4, ..., vn) dan path terpendek  yang dicari adalah dari v1 ke vn, Algoritma Dijkstraa dimulai dari titik v1.</a:t>
            </a:r>
          </a:p>
          <a:p>
            <a:r>
              <a:rPr lang="id-ID" dirty="0"/>
              <a:t>Dalam iterasinya, algoritma akan mencari 1 titik yang jumlah bobotnya terkecil dari titik v1.</a:t>
            </a:r>
          </a:p>
          <a:p>
            <a:r>
              <a:rPr lang="id-ID" dirty="0"/>
              <a:t>Titik-titik yang terpilih dipisahkan, dan titik-titik tersebut tidak diperhatikan di iterasi berikutnya. </a:t>
            </a:r>
            <a:endParaRPr lang="en-ID" dirty="0"/>
          </a:p>
        </p:txBody>
      </p:sp>
    </p:spTree>
    <p:extLst>
      <p:ext uri="{BB962C8B-B14F-4D97-AF65-F5344CB8AC3E}">
        <p14:creationId xmlns:p14="http://schemas.microsoft.com/office/powerpoint/2010/main" val="169474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119DB6-904F-48DA-8B7E-72852512AB25}"/>
              </a:ext>
            </a:extLst>
          </p:cNvPr>
          <p:cNvSpPr>
            <a:spLocks noGrp="1"/>
          </p:cNvSpPr>
          <p:nvPr>
            <p:ph type="title"/>
          </p:nvPr>
        </p:nvSpPr>
        <p:spPr>
          <a:xfrm>
            <a:off x="1117800" y="861391"/>
            <a:ext cx="8211730" cy="977542"/>
          </a:xfrm>
        </p:spPr>
        <p:txBody>
          <a:bodyPr/>
          <a:lstStyle/>
          <a:p>
            <a:r>
              <a:rPr lang="id-ID" sz="5400" dirty="0"/>
              <a:t>TAHAPAN ALGORITMA</a:t>
            </a:r>
            <a:endParaRPr lang="en-ID" sz="5400" dirty="0"/>
          </a:p>
        </p:txBody>
      </p:sp>
      <p:sp>
        <p:nvSpPr>
          <p:cNvPr id="5" name="Text Placeholder 4">
            <a:extLst>
              <a:ext uri="{FF2B5EF4-FFF2-40B4-BE49-F238E27FC236}">
                <a16:creationId xmlns:a16="http://schemas.microsoft.com/office/drawing/2014/main" id="{054F69A8-42C2-4F75-A9BE-DFCF2B78A3E5}"/>
              </a:ext>
            </a:extLst>
          </p:cNvPr>
          <p:cNvSpPr>
            <a:spLocks noGrp="1"/>
          </p:cNvSpPr>
          <p:nvPr>
            <p:ph type="body" idx="1"/>
          </p:nvPr>
        </p:nvSpPr>
        <p:spPr>
          <a:xfrm>
            <a:off x="1117666" y="2006599"/>
            <a:ext cx="8450403" cy="3864113"/>
          </a:xfrm>
        </p:spPr>
        <p:txBody>
          <a:bodyPr/>
          <a:lstStyle/>
          <a:p>
            <a:pPr marL="135464" indent="0">
              <a:buNone/>
            </a:pPr>
            <a:r>
              <a:rPr lang="id-ID" dirty="0"/>
              <a:t>Misalkan:</a:t>
            </a:r>
          </a:p>
          <a:p>
            <a:pPr marL="135464" indent="0">
              <a:buNone/>
            </a:pPr>
            <a:r>
              <a:rPr lang="id-ID" dirty="0"/>
              <a:t>V(G)	: {v1, v2, v3, ..., vn}</a:t>
            </a:r>
          </a:p>
          <a:p>
            <a:pPr marL="135464" indent="0">
              <a:buNone/>
            </a:pPr>
            <a:r>
              <a:rPr lang="id-ID" dirty="0"/>
              <a:t>L	: Himpunan titik-titik yang merupakan elemen V(G) yang sudah terpilih 	dalam jalur path terpendek.</a:t>
            </a:r>
          </a:p>
          <a:p>
            <a:pPr marL="135464" indent="0">
              <a:buNone/>
            </a:pPr>
            <a:r>
              <a:rPr lang="id-ID" dirty="0"/>
              <a:t>D(j)	: Jumlah bobot path terkecil dari v1 ke vj.</a:t>
            </a:r>
          </a:p>
          <a:p>
            <a:pPr marL="135464" indent="0">
              <a:buNone/>
            </a:pPr>
            <a:r>
              <a:rPr lang="id-ID" dirty="0"/>
              <a:t>w(i,j)	: Bobot garis dari titik vi ke titik vj.</a:t>
            </a:r>
          </a:p>
          <a:p>
            <a:pPr marL="135464" indent="0">
              <a:buNone/>
            </a:pPr>
            <a:r>
              <a:rPr lang="id-ID" dirty="0"/>
              <a:t>w*(1,j)	: Jumlah bobot path terkecil dari v1 ke vj.</a:t>
            </a:r>
          </a:p>
          <a:p>
            <a:endParaRPr lang="id-ID" dirty="0"/>
          </a:p>
          <a:p>
            <a:endParaRPr lang="id-ID" dirty="0"/>
          </a:p>
          <a:p>
            <a:endParaRPr lang="en-ID" dirty="0"/>
          </a:p>
        </p:txBody>
      </p:sp>
    </p:spTree>
    <p:extLst>
      <p:ext uri="{BB962C8B-B14F-4D97-AF65-F5344CB8AC3E}">
        <p14:creationId xmlns:p14="http://schemas.microsoft.com/office/powerpoint/2010/main" val="113410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119DB6-904F-48DA-8B7E-72852512AB25}"/>
              </a:ext>
            </a:extLst>
          </p:cNvPr>
          <p:cNvSpPr>
            <a:spLocks noGrp="1"/>
          </p:cNvSpPr>
          <p:nvPr>
            <p:ph type="title"/>
          </p:nvPr>
        </p:nvSpPr>
        <p:spPr>
          <a:xfrm>
            <a:off x="1117800" y="861391"/>
            <a:ext cx="8211730" cy="977542"/>
          </a:xfrm>
        </p:spPr>
        <p:txBody>
          <a:bodyPr/>
          <a:lstStyle/>
          <a:p>
            <a:r>
              <a:rPr lang="id-ID" sz="5400" dirty="0"/>
              <a:t>TAHAPAN ALGORITMA</a:t>
            </a:r>
            <a:endParaRPr lang="en-ID" sz="5400" dirty="0"/>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054F69A8-42C2-4F75-A9BE-DFCF2B78A3E5}"/>
                  </a:ext>
                </a:extLst>
              </p:cNvPr>
              <p:cNvSpPr>
                <a:spLocks noGrp="1"/>
              </p:cNvSpPr>
              <p:nvPr>
                <p:ph type="body" idx="1"/>
              </p:nvPr>
            </p:nvSpPr>
            <p:spPr>
              <a:xfrm>
                <a:off x="1117666" y="2048803"/>
                <a:ext cx="8450403" cy="3864113"/>
              </a:xfrm>
            </p:spPr>
            <p:txBody>
              <a:bodyPr/>
              <a:lstStyle/>
              <a:p>
                <a:pPr marL="135464" indent="0">
                  <a:buNone/>
                </a:pPr>
                <a:r>
                  <a:rPr lang="id-ID" sz="1800" dirty="0"/>
                  <a:t>Tahapan-tahapan pada Algoritma Dijkstraa adalah sebagai berikut:</a:t>
                </a:r>
              </a:p>
              <a:p>
                <a:pPr marL="592664" indent="-457200">
                  <a:buAutoNum type="arabicPeriod"/>
                </a:pPr>
                <a:r>
                  <a:rPr lang="id-ID" sz="1800" dirty="0"/>
                  <a:t>L = {  };</a:t>
                </a:r>
              </a:p>
              <a:p>
                <a:pPr marL="135464" indent="0">
                  <a:buNone/>
                </a:pPr>
                <a:r>
                  <a:rPr lang="id-ID" sz="1800" dirty="0"/>
                  <a:t>        V = (v2, v3, ..., vn}</a:t>
                </a:r>
              </a:p>
              <a:p>
                <a:pPr marL="592664" indent="-457200">
                  <a:buFont typeface="+mj-lt"/>
                  <a:buAutoNum type="arabicPeriod" startAt="2"/>
                </a:pPr>
                <a:r>
                  <a:rPr lang="id-ID" sz="1800" dirty="0"/>
                  <a:t>Untuk i = 2, 3, ..., n, lakukan D(i) = W(1, i)</a:t>
                </a:r>
              </a:p>
              <a:p>
                <a:pPr marL="592664" indent="-457200">
                  <a:buFont typeface="+mj-lt"/>
                  <a:buAutoNum type="arabicPeriod" startAt="2"/>
                </a:pPr>
                <a:r>
                  <a:rPr lang="id-ID" sz="1800" dirty="0"/>
                  <a:t>Selama Vn </a:t>
                </a:r>
                <a14:m>
                  <m:oMath xmlns:m="http://schemas.openxmlformats.org/officeDocument/2006/math">
                    <m:r>
                      <a:rPr lang="id-ID" sz="1800" i="1" smtClean="0">
                        <a:latin typeface="Cambria Math" panose="02040503050406030204" pitchFamily="18" charset="0"/>
                        <a:ea typeface="Cambria Math" panose="02040503050406030204" pitchFamily="18" charset="0"/>
                      </a:rPr>
                      <m:t>∉</m:t>
                    </m:r>
                  </m:oMath>
                </a14:m>
                <a:r>
                  <a:rPr lang="id-ID" sz="1800" dirty="0"/>
                  <a:t> L lakukan:</a:t>
                </a:r>
              </a:p>
              <a:p>
                <a:pPr marL="1202249" lvl="1" indent="-457200">
                  <a:buFont typeface="+mj-lt"/>
                  <a:buAutoNum type="alphaLcPeriod"/>
                </a:pPr>
                <a:r>
                  <a:rPr lang="id-ID" sz="1800" dirty="0"/>
                  <a:t>Pilih titik vk</a:t>
                </a:r>
                <a14:m>
                  <m:oMath xmlns:m="http://schemas.openxmlformats.org/officeDocument/2006/math">
                    <m:r>
                      <a:rPr lang="id-ID" sz="1800" b="0" i="0" smtClean="0">
                        <a:latin typeface="Cambria Math" panose="02040503050406030204" pitchFamily="18" charset="0"/>
                        <a:ea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m:t>
                    </m:r>
                  </m:oMath>
                </a14:m>
                <a:r>
                  <a:rPr lang="id-ID" sz="1800" dirty="0"/>
                  <a:t> V-L dengan D(k) terkecil. </a:t>
                </a:r>
              </a:p>
              <a:p>
                <a:pPr marL="135464" indent="0">
                  <a:buNone/>
                </a:pPr>
                <a:r>
                  <a:rPr lang="id-ID" sz="1800" dirty="0"/>
                  <a:t>        	      L = L</a:t>
                </a:r>
                <a14:m>
                  <m:oMath xmlns:m="http://schemas.openxmlformats.org/officeDocument/2006/math">
                    <m:r>
                      <a:rPr lang="id-ID" sz="1800" b="0" i="0" smtClean="0">
                        <a:latin typeface="Cambria Math" panose="02040503050406030204" pitchFamily="18" charset="0"/>
                        <a:ea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m:t>
                    </m:r>
                  </m:oMath>
                </a14:m>
                <a:r>
                  <a:rPr lang="id-ID" sz="1800" dirty="0"/>
                  <a:t> vk</a:t>
                </a:r>
              </a:p>
              <a:p>
                <a:pPr marL="1202249" lvl="1" indent="-457200">
                  <a:buFont typeface="+mj-lt"/>
                  <a:buAutoNum type="alphaLcPeriod" startAt="2"/>
                </a:pPr>
                <a:r>
                  <a:rPr lang="id-ID" sz="1800" dirty="0"/>
                  <a:t>Untuk setiap vj </a:t>
                </a:r>
                <a14:m>
                  <m:oMath xmlns:m="http://schemas.openxmlformats.org/officeDocument/2006/math">
                    <m:r>
                      <a:rPr lang="id-ID" sz="1800" i="1" smtClean="0">
                        <a:latin typeface="Cambria Math" panose="02040503050406030204" pitchFamily="18" charset="0"/>
                        <a:ea typeface="Cambria Math" panose="02040503050406030204" pitchFamily="18" charset="0"/>
                      </a:rPr>
                      <m:t>∈</m:t>
                    </m:r>
                  </m:oMath>
                </a14:m>
                <a:r>
                  <a:rPr lang="id-ID" sz="1800" dirty="0"/>
                  <a:t> V-L, lakukan:</a:t>
                </a:r>
              </a:p>
              <a:p>
                <a:pPr marL="135464" indent="0">
                  <a:buNone/>
                </a:pPr>
                <a:r>
                  <a:rPr lang="id-ID" sz="1800" dirty="0"/>
                  <a:t>            	     Jika D(j) &gt; D(k) + w(k, j), maka ganti D(j) dengan D(k) + w(k, j)</a:t>
                </a:r>
              </a:p>
              <a:p>
                <a:pPr marL="592664" indent="-457200">
                  <a:buFont typeface="+mj-lt"/>
                  <a:buAutoNum type="arabicPeriod" startAt="4"/>
                </a:pPr>
                <a:r>
                  <a:rPr lang="id-ID" sz="1800" dirty="0"/>
                  <a:t>Untuk setiap vj </a:t>
                </a:r>
                <a14:m>
                  <m:oMath xmlns:m="http://schemas.openxmlformats.org/officeDocument/2006/math">
                    <m:r>
                      <a:rPr lang="id-ID" sz="1800" i="1" smtClean="0">
                        <a:latin typeface="Cambria Math" panose="02040503050406030204" pitchFamily="18" charset="0"/>
                        <a:ea typeface="Cambria Math" panose="02040503050406030204" pitchFamily="18" charset="0"/>
                      </a:rPr>
                      <m:t>∈</m:t>
                    </m:r>
                  </m:oMath>
                </a14:m>
                <a:r>
                  <a:rPr lang="id-ID" sz="1800" dirty="0"/>
                  <a:t> V, w*(1,j) = D(j)</a:t>
                </a:r>
              </a:p>
              <a:p>
                <a:pPr marL="592664" indent="-457200">
                  <a:buAutoNum type="arabicPeriod" startAt="2"/>
                </a:pPr>
                <a:endParaRPr lang="en-ID" dirty="0"/>
              </a:p>
            </p:txBody>
          </p:sp>
        </mc:Choice>
        <mc:Fallback>
          <p:sp>
            <p:nvSpPr>
              <p:cNvPr id="5" name="Text Placeholder 4">
                <a:extLst>
                  <a:ext uri="{FF2B5EF4-FFF2-40B4-BE49-F238E27FC236}">
                    <a16:creationId xmlns:a16="http://schemas.microsoft.com/office/drawing/2014/main" id="{054F69A8-42C2-4F75-A9BE-DFCF2B78A3E5}"/>
                  </a:ext>
                </a:extLst>
              </p:cNvPr>
              <p:cNvSpPr>
                <a:spLocks noGrp="1" noRot="1" noChangeAspect="1" noMove="1" noResize="1" noEditPoints="1" noAdjustHandles="1" noChangeArrowheads="1" noChangeShapeType="1" noTextEdit="1"/>
              </p:cNvSpPr>
              <p:nvPr>
                <p:ph type="body" idx="1"/>
              </p:nvPr>
            </p:nvSpPr>
            <p:spPr>
              <a:xfrm>
                <a:off x="1117666" y="2048803"/>
                <a:ext cx="8450403" cy="3864113"/>
              </a:xfrm>
              <a:blipFill>
                <a:blip r:embed="rId2"/>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347587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119DB6-904F-48DA-8B7E-72852512AB25}"/>
              </a:ext>
            </a:extLst>
          </p:cNvPr>
          <p:cNvSpPr>
            <a:spLocks noGrp="1"/>
          </p:cNvSpPr>
          <p:nvPr>
            <p:ph type="title"/>
          </p:nvPr>
        </p:nvSpPr>
        <p:spPr>
          <a:xfrm>
            <a:off x="1117800" y="768627"/>
            <a:ext cx="8211730" cy="977542"/>
          </a:xfrm>
        </p:spPr>
        <p:txBody>
          <a:bodyPr/>
          <a:lstStyle/>
          <a:p>
            <a:r>
              <a:rPr lang="id-ID" sz="5400" dirty="0"/>
              <a:t>CONTOH KASUS</a:t>
            </a:r>
            <a:endParaRPr lang="en-ID" sz="5400" dirty="0"/>
          </a:p>
        </p:txBody>
      </p:sp>
      <p:sp>
        <p:nvSpPr>
          <p:cNvPr id="5" name="Text Placeholder 4">
            <a:extLst>
              <a:ext uri="{FF2B5EF4-FFF2-40B4-BE49-F238E27FC236}">
                <a16:creationId xmlns:a16="http://schemas.microsoft.com/office/drawing/2014/main" id="{054F69A8-42C2-4F75-A9BE-DFCF2B78A3E5}"/>
              </a:ext>
            </a:extLst>
          </p:cNvPr>
          <p:cNvSpPr>
            <a:spLocks noGrp="1"/>
          </p:cNvSpPr>
          <p:nvPr>
            <p:ph type="body" idx="1"/>
          </p:nvPr>
        </p:nvSpPr>
        <p:spPr>
          <a:xfrm>
            <a:off x="932137" y="1900583"/>
            <a:ext cx="8914228" cy="3864113"/>
          </a:xfrm>
        </p:spPr>
        <p:txBody>
          <a:bodyPr/>
          <a:lstStyle/>
          <a:p>
            <a:pPr marL="135464" indent="0">
              <a:buNone/>
            </a:pPr>
            <a:r>
              <a:rPr lang="id-ID" sz="1600" dirty="0"/>
              <a:t>Temukan rute terpendek dari titik X ke titik E pada graf di bawah ini dengan menggunakan Algoritma Dijkstraa!</a:t>
            </a:r>
          </a:p>
          <a:p>
            <a:pPr marL="135464" indent="0">
              <a:buNone/>
            </a:pPr>
            <a:endParaRPr lang="id-ID" sz="1600" dirty="0"/>
          </a:p>
          <a:p>
            <a:pPr marL="135464" indent="0">
              <a:buNone/>
            </a:pPr>
            <a:endParaRPr lang="id-ID" sz="1600" dirty="0"/>
          </a:p>
          <a:p>
            <a:endParaRPr lang="id-ID" sz="1600" dirty="0"/>
          </a:p>
          <a:p>
            <a:endParaRPr lang="id-ID" sz="1600" dirty="0"/>
          </a:p>
          <a:p>
            <a:endParaRPr lang="id-ID" sz="1600" dirty="0"/>
          </a:p>
          <a:p>
            <a:endParaRPr lang="id-ID" sz="1600" dirty="0"/>
          </a:p>
          <a:p>
            <a:endParaRPr lang="en-ID" dirty="0"/>
          </a:p>
        </p:txBody>
      </p:sp>
      <p:pic>
        <p:nvPicPr>
          <p:cNvPr id="3" name="Picture 2">
            <a:extLst>
              <a:ext uri="{FF2B5EF4-FFF2-40B4-BE49-F238E27FC236}">
                <a16:creationId xmlns:a16="http://schemas.microsoft.com/office/drawing/2014/main" id="{2A3AFF0F-EF4D-48C8-8C52-6B08182BE0D4}"/>
              </a:ext>
            </a:extLst>
          </p:cNvPr>
          <p:cNvPicPr>
            <a:picLocks noChangeAspect="1"/>
          </p:cNvPicPr>
          <p:nvPr/>
        </p:nvPicPr>
        <p:blipFill rotWithShape="1">
          <a:blip r:embed="rId2">
            <a:extLst>
              <a:ext uri="{28A0092B-C50C-407E-A947-70E740481C1C}">
                <a14:useLocalDpi xmlns:a14="http://schemas.microsoft.com/office/drawing/2010/main" val="0"/>
              </a:ext>
            </a:extLst>
          </a:blip>
          <a:srcRect b="7612"/>
          <a:stretch/>
        </p:blipFill>
        <p:spPr>
          <a:xfrm>
            <a:off x="3131681" y="3032925"/>
            <a:ext cx="4310130" cy="2559879"/>
          </a:xfrm>
          <a:prstGeom prst="rect">
            <a:avLst/>
          </a:prstGeom>
        </p:spPr>
      </p:pic>
    </p:spTree>
    <p:extLst>
      <p:ext uri="{BB962C8B-B14F-4D97-AF65-F5344CB8AC3E}">
        <p14:creationId xmlns:p14="http://schemas.microsoft.com/office/powerpoint/2010/main" val="369445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119DB6-904F-48DA-8B7E-72852512AB25}"/>
              </a:ext>
            </a:extLst>
          </p:cNvPr>
          <p:cNvSpPr>
            <a:spLocks noGrp="1"/>
          </p:cNvSpPr>
          <p:nvPr>
            <p:ph type="title"/>
          </p:nvPr>
        </p:nvSpPr>
        <p:spPr>
          <a:xfrm>
            <a:off x="1117800" y="768627"/>
            <a:ext cx="8211730" cy="977542"/>
          </a:xfrm>
        </p:spPr>
        <p:txBody>
          <a:bodyPr/>
          <a:lstStyle/>
          <a:p>
            <a:r>
              <a:rPr lang="id-ID" sz="5400" dirty="0"/>
              <a:t>CONTOH KASUS</a:t>
            </a:r>
            <a:endParaRPr lang="en-ID" sz="5400" dirty="0"/>
          </a:p>
        </p:txBody>
      </p:sp>
      <p:sp>
        <p:nvSpPr>
          <p:cNvPr id="5" name="Text Placeholder 4">
            <a:extLst>
              <a:ext uri="{FF2B5EF4-FFF2-40B4-BE49-F238E27FC236}">
                <a16:creationId xmlns:a16="http://schemas.microsoft.com/office/drawing/2014/main" id="{054F69A8-42C2-4F75-A9BE-DFCF2B78A3E5}"/>
              </a:ext>
            </a:extLst>
          </p:cNvPr>
          <p:cNvSpPr>
            <a:spLocks noGrp="1"/>
          </p:cNvSpPr>
          <p:nvPr>
            <p:ph type="body" idx="1"/>
          </p:nvPr>
        </p:nvSpPr>
        <p:spPr>
          <a:xfrm>
            <a:off x="932137" y="1900583"/>
            <a:ext cx="8914228" cy="3864113"/>
          </a:xfrm>
        </p:spPr>
        <p:txBody>
          <a:bodyPr/>
          <a:lstStyle/>
          <a:p>
            <a:pPr marL="135464" indent="0">
              <a:buNone/>
            </a:pPr>
            <a:r>
              <a:rPr lang="id-ID" sz="1600" dirty="0"/>
              <a:t>Tahap-tahap iterasi pencarian rute terpendek dapat digambarkan dengan tabel berikut:</a:t>
            </a:r>
          </a:p>
          <a:p>
            <a:pPr marL="135464" indent="0">
              <a:buNone/>
            </a:pPr>
            <a:endParaRPr lang="id-ID" sz="1600" dirty="0"/>
          </a:p>
          <a:p>
            <a:pPr marL="135464" indent="0">
              <a:buNone/>
            </a:pPr>
            <a:endParaRPr lang="id-ID" sz="1600" dirty="0"/>
          </a:p>
          <a:p>
            <a:endParaRPr lang="id-ID" sz="1600" dirty="0"/>
          </a:p>
          <a:p>
            <a:endParaRPr lang="id-ID" sz="1600" dirty="0"/>
          </a:p>
          <a:p>
            <a:endParaRPr lang="id-ID" sz="1600" dirty="0"/>
          </a:p>
          <a:p>
            <a:endParaRPr lang="id-ID" sz="1600" dirty="0"/>
          </a:p>
          <a:p>
            <a:endParaRPr lang="en-ID" dirty="0"/>
          </a:p>
        </p:txBody>
      </p:sp>
      <p:pic>
        <p:nvPicPr>
          <p:cNvPr id="2" name="Picture 1">
            <a:extLst>
              <a:ext uri="{FF2B5EF4-FFF2-40B4-BE49-F238E27FC236}">
                <a16:creationId xmlns:a16="http://schemas.microsoft.com/office/drawing/2014/main" id="{7C7F3648-7BC8-4D4F-9E7D-5A580E9F4AA5}"/>
              </a:ext>
            </a:extLst>
          </p:cNvPr>
          <p:cNvPicPr>
            <a:picLocks noChangeAspect="1"/>
          </p:cNvPicPr>
          <p:nvPr/>
        </p:nvPicPr>
        <p:blipFill rotWithShape="1">
          <a:blip r:embed="rId2"/>
          <a:srcRect l="15692" t="30349" r="14961" b="11189"/>
          <a:stretch/>
        </p:blipFill>
        <p:spPr>
          <a:xfrm>
            <a:off x="1117800" y="2489981"/>
            <a:ext cx="8454683" cy="4007355"/>
          </a:xfrm>
          <a:prstGeom prst="rect">
            <a:avLst/>
          </a:prstGeom>
        </p:spPr>
      </p:pic>
    </p:spTree>
    <p:extLst>
      <p:ext uri="{BB962C8B-B14F-4D97-AF65-F5344CB8AC3E}">
        <p14:creationId xmlns:p14="http://schemas.microsoft.com/office/powerpoint/2010/main" val="123348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119DB6-904F-48DA-8B7E-72852512AB25}"/>
              </a:ext>
            </a:extLst>
          </p:cNvPr>
          <p:cNvSpPr>
            <a:spLocks noGrp="1"/>
          </p:cNvSpPr>
          <p:nvPr>
            <p:ph type="title"/>
          </p:nvPr>
        </p:nvSpPr>
        <p:spPr>
          <a:xfrm>
            <a:off x="1117800" y="768627"/>
            <a:ext cx="8211730" cy="977542"/>
          </a:xfrm>
        </p:spPr>
        <p:txBody>
          <a:bodyPr/>
          <a:lstStyle/>
          <a:p>
            <a:r>
              <a:rPr lang="id-ID" sz="5400" dirty="0"/>
              <a:t>CONTOH KASUS</a:t>
            </a:r>
            <a:endParaRPr lang="en-ID" sz="5400" dirty="0"/>
          </a:p>
        </p:txBody>
      </p:sp>
      <p:sp>
        <p:nvSpPr>
          <p:cNvPr id="5" name="Text Placeholder 4">
            <a:extLst>
              <a:ext uri="{FF2B5EF4-FFF2-40B4-BE49-F238E27FC236}">
                <a16:creationId xmlns:a16="http://schemas.microsoft.com/office/drawing/2014/main" id="{054F69A8-42C2-4F75-A9BE-DFCF2B78A3E5}"/>
              </a:ext>
            </a:extLst>
          </p:cNvPr>
          <p:cNvSpPr>
            <a:spLocks noGrp="1"/>
          </p:cNvSpPr>
          <p:nvPr>
            <p:ph type="body" idx="1"/>
          </p:nvPr>
        </p:nvSpPr>
        <p:spPr>
          <a:xfrm>
            <a:off x="932137" y="1900583"/>
            <a:ext cx="8914228" cy="3864113"/>
          </a:xfrm>
        </p:spPr>
        <p:txBody>
          <a:bodyPr/>
          <a:lstStyle/>
          <a:p>
            <a:pPr marL="135464" indent="0">
              <a:buNone/>
            </a:pPr>
            <a:r>
              <a:rPr lang="id-ID" dirty="0"/>
              <a:t>Berdasarkan tabel tersebut, rute terpendek dari X ke titik lain adalah:</a:t>
            </a:r>
          </a:p>
          <a:p>
            <a:pPr marL="592664" indent="-457200">
              <a:buAutoNum type="arabicPeriod"/>
            </a:pPr>
            <a:r>
              <a:rPr lang="id-ID" dirty="0"/>
              <a:t>Rute dari X ke A adalah X - A dengan bobot rute = 3.</a:t>
            </a:r>
          </a:p>
          <a:p>
            <a:pPr marL="592664" indent="-457200">
              <a:buFont typeface="Karla"/>
              <a:buAutoNum type="arabicPeriod"/>
            </a:pPr>
            <a:r>
              <a:rPr lang="id-ID" dirty="0"/>
              <a:t>Rute dari X ke B adalah X - A – C – B dengan bobot rute = 7. </a:t>
            </a:r>
          </a:p>
          <a:p>
            <a:pPr marL="592664" indent="-457200">
              <a:buFont typeface="Karla"/>
              <a:buAutoNum type="arabicPeriod"/>
            </a:pPr>
            <a:r>
              <a:rPr lang="id-ID" dirty="0"/>
              <a:t>Rute dari X ke C adalah X - A – C dengan bobot rute = 6. </a:t>
            </a:r>
          </a:p>
          <a:p>
            <a:pPr marL="592664" indent="-457200">
              <a:buFont typeface="Karla"/>
              <a:buAutoNum type="arabicPeriod"/>
            </a:pPr>
            <a:r>
              <a:rPr lang="id-ID" dirty="0"/>
              <a:t>Rute dari X ke D adalah X - A – C – B – D dengan bobot rute = 11.</a:t>
            </a:r>
          </a:p>
          <a:p>
            <a:pPr marL="592664" indent="-457200">
              <a:buFont typeface="Karla"/>
              <a:buAutoNum type="arabicPeriod"/>
            </a:pPr>
            <a:r>
              <a:rPr lang="id-ID" dirty="0"/>
              <a:t>Rute dari X ke Y adalah X - A – C – Y dengan bobot rute = 7. </a:t>
            </a:r>
          </a:p>
          <a:p>
            <a:pPr marL="592664" indent="-457200">
              <a:buFont typeface="Karla"/>
              <a:buAutoNum type="arabicPeriod"/>
            </a:pPr>
            <a:r>
              <a:rPr lang="id-ID" dirty="0"/>
              <a:t>Rute dari X ke E adalah X - A – C – B – D – E dengan bobot rute = 13. </a:t>
            </a:r>
          </a:p>
          <a:p>
            <a:pPr marL="592664" indent="-457200">
              <a:buFont typeface="Karla"/>
              <a:buAutoNum type="arabicPeriod"/>
            </a:pPr>
            <a:endParaRPr lang="id-ID" dirty="0"/>
          </a:p>
          <a:p>
            <a:pPr marL="135464" indent="0">
              <a:buNone/>
            </a:pPr>
            <a:r>
              <a:rPr lang="id-ID" dirty="0"/>
              <a:t>Jadi, </a:t>
            </a:r>
            <a:r>
              <a:rPr lang="id-ID" b="1" dirty="0"/>
              <a:t>rute terpendek dari X ke E</a:t>
            </a:r>
            <a:r>
              <a:rPr lang="id-ID" dirty="0"/>
              <a:t> adalah </a:t>
            </a:r>
            <a:r>
              <a:rPr lang="id-ID" b="1" dirty="0">
                <a:solidFill>
                  <a:srgbClr val="C00000"/>
                </a:solidFill>
              </a:rPr>
              <a:t>X – A – C – B – D - E</a:t>
            </a:r>
          </a:p>
          <a:p>
            <a:pPr marL="135464" indent="0">
              <a:buNone/>
            </a:pPr>
            <a:endParaRPr lang="id-ID" sz="1600" dirty="0"/>
          </a:p>
          <a:p>
            <a:endParaRPr lang="id-ID" sz="1600" dirty="0"/>
          </a:p>
          <a:p>
            <a:endParaRPr lang="id-ID" sz="1600" dirty="0"/>
          </a:p>
          <a:p>
            <a:endParaRPr lang="id-ID" sz="1600" dirty="0"/>
          </a:p>
          <a:p>
            <a:endParaRPr lang="id-ID" sz="1600" dirty="0"/>
          </a:p>
          <a:p>
            <a:endParaRPr lang="en-ID" dirty="0"/>
          </a:p>
        </p:txBody>
      </p:sp>
    </p:spTree>
    <p:extLst>
      <p:ext uri="{BB962C8B-B14F-4D97-AF65-F5344CB8AC3E}">
        <p14:creationId xmlns:p14="http://schemas.microsoft.com/office/powerpoint/2010/main" val="420596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119DB6-904F-48DA-8B7E-72852512AB25}"/>
              </a:ext>
            </a:extLst>
          </p:cNvPr>
          <p:cNvSpPr>
            <a:spLocks noGrp="1"/>
          </p:cNvSpPr>
          <p:nvPr>
            <p:ph type="title"/>
          </p:nvPr>
        </p:nvSpPr>
        <p:spPr>
          <a:xfrm>
            <a:off x="1117800" y="670151"/>
            <a:ext cx="8211730" cy="977542"/>
          </a:xfrm>
        </p:spPr>
        <p:txBody>
          <a:bodyPr/>
          <a:lstStyle/>
          <a:p>
            <a:r>
              <a:rPr lang="id-ID" sz="5400" dirty="0"/>
              <a:t>LATIHAN</a:t>
            </a:r>
            <a:endParaRPr lang="en-ID" sz="5400" dirty="0"/>
          </a:p>
        </p:txBody>
      </p:sp>
      <p:sp>
        <p:nvSpPr>
          <p:cNvPr id="5" name="Text Placeholder 4">
            <a:extLst>
              <a:ext uri="{FF2B5EF4-FFF2-40B4-BE49-F238E27FC236}">
                <a16:creationId xmlns:a16="http://schemas.microsoft.com/office/drawing/2014/main" id="{054F69A8-42C2-4F75-A9BE-DFCF2B78A3E5}"/>
              </a:ext>
            </a:extLst>
          </p:cNvPr>
          <p:cNvSpPr>
            <a:spLocks noGrp="1"/>
          </p:cNvSpPr>
          <p:nvPr>
            <p:ph type="body" idx="1"/>
          </p:nvPr>
        </p:nvSpPr>
        <p:spPr>
          <a:xfrm>
            <a:off x="932137" y="1647693"/>
            <a:ext cx="8914228" cy="4117003"/>
          </a:xfrm>
        </p:spPr>
        <p:txBody>
          <a:bodyPr/>
          <a:lstStyle/>
          <a:p>
            <a:pPr marL="135464" indent="0">
              <a:buNone/>
            </a:pPr>
            <a:r>
              <a:rPr lang="id-ID" dirty="0"/>
              <a:t>Diasumsikan bahwa jalan antar kota adalah jalan searah, yaitu dari barat ke timur. Carilah rute terpendek antara Kota Parapat dengan Asahan dan Kisaran pada peta di bawah ini dengan menggunakan Metode Dijkstraa! </a:t>
            </a:r>
          </a:p>
          <a:p>
            <a:pPr marL="135464" indent="0">
              <a:buNone/>
            </a:pPr>
            <a:endParaRPr lang="id-ID" b="1" dirty="0">
              <a:solidFill>
                <a:srgbClr val="C00000"/>
              </a:solidFill>
            </a:endParaRPr>
          </a:p>
          <a:p>
            <a:pPr marL="135464" indent="0">
              <a:buNone/>
            </a:pPr>
            <a:endParaRPr lang="id-ID" sz="1600" dirty="0"/>
          </a:p>
          <a:p>
            <a:endParaRPr lang="id-ID" sz="1600" dirty="0"/>
          </a:p>
          <a:p>
            <a:endParaRPr lang="id-ID" sz="1600" dirty="0"/>
          </a:p>
          <a:p>
            <a:endParaRPr lang="id-ID" sz="1600" dirty="0"/>
          </a:p>
          <a:p>
            <a:endParaRPr lang="id-ID" sz="1600" dirty="0"/>
          </a:p>
          <a:p>
            <a:endParaRPr lang="en-ID" dirty="0"/>
          </a:p>
        </p:txBody>
      </p:sp>
      <p:pic>
        <p:nvPicPr>
          <p:cNvPr id="3" name="Picture 2">
            <a:extLst>
              <a:ext uri="{FF2B5EF4-FFF2-40B4-BE49-F238E27FC236}">
                <a16:creationId xmlns:a16="http://schemas.microsoft.com/office/drawing/2014/main" id="{A0E109F8-B9E1-4A9A-B3A9-1BBD923B1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701" y="2925514"/>
            <a:ext cx="6083831" cy="3442168"/>
          </a:xfrm>
          <a:prstGeom prst="rect">
            <a:avLst/>
          </a:prstGeom>
        </p:spPr>
      </p:pic>
    </p:spTree>
    <p:extLst>
      <p:ext uri="{BB962C8B-B14F-4D97-AF65-F5344CB8AC3E}">
        <p14:creationId xmlns:p14="http://schemas.microsoft.com/office/powerpoint/2010/main" val="2902393011"/>
      </p:ext>
    </p:extLst>
  </p:cSld>
  <p:clrMapOvr>
    <a:masterClrMapping/>
  </p:clrMapOvr>
</p:sld>
</file>

<file path=ppt/theme/theme1.xml><?xml version="1.0" encoding="utf-8"?>
<a:theme xmlns:a="http://schemas.openxmlformats.org/drawingml/2006/main" name="Arfiragus">
  <a:themeElements>
    <a:clrScheme name="Custom 347">
      <a:dk1>
        <a:srgbClr val="666666"/>
      </a:dk1>
      <a:lt1>
        <a:srgbClr val="FFFFFF"/>
      </a:lt1>
      <a:dk2>
        <a:srgbClr val="999999"/>
      </a:dk2>
      <a:lt2>
        <a:srgbClr val="FFFFFF"/>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firagus" id="{D3C4AD19-BF64-4B19-AF2C-D0F6E29AB75E}" vid="{3D4FE23E-6554-451C-8853-DC3A246FF9ED}"/>
    </a:ext>
  </a:extLst>
</a:theme>
</file>

<file path=docProps/app.xml><?xml version="1.0" encoding="utf-8"?>
<Properties xmlns="http://schemas.openxmlformats.org/officeDocument/2006/extended-properties" xmlns:vt="http://schemas.openxmlformats.org/officeDocument/2006/docPropsVTypes">
  <Template>Arfiragus</Template>
  <TotalTime>3630</TotalTime>
  <Words>554</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Cambria Math</vt:lpstr>
      <vt:lpstr>Karla</vt:lpstr>
      <vt:lpstr>Montserrat</vt:lpstr>
      <vt:lpstr>Arfiragus</vt:lpstr>
      <vt:lpstr>ALGORITMA DIJKSTRAA</vt:lpstr>
      <vt:lpstr>KONSEP DASAR</vt:lpstr>
      <vt:lpstr>TAHAPAN ALGORITMA</vt:lpstr>
      <vt:lpstr>TAHAPAN ALGORITMA</vt:lpstr>
      <vt:lpstr>CONTOH KASUS</vt:lpstr>
      <vt:lpstr>CONTOH KASUS</vt:lpstr>
      <vt:lpstr>CONTOH KASUS</vt:lpstr>
      <vt:lpstr>LATIHAN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 MATEMATIKA</dc:title>
  <dc:creator>shabrina.taufik@gmail.com</dc:creator>
  <cp:lastModifiedBy>shabrina.taufik@gmail.com</cp:lastModifiedBy>
  <cp:revision>58</cp:revision>
  <dcterms:created xsi:type="dcterms:W3CDTF">2019-11-23T01:32:19Z</dcterms:created>
  <dcterms:modified xsi:type="dcterms:W3CDTF">2019-12-04T01:36:29Z</dcterms:modified>
</cp:coreProperties>
</file>