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3" r:id="rId4"/>
    <p:sldId id="262" r:id="rId5"/>
    <p:sldId id="264" r:id="rId6"/>
    <p:sldId id="260" r:id="rId7"/>
    <p:sldId id="265" r:id="rId8"/>
    <p:sldId id="266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64400" y="4234600"/>
            <a:ext cx="4707600" cy="1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71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121333" y="5367067"/>
            <a:ext cx="104612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1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64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444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115-B76D-47F1-9D11-71D55DA2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26B7-CFBE-467D-8A6A-5DE266A2D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0BAB-2651-4B43-ACA5-3B3D55D8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C7CA-615F-41B7-BB30-42467120BB1A}" type="datetimeFigureOut">
              <a:rPr lang="en-ID" smtClean="0"/>
              <a:t>11/12/2019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F228-F5CB-4F86-9B20-6154075A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23A4-56A3-46EB-B6F8-7A473A55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3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864400" y="1806333"/>
            <a:ext cx="4696400" cy="3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966600" y="4354267"/>
            <a:ext cx="2541600" cy="13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335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17745" y="2410533"/>
            <a:ext cx="4197600" cy="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4197600" cy="3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 + big imag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79000" y="-12899"/>
            <a:ext cx="4102333" cy="6889433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25800" y="-12899"/>
            <a:ext cx="4102333" cy="6889433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12939" y="5489167"/>
            <a:ext cx="2146400" cy="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8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1066193" y="93023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6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117667" y="2209800"/>
            <a:ext cx="7098800" cy="3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▸"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02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117800" y="1191333"/>
            <a:ext cx="7098800" cy="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117667" y="2006600"/>
            <a:ext cx="7098800" cy="3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05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1121335" y="2104033"/>
            <a:ext cx="3562400" cy="3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4898456" y="2104033"/>
            <a:ext cx="3562400" cy="3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48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1121333" y="2134633"/>
            <a:ext cx="2793200" cy="3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057708" y="2134633"/>
            <a:ext cx="2793200" cy="3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994083" y="2134633"/>
            <a:ext cx="2793200" cy="3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7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856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988133"/>
            <a:ext cx="6913600" cy="6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803400"/>
            <a:ext cx="6913600" cy="3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C8D4CEAE-0F6B-4CA9-A815-45C274565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43447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44FC-EC98-475E-BD78-F961A93D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106" y="4975883"/>
            <a:ext cx="6303806" cy="971314"/>
          </a:xfrm>
        </p:spPr>
        <p:txBody>
          <a:bodyPr/>
          <a:lstStyle/>
          <a:p>
            <a:r>
              <a:rPr lang="id-ID" sz="6000" dirty="0"/>
              <a:t>POHON</a:t>
            </a:r>
            <a:br>
              <a:rPr lang="id-ID" sz="6000" dirty="0"/>
            </a:br>
            <a:r>
              <a:rPr lang="id-ID" sz="6000" dirty="0"/>
              <a:t>(TREE)</a:t>
            </a:r>
            <a:endParaRPr lang="en-ID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B964A-EB4A-4659-99E0-21AF453E0025}"/>
              </a:ext>
            </a:extLst>
          </p:cNvPr>
          <p:cNvSpPr txBox="1"/>
          <p:nvPr/>
        </p:nvSpPr>
        <p:spPr>
          <a:xfrm>
            <a:off x="550427" y="2230554"/>
            <a:ext cx="423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PERTEMUAN – 15</a:t>
            </a:r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ABD30-9917-482A-889C-74CFD4FFC5CB}"/>
              </a:ext>
            </a:extLst>
          </p:cNvPr>
          <p:cNvSpPr txBox="1"/>
          <p:nvPr/>
        </p:nvSpPr>
        <p:spPr>
          <a:xfrm>
            <a:off x="6887754" y="813770"/>
            <a:ext cx="4628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JURUSAN TEKNOLOGI INFORMASI</a:t>
            </a:r>
          </a:p>
          <a:p>
            <a:r>
              <a:rPr lang="id-ID" sz="2000" b="1" dirty="0"/>
              <a:t>POLITEKNIK NEGERI MALANG</a:t>
            </a:r>
            <a:endParaRPr lang="en-ID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3801D-A454-4730-8028-1F70B8D2B6F7}"/>
              </a:ext>
            </a:extLst>
          </p:cNvPr>
          <p:cNvSpPr txBox="1"/>
          <p:nvPr/>
        </p:nvSpPr>
        <p:spPr>
          <a:xfrm>
            <a:off x="6901006" y="3013501"/>
            <a:ext cx="4628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</a:rPr>
              <a:t>MATA KULIAH MATEMATIKA DISKRIT</a:t>
            </a: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59A78-5942-43A5-85A3-BC9489C4C27E}"/>
              </a:ext>
            </a:extLst>
          </p:cNvPr>
          <p:cNvSpPr txBox="1"/>
          <p:nvPr/>
        </p:nvSpPr>
        <p:spPr>
          <a:xfrm>
            <a:off x="7272309" y="5225465"/>
            <a:ext cx="462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ASHRI SHABRINA AFRAH, M.T.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282383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00" y="503581"/>
            <a:ext cx="8171974" cy="977542"/>
          </a:xfrm>
        </p:spPr>
        <p:txBody>
          <a:bodyPr/>
          <a:lstStyle/>
          <a:p>
            <a:r>
              <a:rPr lang="id-ID" sz="4400" dirty="0"/>
              <a:t>POHON BERAKAR (ROOTED TREE)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66" y="1828801"/>
            <a:ext cx="8635933" cy="3763618"/>
          </a:xfrm>
        </p:spPr>
        <p:txBody>
          <a:bodyPr/>
          <a:lstStyle/>
          <a:p>
            <a:r>
              <a:rPr lang="en-ID" altLang="en-US" dirty="0" err="1"/>
              <a:t>Pohon</a:t>
            </a:r>
            <a:r>
              <a:rPr lang="en-ID" altLang="en-US" dirty="0"/>
              <a:t> yang </a:t>
            </a:r>
            <a:r>
              <a:rPr lang="en-ID" altLang="en-US" dirty="0" err="1"/>
              <a:t>satu</a:t>
            </a:r>
            <a:r>
              <a:rPr lang="en-ID" altLang="en-US" dirty="0"/>
              <a:t> </a:t>
            </a:r>
            <a:r>
              <a:rPr lang="en-ID" altLang="en-US" dirty="0" err="1"/>
              <a:t>buah</a:t>
            </a:r>
            <a:r>
              <a:rPr lang="en-ID" altLang="en-US" dirty="0"/>
              <a:t> </a:t>
            </a:r>
            <a:r>
              <a:rPr lang="en-ID" altLang="en-US" dirty="0" err="1"/>
              <a:t>simpulnya</a:t>
            </a:r>
            <a:r>
              <a:rPr lang="en-ID" altLang="en-US" dirty="0"/>
              <a:t> </a:t>
            </a:r>
            <a:r>
              <a:rPr lang="en-ID" altLang="en-US" dirty="0" err="1"/>
              <a:t>diperlakukan</a:t>
            </a:r>
            <a:r>
              <a:rPr lang="en-ID" altLang="en-US" dirty="0"/>
              <a:t> </a:t>
            </a:r>
            <a:r>
              <a:rPr lang="en-ID" altLang="en-US" dirty="0" err="1"/>
              <a:t>sebagai</a:t>
            </a:r>
            <a:r>
              <a:rPr lang="en-ID" altLang="en-US" dirty="0"/>
              <a:t> </a:t>
            </a:r>
            <a:r>
              <a:rPr lang="en-ID" altLang="en-US" dirty="0" err="1"/>
              <a:t>akar</a:t>
            </a:r>
            <a:r>
              <a:rPr lang="en-ID" altLang="en-US" dirty="0"/>
              <a:t> dan </a:t>
            </a:r>
            <a:r>
              <a:rPr lang="en-ID" altLang="en-US" dirty="0" err="1"/>
              <a:t>sisi-sisinya</a:t>
            </a:r>
            <a:r>
              <a:rPr lang="en-ID" altLang="en-US" dirty="0"/>
              <a:t> </a:t>
            </a:r>
            <a:r>
              <a:rPr lang="en-ID" altLang="en-US" dirty="0" err="1"/>
              <a:t>diberi</a:t>
            </a:r>
            <a:r>
              <a:rPr lang="en-ID" altLang="en-US" dirty="0"/>
              <a:t> </a:t>
            </a:r>
            <a:r>
              <a:rPr lang="en-ID" altLang="en-US" dirty="0" err="1"/>
              <a:t>arah</a:t>
            </a:r>
            <a:r>
              <a:rPr lang="en-ID" altLang="en-US" dirty="0"/>
              <a:t> </a:t>
            </a:r>
            <a:r>
              <a:rPr lang="en-ID" altLang="en-US" dirty="0" err="1"/>
              <a:t>sehingga</a:t>
            </a:r>
            <a:r>
              <a:rPr lang="en-ID" altLang="en-US" dirty="0"/>
              <a:t> </a:t>
            </a:r>
            <a:r>
              <a:rPr lang="en-ID" altLang="en-US" dirty="0" err="1"/>
              <a:t>menjadi</a:t>
            </a:r>
            <a:r>
              <a:rPr lang="en-ID" altLang="en-US" dirty="0"/>
              <a:t> </a:t>
            </a:r>
            <a:r>
              <a:rPr lang="en-ID" altLang="en-US" dirty="0" err="1"/>
              <a:t>graf</a:t>
            </a:r>
            <a:r>
              <a:rPr lang="en-ID" altLang="en-US" dirty="0"/>
              <a:t> </a:t>
            </a:r>
            <a:r>
              <a:rPr lang="en-ID" altLang="en-US" dirty="0" err="1"/>
              <a:t>berarah</a:t>
            </a:r>
            <a:r>
              <a:rPr lang="en-ID" altLang="en-US" dirty="0"/>
              <a:t> </a:t>
            </a:r>
            <a:r>
              <a:rPr lang="en-ID" altLang="en-US" dirty="0" err="1"/>
              <a:t>dinamakan</a:t>
            </a:r>
            <a:r>
              <a:rPr lang="en-ID" altLang="en-US" dirty="0"/>
              <a:t> </a:t>
            </a:r>
            <a:r>
              <a:rPr lang="en-ID" altLang="en-US" b="1" dirty="0" err="1"/>
              <a:t>pohon</a:t>
            </a:r>
            <a:r>
              <a:rPr lang="en-ID" altLang="en-US" b="1" dirty="0"/>
              <a:t> </a:t>
            </a:r>
            <a:r>
              <a:rPr lang="en-ID" altLang="en-US" b="1" dirty="0" err="1"/>
              <a:t>berakar</a:t>
            </a:r>
            <a:r>
              <a:rPr lang="en-ID" altLang="en-US" b="1" dirty="0"/>
              <a:t> </a:t>
            </a:r>
            <a:r>
              <a:rPr lang="en-ID" altLang="en-US" dirty="0"/>
              <a:t>(</a:t>
            </a:r>
            <a:r>
              <a:rPr lang="en-ID" altLang="en-US" i="1" dirty="0"/>
              <a:t>rooted tree</a:t>
            </a:r>
            <a:r>
              <a:rPr lang="en-ID" altLang="en-US" dirty="0"/>
              <a:t>)</a:t>
            </a:r>
            <a:r>
              <a:rPr lang="id-ID" altLang="en-US" dirty="0"/>
              <a:t>.</a:t>
            </a:r>
            <a:br>
              <a:rPr lang="en-ID" altLang="en-US" dirty="0"/>
            </a:br>
            <a:endParaRPr lang="en-ID" altLang="en-US" dirty="0"/>
          </a:p>
          <a:p>
            <a:endParaRPr lang="id-ID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A0FCD43-D851-41DA-B7F7-63EAF82E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3111156"/>
            <a:ext cx="58801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26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00" y="503581"/>
            <a:ext cx="8171974" cy="977542"/>
          </a:xfrm>
        </p:spPr>
        <p:txBody>
          <a:bodyPr/>
          <a:lstStyle/>
          <a:p>
            <a:r>
              <a:rPr lang="id-ID" sz="4400" dirty="0"/>
              <a:t>TERMINOLOGI POHON BERAKAR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66" y="1828801"/>
            <a:ext cx="4607273" cy="3763618"/>
          </a:xfrm>
        </p:spPr>
        <p:txBody>
          <a:bodyPr/>
          <a:lstStyle/>
          <a:p>
            <a:r>
              <a:rPr lang="en-ID" altLang="en-US" b="1" dirty="0"/>
              <a:t>Anak (child </a:t>
            </a:r>
            <a:r>
              <a:rPr lang="en-ID" altLang="en-US" b="1" dirty="0" err="1"/>
              <a:t>atau</a:t>
            </a:r>
            <a:r>
              <a:rPr lang="en-ID" altLang="en-US" b="1" dirty="0"/>
              <a:t> children)</a:t>
            </a:r>
            <a:r>
              <a:rPr lang="en-ID" altLang="en-US" dirty="0"/>
              <a:t> </a:t>
            </a:r>
            <a:r>
              <a:rPr lang="en-ID" altLang="en-US" b="1" dirty="0"/>
              <a:t>dan</a:t>
            </a:r>
            <a:r>
              <a:rPr lang="id-ID" altLang="en-US" dirty="0"/>
              <a:t> </a:t>
            </a:r>
            <a:r>
              <a:rPr lang="en-ID" altLang="en-US" b="1" dirty="0" err="1"/>
              <a:t>Orangtua</a:t>
            </a:r>
            <a:r>
              <a:rPr lang="en-ID" altLang="en-US" b="1" dirty="0"/>
              <a:t> (parent)</a:t>
            </a:r>
            <a:r>
              <a:rPr lang="id-ID" altLang="en-US" b="1" dirty="0"/>
              <a:t>: </a:t>
            </a:r>
            <a:r>
              <a:rPr lang="en-ID" altLang="en-US" dirty="0"/>
              <a:t>b, c, dan d </a:t>
            </a:r>
            <a:r>
              <a:rPr lang="en-ID" altLang="en-US" dirty="0" err="1"/>
              <a:t>adalah</a:t>
            </a:r>
            <a:r>
              <a:rPr lang="en-ID" altLang="en-US" dirty="0"/>
              <a:t> </a:t>
            </a:r>
            <a:r>
              <a:rPr lang="en-ID" altLang="en-US" dirty="0" err="1"/>
              <a:t>anak-anak</a:t>
            </a:r>
            <a:r>
              <a:rPr lang="en-ID" altLang="en-US" dirty="0"/>
              <a:t> </a:t>
            </a:r>
            <a:r>
              <a:rPr lang="en-ID" altLang="en-US" dirty="0" err="1"/>
              <a:t>simpul</a:t>
            </a:r>
            <a:r>
              <a:rPr lang="en-ID" altLang="en-US" dirty="0"/>
              <a:t> a,</a:t>
            </a:r>
            <a:r>
              <a:rPr lang="id-ID" altLang="en-US" dirty="0"/>
              <a:t> </a:t>
            </a:r>
            <a:r>
              <a:rPr lang="en-ID" altLang="en-US" dirty="0"/>
              <a:t>a </a:t>
            </a:r>
            <a:r>
              <a:rPr lang="en-ID" altLang="en-US" dirty="0" err="1"/>
              <a:t>adalah</a:t>
            </a:r>
            <a:r>
              <a:rPr lang="en-ID" altLang="en-US" dirty="0"/>
              <a:t> </a:t>
            </a:r>
            <a:r>
              <a:rPr lang="en-ID" altLang="en-US" dirty="0" err="1"/>
              <a:t>orangtua</a:t>
            </a:r>
            <a:r>
              <a:rPr lang="en-ID" altLang="en-US" dirty="0"/>
              <a:t> </a:t>
            </a:r>
            <a:r>
              <a:rPr lang="en-ID" altLang="en-US" dirty="0" err="1"/>
              <a:t>dari</a:t>
            </a:r>
            <a:r>
              <a:rPr lang="en-ID" altLang="en-US" dirty="0"/>
              <a:t> </a:t>
            </a:r>
            <a:r>
              <a:rPr lang="en-ID" altLang="en-US" dirty="0" err="1"/>
              <a:t>anak-anak</a:t>
            </a:r>
            <a:r>
              <a:rPr lang="en-ID" altLang="en-US" dirty="0"/>
              <a:t> </a:t>
            </a:r>
            <a:r>
              <a:rPr lang="en-ID" altLang="en-US" dirty="0" err="1"/>
              <a:t>itu</a:t>
            </a:r>
            <a:r>
              <a:rPr lang="en-ID" altLang="en-US" dirty="0"/>
              <a:t>.</a:t>
            </a:r>
          </a:p>
          <a:p>
            <a:r>
              <a:rPr lang="en-ID" altLang="en-US" b="1" dirty="0" err="1"/>
              <a:t>Lintasan</a:t>
            </a:r>
            <a:r>
              <a:rPr lang="en-ID" altLang="en-US" b="1" dirty="0"/>
              <a:t> (path)</a:t>
            </a:r>
            <a:r>
              <a:rPr lang="id-ID" altLang="en-US" b="1" dirty="0"/>
              <a:t>: </a:t>
            </a:r>
            <a:r>
              <a:rPr lang="en-ID" altLang="en-US" dirty="0" err="1"/>
              <a:t>Lintasan</a:t>
            </a:r>
            <a:r>
              <a:rPr lang="en-ID" altLang="en-US" dirty="0"/>
              <a:t> </a:t>
            </a:r>
            <a:r>
              <a:rPr lang="en-ID" altLang="en-US" dirty="0" err="1"/>
              <a:t>dari</a:t>
            </a:r>
            <a:r>
              <a:rPr lang="en-ID" altLang="en-US" dirty="0"/>
              <a:t> a </a:t>
            </a:r>
            <a:r>
              <a:rPr lang="en-ID" altLang="en-US" dirty="0" err="1"/>
              <a:t>ke</a:t>
            </a:r>
            <a:r>
              <a:rPr lang="en-ID" altLang="en-US" dirty="0"/>
              <a:t> j </a:t>
            </a:r>
            <a:r>
              <a:rPr lang="en-ID" altLang="en-US" dirty="0" err="1"/>
              <a:t>adalah</a:t>
            </a:r>
            <a:r>
              <a:rPr lang="en-ID" altLang="en-US" dirty="0"/>
              <a:t> a, b, e, j.</a:t>
            </a:r>
            <a:r>
              <a:rPr lang="id-ID" altLang="en-US" dirty="0"/>
              <a:t> </a:t>
            </a:r>
            <a:r>
              <a:rPr lang="en-ID" altLang="en-US" dirty="0"/>
              <a:t>Panjang </a:t>
            </a:r>
            <a:r>
              <a:rPr lang="en-ID" altLang="en-US" dirty="0" err="1"/>
              <a:t>lintasan</a:t>
            </a:r>
            <a:r>
              <a:rPr lang="en-ID" altLang="en-US" dirty="0"/>
              <a:t> </a:t>
            </a:r>
            <a:r>
              <a:rPr lang="en-ID" altLang="en-US" dirty="0" err="1"/>
              <a:t>dari</a:t>
            </a:r>
            <a:r>
              <a:rPr lang="en-ID" altLang="en-US" dirty="0"/>
              <a:t> a </a:t>
            </a:r>
            <a:r>
              <a:rPr lang="en-ID" altLang="en-US" dirty="0" err="1"/>
              <a:t>ke</a:t>
            </a:r>
            <a:r>
              <a:rPr lang="en-ID" altLang="en-US" dirty="0"/>
              <a:t> j </a:t>
            </a:r>
            <a:r>
              <a:rPr lang="en-ID" altLang="en-US" dirty="0" err="1"/>
              <a:t>adalah</a:t>
            </a:r>
            <a:r>
              <a:rPr lang="en-ID" altLang="en-US" dirty="0"/>
              <a:t> 3. </a:t>
            </a:r>
          </a:p>
          <a:p>
            <a:r>
              <a:rPr lang="en-ID" altLang="en-US" b="1" dirty="0" err="1"/>
              <a:t>Saudara</a:t>
            </a:r>
            <a:r>
              <a:rPr lang="en-ID" altLang="en-US" b="1" dirty="0"/>
              <a:t> </a:t>
            </a:r>
            <a:r>
              <a:rPr lang="en-ID" altLang="en-US" b="1" dirty="0" err="1"/>
              <a:t>kandung</a:t>
            </a:r>
            <a:r>
              <a:rPr lang="en-ID" altLang="en-US" b="1" dirty="0"/>
              <a:t> (sibling)</a:t>
            </a:r>
            <a:r>
              <a:rPr lang="id-ID" altLang="en-US" b="1" dirty="0"/>
              <a:t> :</a:t>
            </a:r>
            <a:r>
              <a:rPr lang="id-ID" altLang="en-US" dirty="0"/>
              <a:t> </a:t>
            </a:r>
            <a:r>
              <a:rPr lang="en-ID" altLang="en-US" dirty="0"/>
              <a:t>f </a:t>
            </a:r>
            <a:r>
              <a:rPr lang="en-ID" altLang="en-US" dirty="0" err="1"/>
              <a:t>adalah</a:t>
            </a:r>
            <a:r>
              <a:rPr lang="en-ID" altLang="en-US" dirty="0"/>
              <a:t> </a:t>
            </a:r>
            <a:r>
              <a:rPr lang="en-ID" altLang="en-US" dirty="0" err="1"/>
              <a:t>saudara</a:t>
            </a:r>
            <a:r>
              <a:rPr lang="en-ID" altLang="en-US" dirty="0"/>
              <a:t> </a:t>
            </a:r>
            <a:r>
              <a:rPr lang="en-ID" altLang="en-US" dirty="0" err="1"/>
              <a:t>kandung</a:t>
            </a:r>
            <a:r>
              <a:rPr lang="en-ID" altLang="en-US" dirty="0"/>
              <a:t> e, </a:t>
            </a:r>
            <a:r>
              <a:rPr lang="en-ID" altLang="en-US" dirty="0" err="1"/>
              <a:t>tetapi</a:t>
            </a:r>
            <a:r>
              <a:rPr lang="en-ID" altLang="en-US" dirty="0"/>
              <a:t> g </a:t>
            </a:r>
            <a:r>
              <a:rPr lang="en-ID" altLang="en-US" dirty="0" err="1"/>
              <a:t>bukan</a:t>
            </a:r>
            <a:r>
              <a:rPr lang="id-ID" altLang="en-US" dirty="0"/>
              <a:t> </a:t>
            </a:r>
            <a:r>
              <a:rPr lang="en-ID" altLang="en-US" dirty="0" err="1"/>
              <a:t>saudara</a:t>
            </a:r>
            <a:r>
              <a:rPr lang="en-ID" altLang="en-US" dirty="0"/>
              <a:t> </a:t>
            </a:r>
            <a:r>
              <a:rPr lang="en-ID" altLang="en-US" dirty="0" err="1"/>
              <a:t>kandung</a:t>
            </a:r>
            <a:r>
              <a:rPr lang="en-ID" altLang="en-US" dirty="0"/>
              <a:t> e, </a:t>
            </a:r>
            <a:r>
              <a:rPr lang="en-ID" altLang="en-US" dirty="0" err="1"/>
              <a:t>karena</a:t>
            </a:r>
            <a:r>
              <a:rPr lang="id-ID" altLang="en-US" dirty="0"/>
              <a:t> </a:t>
            </a:r>
            <a:r>
              <a:rPr lang="en-ID" altLang="en-US" dirty="0" err="1"/>
              <a:t>orangtua</a:t>
            </a:r>
            <a:r>
              <a:rPr lang="en-ID" altLang="en-US" dirty="0"/>
              <a:t> </a:t>
            </a:r>
            <a:r>
              <a:rPr lang="en-ID" altLang="en-US" dirty="0" err="1"/>
              <a:t>mereka</a:t>
            </a:r>
            <a:r>
              <a:rPr lang="id-ID" altLang="en-US" dirty="0"/>
              <a:t> </a:t>
            </a:r>
            <a:r>
              <a:rPr lang="en-ID" altLang="en-US" dirty="0" err="1"/>
              <a:t>berbeda</a:t>
            </a:r>
            <a:r>
              <a:rPr lang="en-ID" altLang="en-US" dirty="0"/>
              <a:t>. </a:t>
            </a:r>
          </a:p>
          <a:p>
            <a:r>
              <a:rPr lang="en-ID" altLang="en-US" b="1" dirty="0" err="1"/>
              <a:t>Upapohon</a:t>
            </a:r>
            <a:r>
              <a:rPr lang="en-ID" altLang="en-US" b="1" dirty="0"/>
              <a:t> (subtree)</a:t>
            </a:r>
            <a:r>
              <a:rPr lang="id-ID" altLang="en-US" b="1" dirty="0"/>
              <a:t>:</a:t>
            </a:r>
            <a:r>
              <a:rPr lang="id-ID" altLang="en-US" dirty="0"/>
              <a:t> </a:t>
            </a:r>
            <a:r>
              <a:rPr lang="en-ID" altLang="en-US" dirty="0" err="1"/>
              <a:t>bagian</a:t>
            </a:r>
            <a:r>
              <a:rPr lang="en-ID" altLang="en-US" dirty="0"/>
              <a:t> </a:t>
            </a:r>
            <a:r>
              <a:rPr lang="en-ID" altLang="en-US" dirty="0" err="1"/>
              <a:t>pohon</a:t>
            </a:r>
            <a:r>
              <a:rPr lang="id-ID" altLang="en-US" dirty="0"/>
              <a:t> (</a:t>
            </a:r>
            <a:r>
              <a:rPr lang="en-ID" altLang="en-US" dirty="0" err="1"/>
              <a:t>dalam</a:t>
            </a:r>
            <a:r>
              <a:rPr lang="en-ID" altLang="en-US" dirty="0"/>
              <a:t> </a:t>
            </a:r>
            <a:r>
              <a:rPr lang="en-ID" altLang="en-US" dirty="0" err="1"/>
              <a:t>lingkaran</a:t>
            </a:r>
            <a:r>
              <a:rPr lang="id-ID" altLang="en-US" dirty="0"/>
              <a:t>)</a:t>
            </a:r>
            <a:r>
              <a:rPr lang="en-ID" altLang="en-US" dirty="0"/>
              <a:t>. </a:t>
            </a:r>
            <a:endParaRPr lang="id-ID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B13FB39-0F18-4A9A-B456-02C5AF67C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31" y="1974573"/>
            <a:ext cx="360045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74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00" y="503581"/>
            <a:ext cx="8171974" cy="977542"/>
          </a:xfrm>
        </p:spPr>
        <p:txBody>
          <a:bodyPr/>
          <a:lstStyle/>
          <a:p>
            <a:r>
              <a:rPr lang="id-ID" sz="4400" dirty="0"/>
              <a:t>TERMINOLOGI POHON BERAKAR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92" y="1524004"/>
            <a:ext cx="9329530" cy="3763618"/>
          </a:xfrm>
        </p:spPr>
        <p:txBody>
          <a:bodyPr/>
          <a:lstStyle/>
          <a:p>
            <a:pPr marL="342900" indent="-342900"/>
            <a:r>
              <a:rPr lang="en-ID" altLang="en-US" b="1" dirty="0" err="1"/>
              <a:t>Derajat</a:t>
            </a:r>
            <a:r>
              <a:rPr lang="en-ID" altLang="en-US" b="1" dirty="0"/>
              <a:t> (</a:t>
            </a:r>
            <a:r>
              <a:rPr lang="en-ID" altLang="en-US" b="1" i="1" dirty="0"/>
              <a:t>degree</a:t>
            </a:r>
            <a:r>
              <a:rPr lang="en-ID" altLang="en-US" b="1" dirty="0"/>
              <a:t>)</a:t>
            </a:r>
            <a:r>
              <a:rPr lang="id-ID" altLang="en-US" b="1" dirty="0"/>
              <a:t>: </a:t>
            </a:r>
            <a:r>
              <a:rPr lang="en-ID" altLang="en-US" b="1" dirty="0" err="1"/>
              <a:t>Derajat</a:t>
            </a:r>
            <a:r>
              <a:rPr lang="en-ID" altLang="en-US" b="1" dirty="0"/>
              <a:t> </a:t>
            </a:r>
            <a:r>
              <a:rPr lang="en-ID" altLang="en-US" dirty="0" err="1"/>
              <a:t>sebuah</a:t>
            </a:r>
            <a:r>
              <a:rPr lang="en-ID" altLang="en-US" dirty="0"/>
              <a:t> </a:t>
            </a:r>
            <a:r>
              <a:rPr lang="en-ID" altLang="en-US" dirty="0" err="1"/>
              <a:t>simpul</a:t>
            </a:r>
            <a:r>
              <a:rPr lang="en-ID" altLang="en-US" dirty="0"/>
              <a:t> </a:t>
            </a:r>
            <a:r>
              <a:rPr lang="en-ID" altLang="en-US" dirty="0" err="1"/>
              <a:t>adalah</a:t>
            </a:r>
            <a:r>
              <a:rPr lang="en-ID" altLang="en-US" dirty="0"/>
              <a:t> </a:t>
            </a:r>
            <a:r>
              <a:rPr lang="en-ID" altLang="en-US" dirty="0" err="1"/>
              <a:t>jumlah</a:t>
            </a:r>
            <a:r>
              <a:rPr lang="en-ID" altLang="en-US" dirty="0"/>
              <a:t> </a:t>
            </a:r>
            <a:r>
              <a:rPr lang="en-ID" altLang="en-US" dirty="0" err="1"/>
              <a:t>upapohon</a:t>
            </a:r>
            <a:r>
              <a:rPr lang="en-ID" altLang="en-US" dirty="0"/>
              <a:t> (</a:t>
            </a:r>
            <a:r>
              <a:rPr lang="en-ID" altLang="en-US" dirty="0" err="1"/>
              <a:t>atau</a:t>
            </a:r>
            <a:r>
              <a:rPr lang="en-ID" altLang="en-US" dirty="0"/>
              <a:t> </a:t>
            </a:r>
            <a:r>
              <a:rPr lang="en-ID" altLang="en-US" dirty="0" err="1"/>
              <a:t>jumlah</a:t>
            </a:r>
            <a:r>
              <a:rPr lang="en-ID" altLang="en-US" dirty="0"/>
              <a:t> </a:t>
            </a:r>
            <a:r>
              <a:rPr lang="en-ID" altLang="en-US" dirty="0" err="1"/>
              <a:t>anak</a:t>
            </a:r>
            <a:r>
              <a:rPr lang="en-ID" altLang="en-US" dirty="0"/>
              <a:t>) pada </a:t>
            </a:r>
            <a:r>
              <a:rPr lang="en-ID" altLang="en-US" dirty="0" err="1"/>
              <a:t>simpul</a:t>
            </a:r>
            <a:r>
              <a:rPr lang="en-ID" altLang="en-US" dirty="0"/>
              <a:t> </a:t>
            </a:r>
            <a:r>
              <a:rPr lang="en-ID" altLang="en-US" dirty="0" err="1"/>
              <a:t>tersebut</a:t>
            </a:r>
            <a:r>
              <a:rPr lang="en-ID" altLang="en-US" dirty="0"/>
              <a:t>.</a:t>
            </a:r>
            <a:br>
              <a:rPr lang="en-ID" altLang="en-US" dirty="0"/>
            </a:br>
            <a:r>
              <a:rPr lang="id-ID" altLang="en-US" dirty="0"/>
              <a:t>	</a:t>
            </a:r>
            <a:r>
              <a:rPr lang="en-ID" altLang="en-US" dirty="0" err="1"/>
              <a:t>Derajat</a:t>
            </a:r>
            <a:r>
              <a:rPr lang="en-ID" altLang="en-US" dirty="0"/>
              <a:t> </a:t>
            </a:r>
            <a:r>
              <a:rPr lang="en-ID" altLang="en-US" i="1" dirty="0"/>
              <a:t>a </a:t>
            </a:r>
            <a:r>
              <a:rPr lang="en-ID" altLang="en-US" dirty="0" err="1"/>
              <a:t>adalah</a:t>
            </a:r>
            <a:r>
              <a:rPr lang="en-ID" altLang="en-US" dirty="0"/>
              <a:t> 3, </a:t>
            </a:r>
            <a:r>
              <a:rPr lang="en-ID" altLang="en-US" dirty="0" err="1"/>
              <a:t>derajat</a:t>
            </a:r>
            <a:r>
              <a:rPr lang="en-ID" altLang="en-US" dirty="0"/>
              <a:t> </a:t>
            </a:r>
            <a:r>
              <a:rPr lang="en-ID" altLang="en-US" i="1" dirty="0"/>
              <a:t>b </a:t>
            </a:r>
            <a:r>
              <a:rPr lang="en-ID" altLang="en-US" dirty="0" err="1"/>
              <a:t>adalah</a:t>
            </a:r>
            <a:r>
              <a:rPr lang="en-ID" altLang="en-US" dirty="0"/>
              <a:t> 2</a:t>
            </a:r>
            <a:r>
              <a:rPr lang="id-ID" altLang="en-US" dirty="0"/>
              <a:t>.</a:t>
            </a:r>
            <a:br>
              <a:rPr lang="en-ID" altLang="en-US" dirty="0"/>
            </a:br>
            <a:r>
              <a:rPr lang="id-ID" altLang="en-US" dirty="0"/>
              <a:t>	</a:t>
            </a:r>
            <a:r>
              <a:rPr lang="en-ID" altLang="en-US" dirty="0" err="1"/>
              <a:t>Derajat</a:t>
            </a:r>
            <a:r>
              <a:rPr lang="en-ID" altLang="en-US" dirty="0"/>
              <a:t> </a:t>
            </a:r>
            <a:r>
              <a:rPr lang="en-ID" altLang="en-US" i="1" dirty="0"/>
              <a:t>d </a:t>
            </a:r>
            <a:r>
              <a:rPr lang="en-ID" altLang="en-US" dirty="0" err="1"/>
              <a:t>adalah</a:t>
            </a:r>
            <a:r>
              <a:rPr lang="en-ID" altLang="en-US" dirty="0"/>
              <a:t> </a:t>
            </a:r>
            <a:r>
              <a:rPr lang="en-ID" altLang="en-US" dirty="0" err="1"/>
              <a:t>satu</a:t>
            </a:r>
            <a:r>
              <a:rPr lang="en-ID" altLang="en-US" dirty="0"/>
              <a:t> dan </a:t>
            </a:r>
            <a:r>
              <a:rPr lang="en-ID" altLang="en-US" dirty="0" err="1"/>
              <a:t>derajat</a:t>
            </a:r>
            <a:r>
              <a:rPr lang="en-ID" altLang="en-US" dirty="0"/>
              <a:t> </a:t>
            </a:r>
            <a:r>
              <a:rPr lang="en-ID" altLang="en-US" i="1" dirty="0"/>
              <a:t>c </a:t>
            </a:r>
            <a:r>
              <a:rPr lang="en-ID" altLang="en-US" dirty="0" err="1"/>
              <a:t>adalah</a:t>
            </a:r>
            <a:r>
              <a:rPr lang="en-ID" altLang="en-US" dirty="0"/>
              <a:t> 0.</a:t>
            </a:r>
            <a:br>
              <a:rPr lang="en-ID" altLang="en-US" dirty="0"/>
            </a:br>
            <a:r>
              <a:rPr lang="id-ID" altLang="en-US" dirty="0"/>
              <a:t>	</a:t>
            </a:r>
            <a:r>
              <a:rPr lang="en-ID" altLang="en-US" dirty="0" err="1"/>
              <a:t>Derajat</a:t>
            </a:r>
            <a:r>
              <a:rPr lang="en-ID" altLang="en-US" dirty="0"/>
              <a:t> </a:t>
            </a:r>
            <a:r>
              <a:rPr lang="en-ID" altLang="en-US" dirty="0" err="1"/>
              <a:t>maksimum</a:t>
            </a:r>
            <a:r>
              <a:rPr lang="en-ID" altLang="en-US" dirty="0"/>
              <a:t> = 3</a:t>
            </a:r>
            <a:r>
              <a:rPr lang="id-ID" altLang="en-US" dirty="0"/>
              <a:t>.</a:t>
            </a:r>
            <a:endParaRPr lang="en-ID" altLang="en-US" dirty="0"/>
          </a:p>
          <a:p>
            <a:pPr marL="342900" indent="-342900"/>
            <a:r>
              <a:rPr lang="en-ID" altLang="en-US" b="1" dirty="0" err="1"/>
              <a:t>Daun</a:t>
            </a:r>
            <a:r>
              <a:rPr lang="en-ID" altLang="en-US" b="1" dirty="0"/>
              <a:t> (</a:t>
            </a:r>
            <a:r>
              <a:rPr lang="en-ID" altLang="en-US" b="1" i="1" dirty="0"/>
              <a:t>leaf</a:t>
            </a:r>
            <a:r>
              <a:rPr lang="en-ID" altLang="en-US" b="1" dirty="0"/>
              <a:t>)</a:t>
            </a:r>
            <a:r>
              <a:rPr lang="id-ID" altLang="en-US" b="1" dirty="0"/>
              <a:t>: </a:t>
            </a:r>
            <a:r>
              <a:rPr lang="en-ID" altLang="en-US" dirty="0" err="1"/>
              <a:t>Simpul</a:t>
            </a:r>
            <a:r>
              <a:rPr lang="en-ID" altLang="en-US" dirty="0"/>
              <a:t> yang </a:t>
            </a:r>
            <a:r>
              <a:rPr lang="en-ID" altLang="en-US" dirty="0" err="1"/>
              <a:t>berderajat</a:t>
            </a:r>
            <a:r>
              <a:rPr lang="en-ID" altLang="en-US" dirty="0"/>
              <a:t> </a:t>
            </a:r>
            <a:r>
              <a:rPr lang="en-ID" altLang="en-US" dirty="0" err="1"/>
              <a:t>nol</a:t>
            </a:r>
            <a:r>
              <a:rPr lang="en-ID" altLang="en-US" dirty="0"/>
              <a:t> (</a:t>
            </a:r>
            <a:r>
              <a:rPr lang="en-ID" altLang="en-US" dirty="0" err="1"/>
              <a:t>atau</a:t>
            </a:r>
            <a:r>
              <a:rPr lang="en-ID" altLang="en-US" dirty="0"/>
              <a:t> </a:t>
            </a:r>
            <a:r>
              <a:rPr lang="en-ID" altLang="en-US" dirty="0" err="1"/>
              <a:t>tidak</a:t>
            </a:r>
            <a:r>
              <a:rPr lang="en-ID" altLang="en-US" dirty="0"/>
              <a:t> </a:t>
            </a:r>
            <a:r>
              <a:rPr lang="en-ID" altLang="en-US" dirty="0" err="1"/>
              <a:t>mempunyai</a:t>
            </a:r>
            <a:r>
              <a:rPr lang="en-ID" altLang="en-US" dirty="0"/>
              <a:t> </a:t>
            </a:r>
            <a:r>
              <a:rPr lang="en-ID" altLang="en-US" dirty="0" err="1"/>
              <a:t>anak</a:t>
            </a:r>
            <a:r>
              <a:rPr lang="en-ID" altLang="en-US" dirty="0"/>
              <a:t>)= </a:t>
            </a:r>
            <a:r>
              <a:rPr lang="en-ID" altLang="en-US" b="1" dirty="0" err="1"/>
              <a:t>daun</a:t>
            </a:r>
            <a:r>
              <a:rPr lang="en-ID" altLang="en-US" dirty="0"/>
              <a:t>. </a:t>
            </a:r>
          </a:p>
          <a:p>
            <a:pPr marL="0" indent="0">
              <a:buFont typeface="Corbel" panose="020B0503020204020204" pitchFamily="34" charset="0"/>
              <a:buNone/>
            </a:pPr>
            <a:r>
              <a:rPr lang="id-ID" altLang="en-US" dirty="0"/>
              <a:t>	</a:t>
            </a:r>
            <a:r>
              <a:rPr lang="en-ID" altLang="en-US" dirty="0" err="1"/>
              <a:t>Simpul</a:t>
            </a:r>
            <a:r>
              <a:rPr lang="en-ID" altLang="en-US" dirty="0"/>
              <a:t> </a:t>
            </a:r>
            <a:r>
              <a:rPr lang="en-ID" altLang="en-US" i="1" dirty="0"/>
              <a:t>h</a:t>
            </a:r>
            <a:r>
              <a:rPr lang="en-ID" altLang="en-US" dirty="0"/>
              <a:t>, </a:t>
            </a:r>
            <a:r>
              <a:rPr lang="en-ID" altLang="en-US" i="1" dirty="0" err="1"/>
              <a:t>i</a:t>
            </a:r>
            <a:r>
              <a:rPr lang="en-ID" altLang="en-US" dirty="0"/>
              <a:t>, </a:t>
            </a:r>
            <a:r>
              <a:rPr lang="en-ID" altLang="en-US" i="1" dirty="0"/>
              <a:t>j</a:t>
            </a:r>
            <a:r>
              <a:rPr lang="en-ID" altLang="en-US" dirty="0"/>
              <a:t>, </a:t>
            </a:r>
            <a:r>
              <a:rPr lang="en-ID" altLang="en-US" i="1" dirty="0"/>
              <a:t>f</a:t>
            </a:r>
            <a:r>
              <a:rPr lang="en-ID" altLang="en-US" dirty="0"/>
              <a:t>, </a:t>
            </a:r>
            <a:r>
              <a:rPr lang="en-ID" altLang="en-US" i="1" dirty="0"/>
              <a:t>c</a:t>
            </a:r>
            <a:r>
              <a:rPr lang="en-ID" altLang="en-US" dirty="0"/>
              <a:t>, </a:t>
            </a:r>
            <a:r>
              <a:rPr lang="en-ID" altLang="en-US" i="1" dirty="0"/>
              <a:t>l</a:t>
            </a:r>
            <a:r>
              <a:rPr lang="en-ID" altLang="en-US" dirty="0"/>
              <a:t>, dan </a:t>
            </a:r>
            <a:r>
              <a:rPr lang="en-ID" altLang="en-US" i="1" dirty="0"/>
              <a:t>m </a:t>
            </a:r>
            <a:r>
              <a:rPr lang="en-ID" altLang="en-US" dirty="0" err="1"/>
              <a:t>adalah</a:t>
            </a:r>
            <a:r>
              <a:rPr lang="en-ID" altLang="en-US" dirty="0"/>
              <a:t> </a:t>
            </a:r>
            <a:r>
              <a:rPr lang="en-ID" altLang="en-US" dirty="0" err="1"/>
              <a:t>daun</a:t>
            </a:r>
            <a:r>
              <a:rPr lang="en-ID" altLang="en-US" dirty="0"/>
              <a:t>.</a:t>
            </a:r>
          </a:p>
          <a:p>
            <a:pPr marL="342900" indent="-342900"/>
            <a:r>
              <a:rPr lang="en-ID" altLang="en-US" b="1" dirty="0" err="1"/>
              <a:t>Simpul</a:t>
            </a:r>
            <a:r>
              <a:rPr lang="en-ID" altLang="en-US" b="1" dirty="0"/>
              <a:t> </a:t>
            </a:r>
            <a:r>
              <a:rPr lang="en-ID" altLang="en-US" b="1" dirty="0" err="1"/>
              <a:t>Dalam</a:t>
            </a:r>
            <a:r>
              <a:rPr lang="en-ID" altLang="en-US" b="1" dirty="0"/>
              <a:t> (</a:t>
            </a:r>
            <a:r>
              <a:rPr lang="en-ID" altLang="en-US" b="1" i="1" dirty="0"/>
              <a:t>internal nodes</a:t>
            </a:r>
            <a:r>
              <a:rPr lang="en-ID" altLang="en-US" b="1" dirty="0"/>
              <a:t>)</a:t>
            </a:r>
            <a:r>
              <a:rPr lang="id-ID" altLang="en-US" b="1" dirty="0"/>
              <a:t>: </a:t>
            </a:r>
            <a:r>
              <a:rPr lang="en-ID" altLang="en-US" dirty="0" err="1"/>
              <a:t>Simpul</a:t>
            </a:r>
            <a:r>
              <a:rPr lang="en-ID" altLang="en-US" dirty="0"/>
              <a:t> yang </a:t>
            </a:r>
            <a:r>
              <a:rPr lang="en-ID" altLang="en-US" dirty="0" err="1"/>
              <a:t>mempunyai</a:t>
            </a:r>
            <a:r>
              <a:rPr lang="en-ID" altLang="en-US" dirty="0"/>
              <a:t> </a:t>
            </a:r>
            <a:r>
              <a:rPr lang="en-ID" altLang="en-US" dirty="0" err="1"/>
              <a:t>anak</a:t>
            </a:r>
            <a:r>
              <a:rPr lang="en-ID" altLang="en-US" dirty="0"/>
              <a:t> </a:t>
            </a:r>
            <a:r>
              <a:rPr lang="en-ID" altLang="en-US" dirty="0" err="1"/>
              <a:t>disebut</a:t>
            </a:r>
            <a:r>
              <a:rPr lang="en-ID" altLang="en-US" dirty="0"/>
              <a:t> </a:t>
            </a:r>
            <a:r>
              <a:rPr lang="en-ID" altLang="en-US" b="1" dirty="0" err="1"/>
              <a:t>simpul</a:t>
            </a:r>
            <a:r>
              <a:rPr lang="en-ID" altLang="en-US" b="1" dirty="0"/>
              <a:t> </a:t>
            </a:r>
            <a:r>
              <a:rPr lang="en-ID" altLang="en-US" b="1" dirty="0" err="1"/>
              <a:t>dalam</a:t>
            </a:r>
            <a:r>
              <a:rPr lang="en-ID" altLang="en-US" dirty="0"/>
              <a:t>. </a:t>
            </a:r>
          </a:p>
          <a:p>
            <a:pPr marL="0" indent="0">
              <a:buFont typeface="Corbel" panose="020B0503020204020204" pitchFamily="34" charset="0"/>
              <a:buNone/>
            </a:pPr>
            <a:r>
              <a:rPr lang="id-ID" altLang="en-US" dirty="0"/>
              <a:t>	</a:t>
            </a:r>
            <a:r>
              <a:rPr lang="en-ID" altLang="en-US" dirty="0" err="1"/>
              <a:t>Simpul</a:t>
            </a:r>
            <a:r>
              <a:rPr lang="en-ID" altLang="en-US" dirty="0"/>
              <a:t> </a:t>
            </a:r>
            <a:r>
              <a:rPr lang="en-ID" altLang="en-US" i="1" dirty="0"/>
              <a:t>b</a:t>
            </a:r>
            <a:r>
              <a:rPr lang="en-ID" altLang="en-US" dirty="0"/>
              <a:t>, </a:t>
            </a:r>
            <a:r>
              <a:rPr lang="en-ID" altLang="en-US" i="1" dirty="0" err="1"/>
              <a:t>d</a:t>
            </a:r>
            <a:r>
              <a:rPr lang="en-ID" altLang="en-US" dirty="0" err="1"/>
              <a:t>,</a:t>
            </a:r>
            <a:r>
              <a:rPr lang="en-ID" altLang="en-US" i="1" dirty="0" err="1"/>
              <a:t>e</a:t>
            </a:r>
            <a:r>
              <a:rPr lang="en-ID" altLang="en-US" dirty="0"/>
              <a:t>, </a:t>
            </a:r>
            <a:r>
              <a:rPr lang="en-ID" altLang="en-US" i="1" dirty="0"/>
              <a:t>g</a:t>
            </a:r>
            <a:r>
              <a:rPr lang="en-ID" altLang="en-US" dirty="0"/>
              <a:t>, dan </a:t>
            </a:r>
            <a:r>
              <a:rPr lang="en-ID" altLang="en-US" i="1" dirty="0"/>
              <a:t>k </a:t>
            </a:r>
            <a:r>
              <a:rPr lang="en-ID" altLang="en-US" dirty="0" err="1"/>
              <a:t>adalah</a:t>
            </a:r>
            <a:r>
              <a:rPr lang="en-ID" altLang="en-US" dirty="0"/>
              <a:t> </a:t>
            </a:r>
            <a:r>
              <a:rPr lang="en-ID" altLang="en-US" dirty="0" err="1"/>
              <a:t>simpul</a:t>
            </a:r>
            <a:r>
              <a:rPr lang="en-ID" altLang="en-US" dirty="0"/>
              <a:t> </a:t>
            </a:r>
            <a:r>
              <a:rPr lang="en-ID" altLang="en-US" dirty="0" err="1"/>
              <a:t>dalam</a:t>
            </a:r>
            <a:r>
              <a:rPr lang="en-ID" altLang="en-US" dirty="0"/>
              <a:t>. </a:t>
            </a:r>
          </a:p>
          <a:p>
            <a:pPr marL="342900" indent="-342900"/>
            <a:r>
              <a:rPr lang="en-ID" altLang="en-US" b="1" dirty="0"/>
              <a:t>Aras (</a:t>
            </a:r>
            <a:r>
              <a:rPr lang="en-ID" altLang="en-US" b="1" i="1" dirty="0"/>
              <a:t>level</a:t>
            </a:r>
            <a:r>
              <a:rPr lang="en-ID" altLang="en-US" b="1" dirty="0"/>
              <a:t>) </a:t>
            </a:r>
            <a:r>
              <a:rPr lang="en-ID" altLang="en-US" b="1" dirty="0" err="1"/>
              <a:t>atau</a:t>
            </a:r>
            <a:r>
              <a:rPr lang="en-ID" altLang="en-US" b="1" dirty="0"/>
              <a:t> Tingkat</a:t>
            </a:r>
            <a:r>
              <a:rPr lang="en-ID" altLang="en-US" dirty="0"/>
              <a:t> </a:t>
            </a:r>
            <a:endParaRPr lang="id-ID" altLang="en-US" dirty="0"/>
          </a:p>
          <a:p>
            <a:pPr marL="342900" indent="-342900"/>
            <a:r>
              <a:rPr lang="en-ID" altLang="en-US" b="1" dirty="0"/>
              <a:t>Tinggi (</a:t>
            </a:r>
            <a:r>
              <a:rPr lang="en-ID" altLang="en-US" b="1" i="1" dirty="0"/>
              <a:t>height</a:t>
            </a:r>
            <a:r>
              <a:rPr lang="en-ID" altLang="en-US" b="1" dirty="0"/>
              <a:t>) </a:t>
            </a:r>
            <a:r>
              <a:rPr lang="en-ID" altLang="en-US" b="1" dirty="0" err="1"/>
              <a:t>atau</a:t>
            </a:r>
            <a:r>
              <a:rPr lang="en-ID" altLang="en-US" b="1" dirty="0"/>
              <a:t> </a:t>
            </a:r>
            <a:r>
              <a:rPr lang="en-ID" altLang="en-US" b="1" dirty="0" err="1"/>
              <a:t>Kedalaman</a:t>
            </a:r>
            <a:r>
              <a:rPr lang="en-ID" altLang="en-US" b="1" dirty="0"/>
              <a:t> (</a:t>
            </a:r>
            <a:r>
              <a:rPr lang="en-ID" altLang="en-US" b="1" i="1" dirty="0"/>
              <a:t>depth</a:t>
            </a:r>
            <a:r>
              <a:rPr lang="en-ID" altLang="en-US" b="1" dirty="0"/>
              <a:t>)</a:t>
            </a:r>
            <a:r>
              <a:rPr lang="en-ID" altLang="en-US" dirty="0"/>
              <a:t> </a:t>
            </a:r>
            <a:br>
              <a:rPr lang="en-ID" altLang="en-US" dirty="0"/>
            </a:br>
            <a:r>
              <a:rPr lang="en-ID" altLang="en-US" dirty="0"/>
              <a:t>Aras </a:t>
            </a:r>
            <a:r>
              <a:rPr lang="en-ID" altLang="en-US" dirty="0" err="1"/>
              <a:t>maksimum</a:t>
            </a:r>
            <a:r>
              <a:rPr lang="en-ID" altLang="en-US" dirty="0"/>
              <a:t> </a:t>
            </a:r>
            <a:r>
              <a:rPr lang="en-ID" altLang="en-US" dirty="0" err="1"/>
              <a:t>dari</a:t>
            </a:r>
            <a:r>
              <a:rPr lang="en-ID" altLang="en-US" dirty="0"/>
              <a:t> </a:t>
            </a:r>
            <a:r>
              <a:rPr lang="en-ID" altLang="en-US" dirty="0" err="1"/>
              <a:t>suatu</a:t>
            </a:r>
            <a:r>
              <a:rPr lang="en-ID" altLang="en-US" dirty="0"/>
              <a:t> </a:t>
            </a:r>
            <a:r>
              <a:rPr lang="en-ID" altLang="en-US" dirty="0" err="1"/>
              <a:t>pohon</a:t>
            </a:r>
            <a:r>
              <a:rPr lang="en-ID" altLang="en-US" dirty="0"/>
              <a:t> </a:t>
            </a:r>
            <a:r>
              <a:rPr lang="en-ID" altLang="en-US" dirty="0" err="1"/>
              <a:t>disebut</a:t>
            </a:r>
            <a:r>
              <a:rPr lang="en-ID" altLang="en-US" dirty="0"/>
              <a:t> </a:t>
            </a:r>
            <a:r>
              <a:rPr lang="en-ID" altLang="en-US" b="1" dirty="0" err="1"/>
              <a:t>tinggi</a:t>
            </a:r>
            <a:r>
              <a:rPr lang="en-ID" altLang="en-US" b="1" dirty="0"/>
              <a:t> </a:t>
            </a:r>
            <a:r>
              <a:rPr lang="en-ID" altLang="en-US" dirty="0" err="1"/>
              <a:t>atau</a:t>
            </a:r>
            <a:r>
              <a:rPr lang="en-ID" altLang="en-US" dirty="0"/>
              <a:t> </a:t>
            </a:r>
            <a:r>
              <a:rPr lang="en-ID" altLang="en-US" b="1" dirty="0" err="1"/>
              <a:t>kedalaman</a:t>
            </a:r>
            <a:r>
              <a:rPr lang="id-ID" altLang="en-US" b="1" dirty="0"/>
              <a:t> </a:t>
            </a:r>
            <a:r>
              <a:rPr lang="en-ID" altLang="en-US" dirty="0" err="1"/>
              <a:t>pohon</a:t>
            </a:r>
            <a:r>
              <a:rPr lang="en-ID" altLang="en-US" dirty="0"/>
              <a:t> </a:t>
            </a:r>
            <a:r>
              <a:rPr lang="en-ID" altLang="en-US" dirty="0" err="1"/>
              <a:t>tersebut</a:t>
            </a:r>
            <a:r>
              <a:rPr lang="en-ID" altLang="en-US" dirty="0"/>
              <a:t>. </a:t>
            </a:r>
            <a:r>
              <a:rPr lang="en-ID" altLang="en-US" dirty="0" err="1"/>
              <a:t>Pohon</a:t>
            </a:r>
            <a:r>
              <a:rPr lang="en-ID" altLang="en-US" dirty="0"/>
              <a:t> </a:t>
            </a:r>
            <a:r>
              <a:rPr lang="id-ID" altLang="en-US" dirty="0"/>
              <a:t>pada contoh</a:t>
            </a:r>
            <a:r>
              <a:rPr lang="en-ID" altLang="en-US" dirty="0"/>
              <a:t> </a:t>
            </a:r>
            <a:r>
              <a:rPr lang="en-ID" altLang="en-US" dirty="0" err="1"/>
              <a:t>mempunyai</a:t>
            </a:r>
            <a:r>
              <a:rPr lang="en-ID" altLang="en-US" dirty="0"/>
              <a:t> </a:t>
            </a:r>
            <a:r>
              <a:rPr lang="en-ID" altLang="en-US" dirty="0" err="1"/>
              <a:t>tinggi</a:t>
            </a:r>
            <a:r>
              <a:rPr lang="en-ID" altLang="en-US" dirty="0"/>
              <a:t> 4 </a:t>
            </a:r>
            <a:r>
              <a:rPr lang="id-ID" altLang="en-US" dirty="0"/>
              <a:t>.</a:t>
            </a:r>
            <a:endParaRPr lang="en-ID" altLang="en-US" dirty="0"/>
          </a:p>
        </p:txBody>
      </p:sp>
    </p:spTree>
    <p:extLst>
      <p:ext uri="{BB962C8B-B14F-4D97-AF65-F5344CB8AC3E}">
        <p14:creationId xmlns:p14="http://schemas.microsoft.com/office/powerpoint/2010/main" val="131012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00" y="1086675"/>
            <a:ext cx="8171974" cy="977542"/>
          </a:xfrm>
        </p:spPr>
        <p:txBody>
          <a:bodyPr/>
          <a:lstStyle/>
          <a:p>
            <a:r>
              <a:rPr lang="id-ID" sz="4400" dirty="0"/>
              <a:t>POHON TERURUT (ORDERED TREE)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632" y="2318247"/>
            <a:ext cx="3918159" cy="2969375"/>
          </a:xfrm>
        </p:spPr>
        <p:txBody>
          <a:bodyPr/>
          <a:lstStyle/>
          <a:p>
            <a:r>
              <a:rPr lang="en-ID" altLang="en-US" dirty="0" err="1"/>
              <a:t>Pohon</a:t>
            </a:r>
            <a:r>
              <a:rPr lang="en-ID" altLang="en-US" dirty="0"/>
              <a:t> </a:t>
            </a:r>
            <a:r>
              <a:rPr lang="en-ID" altLang="en-US" dirty="0" err="1"/>
              <a:t>berakar</a:t>
            </a:r>
            <a:r>
              <a:rPr lang="en-ID" altLang="en-US" dirty="0"/>
              <a:t> yang </a:t>
            </a:r>
            <a:r>
              <a:rPr lang="en-ID" altLang="en-US" dirty="0" err="1"/>
              <a:t>urutan</a:t>
            </a:r>
            <a:r>
              <a:rPr lang="en-ID" altLang="en-US" dirty="0"/>
              <a:t> </a:t>
            </a:r>
            <a:r>
              <a:rPr lang="en-ID" altLang="en-US" dirty="0" err="1"/>
              <a:t>anak-anaknya</a:t>
            </a:r>
            <a:r>
              <a:rPr lang="en-ID" altLang="en-US" dirty="0"/>
              <a:t> </a:t>
            </a:r>
            <a:r>
              <a:rPr lang="en-ID" altLang="en-US" dirty="0" err="1"/>
              <a:t>penting</a:t>
            </a:r>
            <a:r>
              <a:rPr lang="en-ID" altLang="en-US" dirty="0"/>
              <a:t> </a:t>
            </a:r>
            <a:r>
              <a:rPr lang="en-ID" altLang="en-US" dirty="0" err="1"/>
              <a:t>disebut</a:t>
            </a:r>
            <a:r>
              <a:rPr lang="en-ID" altLang="en-US" dirty="0"/>
              <a:t> </a:t>
            </a:r>
            <a:r>
              <a:rPr lang="en-ID" altLang="en-US" b="1" dirty="0" err="1"/>
              <a:t>pohon</a:t>
            </a:r>
            <a:br>
              <a:rPr lang="en-ID" altLang="en-US" b="1" dirty="0"/>
            </a:br>
            <a:r>
              <a:rPr lang="en-ID" altLang="en-US" b="1" dirty="0" err="1"/>
              <a:t>terurut</a:t>
            </a:r>
            <a:r>
              <a:rPr lang="en-ID" altLang="en-US" b="1" dirty="0"/>
              <a:t> </a:t>
            </a:r>
            <a:r>
              <a:rPr lang="en-ID" altLang="en-US" dirty="0"/>
              <a:t>(</a:t>
            </a:r>
            <a:r>
              <a:rPr lang="en-ID" altLang="en-US" i="1" dirty="0"/>
              <a:t>ordered tree</a:t>
            </a:r>
            <a:r>
              <a:rPr lang="en-ID" altLang="en-US" dirty="0"/>
              <a:t>). </a:t>
            </a:r>
            <a:r>
              <a:rPr lang="en-ID" altLang="en-US" dirty="0" err="1"/>
              <a:t>Urutan</a:t>
            </a:r>
            <a:r>
              <a:rPr lang="en-ID" altLang="en-US" dirty="0"/>
              <a:t> </a:t>
            </a:r>
            <a:r>
              <a:rPr lang="en-ID" altLang="en-US" dirty="0" err="1"/>
              <a:t>anak-anak</a:t>
            </a:r>
            <a:r>
              <a:rPr lang="en-ID" altLang="en-US" dirty="0"/>
              <a:t> </a:t>
            </a:r>
            <a:r>
              <a:rPr lang="en-ID" altLang="en-US" dirty="0" err="1"/>
              <a:t>pohon</a:t>
            </a:r>
            <a:r>
              <a:rPr lang="en-ID" altLang="en-US" dirty="0"/>
              <a:t> </a:t>
            </a:r>
            <a:r>
              <a:rPr lang="en-ID" altLang="en-US" dirty="0" err="1"/>
              <a:t>dimulai</a:t>
            </a:r>
            <a:r>
              <a:rPr lang="en-ID" altLang="en-US" dirty="0"/>
              <a:t> </a:t>
            </a:r>
            <a:r>
              <a:rPr lang="en-ID" altLang="en-US" dirty="0" err="1"/>
              <a:t>dari</a:t>
            </a:r>
            <a:r>
              <a:rPr lang="en-ID" altLang="en-US" dirty="0"/>
              <a:t> </a:t>
            </a:r>
            <a:r>
              <a:rPr lang="en-ID" altLang="en-US" dirty="0" err="1"/>
              <a:t>kiri</a:t>
            </a:r>
            <a:r>
              <a:rPr lang="en-ID" altLang="en-US" dirty="0"/>
              <a:t>  </a:t>
            </a:r>
            <a:r>
              <a:rPr lang="en-ID" altLang="en-US" dirty="0" err="1"/>
              <a:t>ke</a:t>
            </a:r>
            <a:r>
              <a:rPr lang="en-ID" altLang="en-US" dirty="0"/>
              <a:t> </a:t>
            </a:r>
            <a:r>
              <a:rPr lang="en-ID" altLang="en-US" dirty="0" err="1"/>
              <a:t>kanan</a:t>
            </a:r>
            <a:r>
              <a:rPr lang="en-ID" altLang="en-US" dirty="0"/>
              <a:t>.</a:t>
            </a:r>
            <a:br>
              <a:rPr lang="en-ID" altLang="en-US" dirty="0"/>
            </a:br>
            <a:endParaRPr lang="en-ID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AEDCBF3-F7CF-45FA-A429-8D7E5D387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46" b="9459"/>
          <a:stretch/>
        </p:blipFill>
        <p:spPr bwMode="auto">
          <a:xfrm>
            <a:off x="5692740" y="1974577"/>
            <a:ext cx="3597034" cy="296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7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00" y="636097"/>
            <a:ext cx="8171974" cy="977542"/>
          </a:xfrm>
        </p:spPr>
        <p:txBody>
          <a:bodyPr/>
          <a:lstStyle/>
          <a:p>
            <a:r>
              <a:rPr lang="id-ID" sz="4400" dirty="0"/>
              <a:t>POHON N-ARY (N-ARY TREE)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632" y="1960435"/>
            <a:ext cx="4209707" cy="2969375"/>
          </a:xfrm>
        </p:spPr>
        <p:txBody>
          <a:bodyPr/>
          <a:lstStyle/>
          <a:p>
            <a:r>
              <a:rPr lang="en-ID" altLang="en-US" dirty="0" err="1"/>
              <a:t>Pohon</a:t>
            </a:r>
            <a:r>
              <a:rPr lang="en-ID" altLang="en-US" dirty="0"/>
              <a:t> </a:t>
            </a:r>
            <a:r>
              <a:rPr lang="en-ID" altLang="en-US" dirty="0" err="1"/>
              <a:t>berakar</a:t>
            </a:r>
            <a:r>
              <a:rPr lang="en-ID" altLang="en-US" dirty="0"/>
              <a:t> yang </a:t>
            </a:r>
            <a:r>
              <a:rPr lang="en-ID" altLang="en-US" dirty="0" err="1"/>
              <a:t>setiap</a:t>
            </a:r>
            <a:r>
              <a:rPr lang="en-ID" altLang="en-US" dirty="0"/>
              <a:t> </a:t>
            </a:r>
            <a:r>
              <a:rPr lang="en-ID" altLang="en-US" dirty="0" err="1"/>
              <a:t>simpul</a:t>
            </a:r>
            <a:r>
              <a:rPr lang="en-ID" altLang="en-US" dirty="0"/>
              <a:t> </a:t>
            </a:r>
            <a:r>
              <a:rPr lang="en-ID" altLang="en-US" dirty="0" err="1"/>
              <a:t>cabangnya</a:t>
            </a:r>
            <a:r>
              <a:rPr lang="en-ID" altLang="en-US" dirty="0"/>
              <a:t> </a:t>
            </a:r>
            <a:r>
              <a:rPr lang="en-ID" altLang="en-US" dirty="0" err="1"/>
              <a:t>mempunyai</a:t>
            </a:r>
            <a:r>
              <a:rPr lang="en-ID" altLang="en-US" dirty="0"/>
              <a:t> paling </a:t>
            </a:r>
            <a:r>
              <a:rPr lang="en-ID" altLang="en-US" dirty="0" err="1"/>
              <a:t>banyak</a:t>
            </a:r>
            <a:r>
              <a:rPr lang="en-ID" altLang="en-US" dirty="0"/>
              <a:t> </a:t>
            </a:r>
            <a:r>
              <a:rPr lang="en-ID" altLang="en-US" i="1" dirty="0"/>
              <a:t>n </a:t>
            </a:r>
            <a:r>
              <a:rPr lang="en-ID" altLang="en-US" dirty="0" err="1"/>
              <a:t>buah</a:t>
            </a:r>
            <a:r>
              <a:rPr lang="en-ID" altLang="en-US" dirty="0"/>
              <a:t> </a:t>
            </a:r>
            <a:r>
              <a:rPr lang="en-ID" altLang="en-US" dirty="0" err="1"/>
              <a:t>anak</a:t>
            </a:r>
            <a:r>
              <a:rPr lang="en-ID" altLang="en-US" dirty="0"/>
              <a:t> </a:t>
            </a:r>
            <a:r>
              <a:rPr lang="en-ID" altLang="en-US" dirty="0" err="1"/>
              <a:t>disebut</a:t>
            </a:r>
            <a:r>
              <a:rPr lang="en-ID" altLang="en-US" dirty="0"/>
              <a:t> </a:t>
            </a:r>
            <a:r>
              <a:rPr lang="en-ID" altLang="en-US" b="1" dirty="0" err="1"/>
              <a:t>pohon</a:t>
            </a:r>
            <a:r>
              <a:rPr lang="en-ID" altLang="en-US" b="1" dirty="0"/>
              <a:t> </a:t>
            </a:r>
            <a:r>
              <a:rPr lang="en-ID" altLang="en-US" b="1" i="1" dirty="0"/>
              <a:t>n-</a:t>
            </a:r>
            <a:r>
              <a:rPr lang="en-ID" altLang="en-US" b="1" i="1" dirty="0" err="1"/>
              <a:t>ary</a:t>
            </a:r>
            <a:r>
              <a:rPr lang="en-ID" altLang="en-US" dirty="0"/>
              <a:t>. </a:t>
            </a:r>
            <a:r>
              <a:rPr lang="en-ID" altLang="en-US" dirty="0" err="1"/>
              <a:t>Biasanya</a:t>
            </a:r>
            <a:r>
              <a:rPr lang="en-ID" altLang="en-US" dirty="0"/>
              <a:t> </a:t>
            </a:r>
            <a:r>
              <a:rPr lang="en-ID" altLang="en-US" dirty="0" err="1"/>
              <a:t>untuk</a:t>
            </a:r>
            <a:r>
              <a:rPr lang="en-ID" altLang="en-US" dirty="0"/>
              <a:t> </a:t>
            </a:r>
            <a:r>
              <a:rPr lang="en-ID" altLang="en-US" dirty="0" err="1"/>
              <a:t>mempresentasikan</a:t>
            </a:r>
            <a:r>
              <a:rPr lang="en-ID" altLang="en-US" dirty="0"/>
              <a:t> </a:t>
            </a:r>
            <a:r>
              <a:rPr lang="en-ID" altLang="en-US" dirty="0" err="1"/>
              <a:t>suatu</a:t>
            </a:r>
            <a:r>
              <a:rPr lang="en-ID" altLang="en-US" dirty="0"/>
              <a:t> </a:t>
            </a:r>
            <a:r>
              <a:rPr lang="en-ID" altLang="en-US" dirty="0" err="1"/>
              <a:t>struktur</a:t>
            </a:r>
            <a:r>
              <a:rPr lang="en-ID" altLang="en-US" dirty="0"/>
              <a:t>.</a:t>
            </a:r>
          </a:p>
          <a:p>
            <a:r>
              <a:rPr lang="en-ID" altLang="en-US" dirty="0" err="1"/>
              <a:t>Pohon</a:t>
            </a:r>
            <a:r>
              <a:rPr lang="en-ID" altLang="en-US" dirty="0"/>
              <a:t> </a:t>
            </a:r>
            <a:r>
              <a:rPr lang="en-ID" altLang="en-US" i="1" dirty="0"/>
              <a:t>n-</a:t>
            </a:r>
            <a:r>
              <a:rPr lang="en-ID" altLang="en-US" i="1" dirty="0" err="1"/>
              <a:t>ary</a:t>
            </a:r>
            <a:r>
              <a:rPr lang="en-ID" altLang="en-US" i="1" dirty="0"/>
              <a:t> </a:t>
            </a:r>
            <a:r>
              <a:rPr lang="en-ID" altLang="en-US" dirty="0" err="1"/>
              <a:t>dikatakan</a:t>
            </a:r>
            <a:r>
              <a:rPr lang="en-ID" altLang="en-US" dirty="0"/>
              <a:t> </a:t>
            </a:r>
            <a:r>
              <a:rPr lang="en-ID" altLang="en-US" b="1" dirty="0" err="1"/>
              <a:t>teratur</a:t>
            </a:r>
            <a:r>
              <a:rPr lang="en-ID" altLang="en-US" b="1" dirty="0"/>
              <a:t> </a:t>
            </a:r>
            <a:r>
              <a:rPr lang="en-ID" altLang="en-US" dirty="0" err="1"/>
              <a:t>atau</a:t>
            </a:r>
            <a:r>
              <a:rPr lang="en-ID" altLang="en-US" dirty="0"/>
              <a:t> </a:t>
            </a:r>
            <a:r>
              <a:rPr lang="en-ID" altLang="en-US" b="1" dirty="0" err="1"/>
              <a:t>penuh</a:t>
            </a:r>
            <a:r>
              <a:rPr lang="en-ID" altLang="en-US" b="1" dirty="0"/>
              <a:t> </a:t>
            </a:r>
            <a:r>
              <a:rPr lang="en-ID" altLang="en-US" dirty="0"/>
              <a:t>(</a:t>
            </a:r>
            <a:r>
              <a:rPr lang="en-ID" altLang="en-US" i="1" dirty="0"/>
              <a:t>full</a:t>
            </a:r>
            <a:r>
              <a:rPr lang="en-ID" altLang="en-US" dirty="0"/>
              <a:t>) </a:t>
            </a:r>
            <a:r>
              <a:rPr lang="en-ID" altLang="en-US" dirty="0" err="1"/>
              <a:t>jika</a:t>
            </a:r>
            <a:r>
              <a:rPr lang="en-ID" altLang="en-US" dirty="0"/>
              <a:t> </a:t>
            </a:r>
            <a:r>
              <a:rPr lang="en-ID" altLang="en-US" dirty="0" err="1"/>
              <a:t>setiap</a:t>
            </a:r>
            <a:r>
              <a:rPr lang="en-ID" altLang="en-US" dirty="0"/>
              <a:t> </a:t>
            </a:r>
            <a:r>
              <a:rPr lang="en-ID" altLang="en-US" dirty="0" err="1"/>
              <a:t>simpul</a:t>
            </a:r>
            <a:r>
              <a:rPr lang="en-ID" altLang="en-US" dirty="0"/>
              <a:t> </a:t>
            </a:r>
            <a:r>
              <a:rPr lang="en-ID" altLang="en-US" dirty="0" err="1"/>
              <a:t>cabangnya</a:t>
            </a:r>
            <a:r>
              <a:rPr lang="en-ID" altLang="en-US" dirty="0"/>
              <a:t> </a:t>
            </a:r>
            <a:r>
              <a:rPr lang="en-ID" altLang="en-US" dirty="0" err="1"/>
              <a:t>mempunyai</a:t>
            </a:r>
            <a:r>
              <a:rPr lang="en-ID" altLang="en-US" dirty="0"/>
              <a:t> </a:t>
            </a:r>
            <a:r>
              <a:rPr lang="en-ID" altLang="en-US" dirty="0" err="1"/>
              <a:t>tepat</a:t>
            </a:r>
            <a:r>
              <a:rPr lang="en-ID" altLang="en-US" dirty="0"/>
              <a:t> </a:t>
            </a:r>
            <a:r>
              <a:rPr lang="en-ID" altLang="en-US" i="1" dirty="0"/>
              <a:t>n </a:t>
            </a:r>
            <a:r>
              <a:rPr lang="en-ID" altLang="en-US" dirty="0" err="1"/>
              <a:t>anak</a:t>
            </a:r>
            <a:r>
              <a:rPr lang="en-ID" altLang="en-US" dirty="0"/>
              <a:t>. </a:t>
            </a:r>
            <a:br>
              <a:rPr lang="en-ID" altLang="en-US" dirty="0"/>
            </a:br>
            <a:endParaRPr lang="en-ID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05281E5-E1EB-4F6A-BF46-9F7BC527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56" y="2390491"/>
            <a:ext cx="5070337" cy="263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98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65" y="659096"/>
            <a:ext cx="8171974" cy="977542"/>
          </a:xfrm>
        </p:spPr>
        <p:txBody>
          <a:bodyPr/>
          <a:lstStyle/>
          <a:p>
            <a:r>
              <a:rPr lang="id-ID" sz="4400" dirty="0"/>
              <a:t>POHON BINER (BINARY TREE)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632" y="2160892"/>
            <a:ext cx="4209707" cy="3017836"/>
          </a:xfrm>
        </p:spPr>
        <p:txBody>
          <a:bodyPr/>
          <a:lstStyle/>
          <a:p>
            <a:r>
              <a:rPr lang="en-ID" altLang="en-US" dirty="0" err="1"/>
              <a:t>Pohon</a:t>
            </a:r>
            <a:r>
              <a:rPr lang="en-ID" altLang="en-US" dirty="0"/>
              <a:t> </a:t>
            </a:r>
            <a:r>
              <a:rPr lang="en-ID" altLang="en-US" dirty="0" err="1"/>
              <a:t>ini</a:t>
            </a:r>
            <a:r>
              <a:rPr lang="en-ID" altLang="en-US" dirty="0"/>
              <a:t> </a:t>
            </a:r>
            <a:r>
              <a:rPr lang="en-ID" altLang="en-US" dirty="0" err="1"/>
              <a:t>berakar</a:t>
            </a:r>
            <a:r>
              <a:rPr lang="en-ID" altLang="en-US" dirty="0"/>
              <a:t> yang paling </a:t>
            </a:r>
            <a:r>
              <a:rPr lang="en-ID" altLang="en-US" dirty="0" err="1"/>
              <a:t>banyak</a:t>
            </a:r>
            <a:r>
              <a:rPr lang="en-ID" altLang="en-US" dirty="0"/>
              <a:t> </a:t>
            </a:r>
            <a:r>
              <a:rPr lang="en-ID" altLang="en-US" dirty="0" err="1"/>
              <a:t>memiliki</a:t>
            </a:r>
            <a:r>
              <a:rPr lang="en-ID" altLang="en-US" dirty="0"/>
              <a:t> 2 </a:t>
            </a:r>
            <a:r>
              <a:rPr lang="en-ID" altLang="en-US" dirty="0" err="1"/>
              <a:t>anak</a:t>
            </a:r>
            <a:r>
              <a:rPr lang="en-ID" altLang="en-US" dirty="0"/>
              <a:t> </a:t>
            </a:r>
            <a:r>
              <a:rPr lang="en-ID" altLang="en-US" dirty="0" err="1"/>
              <a:t>atau</a:t>
            </a:r>
            <a:r>
              <a:rPr lang="en-ID" altLang="en-US" dirty="0"/>
              <a:t> n=2.</a:t>
            </a:r>
          </a:p>
          <a:p>
            <a:r>
              <a:rPr lang="en-ID" altLang="en-US" dirty="0" err="1"/>
              <a:t>Jenis</a:t>
            </a:r>
            <a:r>
              <a:rPr lang="en-ID" altLang="en-US" dirty="0"/>
              <a:t> </a:t>
            </a:r>
            <a:r>
              <a:rPr lang="en-ID" altLang="en-US" dirty="0" err="1"/>
              <a:t>pohon</a:t>
            </a:r>
            <a:r>
              <a:rPr lang="en-ID" altLang="en-US" dirty="0"/>
              <a:t> </a:t>
            </a:r>
            <a:r>
              <a:rPr lang="en-ID" altLang="en-US" dirty="0" err="1"/>
              <a:t>ini</a:t>
            </a:r>
            <a:r>
              <a:rPr lang="en-ID" altLang="en-US" dirty="0"/>
              <a:t> </a:t>
            </a:r>
            <a:r>
              <a:rPr lang="en-ID" altLang="en-US" dirty="0" err="1"/>
              <a:t>biasanya</a:t>
            </a:r>
            <a:r>
              <a:rPr lang="en-ID" altLang="en-US" dirty="0"/>
              <a:t> </a:t>
            </a:r>
            <a:r>
              <a:rPr lang="en-ID" altLang="en-US" dirty="0" err="1"/>
              <a:t>untuk</a:t>
            </a:r>
            <a:r>
              <a:rPr lang="en-ID" altLang="en-US" dirty="0"/>
              <a:t> </a:t>
            </a:r>
            <a:r>
              <a:rPr lang="en-ID" altLang="en-US" dirty="0" err="1"/>
              <a:t>pengambilan</a:t>
            </a:r>
            <a:r>
              <a:rPr lang="en-ID" altLang="en-US" dirty="0"/>
              <a:t> </a:t>
            </a:r>
            <a:r>
              <a:rPr lang="en-ID" altLang="en-US" dirty="0" err="1"/>
              <a:t>keputusan</a:t>
            </a:r>
            <a:r>
              <a:rPr lang="id-ID" altLang="en-US" dirty="0"/>
              <a:t>.</a:t>
            </a:r>
            <a:br>
              <a:rPr lang="en-ID" altLang="en-US" dirty="0"/>
            </a:br>
            <a:endParaRPr lang="en-ID" altLang="en-US" dirty="0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EEC4F3F0-9508-485D-A0F6-D3D7345D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52" y="1917808"/>
            <a:ext cx="4278312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85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65" y="1242194"/>
            <a:ext cx="7231070" cy="977542"/>
          </a:xfrm>
        </p:spPr>
        <p:txBody>
          <a:bodyPr/>
          <a:lstStyle/>
          <a:p>
            <a:r>
              <a:rPr lang="id-ID" sz="4400" dirty="0"/>
              <a:t>POHON KEPUTUSAN (DECISION TREE)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28" y="2378760"/>
            <a:ext cx="8821464" cy="2534922"/>
          </a:xfrm>
        </p:spPr>
        <p:txBody>
          <a:bodyPr/>
          <a:lstStyle/>
          <a:p>
            <a:r>
              <a:rPr lang="id-ID" altLang="en-US" dirty="0"/>
              <a:t>Merupakan alat pengambilan keputusan yang memanfaatkan konsep pohon (tree) pada Teori Graf .</a:t>
            </a:r>
          </a:p>
          <a:p>
            <a:r>
              <a:rPr lang="id-ID" altLang="en-US" dirty="0"/>
              <a:t>Merupakan pemodelan keputusan dan semua konsekuensi yang mungkin dari tiap keputusan.</a:t>
            </a:r>
          </a:p>
          <a:p>
            <a:r>
              <a:rPr lang="id-ID" altLang="en-US" dirty="0"/>
              <a:t>Pohon Keputusan adalah suatu cara untuk menampilkan suatu algoritma yang  berisi pernyataan kondisional.</a:t>
            </a:r>
            <a:endParaRPr lang="en-ID" altLang="en-US" dirty="0"/>
          </a:p>
        </p:txBody>
      </p:sp>
    </p:spTree>
    <p:extLst>
      <p:ext uri="{BB962C8B-B14F-4D97-AF65-F5344CB8AC3E}">
        <p14:creationId xmlns:p14="http://schemas.microsoft.com/office/powerpoint/2010/main" val="228632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65" y="1176747"/>
            <a:ext cx="7231070" cy="977542"/>
          </a:xfrm>
        </p:spPr>
        <p:txBody>
          <a:bodyPr/>
          <a:lstStyle/>
          <a:p>
            <a:r>
              <a:rPr lang="id-ID" sz="4400" dirty="0"/>
              <a:t>POHON KEPUTUSAN (DECISION TREE)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922" y="2146854"/>
            <a:ext cx="8653670" cy="2660812"/>
          </a:xfrm>
        </p:spPr>
        <p:txBody>
          <a:bodyPr/>
          <a:lstStyle/>
          <a:p>
            <a:pPr marL="135464" indent="0">
              <a:buNone/>
            </a:pPr>
            <a:r>
              <a:rPr lang="id-ID" altLang="en-US" b="1" u="sng" dirty="0"/>
              <a:t>Contoh:</a:t>
            </a:r>
          </a:p>
          <a:p>
            <a:pPr marL="135464" indent="0">
              <a:buNone/>
            </a:pPr>
            <a:r>
              <a:rPr lang="id-ID" altLang="en-US" dirty="0"/>
              <a:t>Pohon keputusan penilaian kelayakan nasabah untuk mendapatkan kredit kendaraan bermotor.</a:t>
            </a:r>
            <a:endParaRPr lang="en-ID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D50F1-5072-4853-976B-B595ED020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8" y="3443516"/>
            <a:ext cx="6056240" cy="28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66" y="728871"/>
            <a:ext cx="8211730" cy="977542"/>
          </a:xfrm>
        </p:spPr>
        <p:txBody>
          <a:bodyPr/>
          <a:lstStyle/>
          <a:p>
            <a:r>
              <a:rPr lang="id-ID" sz="4400" dirty="0"/>
              <a:t>KONSEP DASAR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66" y="2006599"/>
            <a:ext cx="8450403" cy="3864113"/>
          </a:xfrm>
        </p:spPr>
        <p:txBody>
          <a:bodyPr/>
          <a:lstStyle/>
          <a:p>
            <a:pPr marL="320040" indent="-320040">
              <a:spcBef>
                <a:spcPts val="930"/>
              </a:spcBef>
              <a:defRPr/>
            </a:pP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Pohon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(tree)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telah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digunakan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sejak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tahun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1857 oleh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matematikawan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Inggris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bernama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Arthur Cayley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untuk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menghitung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jumlah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senyawa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kimia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silsilah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keluarga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Diagram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pohon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dapat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digunakan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sebagai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alat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untuk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memecahkan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masalah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dengan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menggambarkan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semua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 alternative  </a:t>
            </a:r>
            <a:r>
              <a:rPr lang="en-ID" dirty="0" err="1">
                <a:solidFill>
                  <a:schemeClr val="tx1">
                    <a:lumMod val="50000"/>
                  </a:schemeClr>
                </a:solidFill>
              </a:rPr>
              <a:t>pemecahan</a:t>
            </a:r>
            <a:r>
              <a:rPr lang="en-ID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Konsep diagram pohon/tree banyak diterapkan di dunia IT, terutama Artificial Intelligence.</a:t>
            </a:r>
            <a:endParaRPr lang="en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en-ID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4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26ACB-0141-4051-8EED-81F2837A0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t="20662" r="53044" b="12542"/>
          <a:stretch/>
        </p:blipFill>
        <p:spPr>
          <a:xfrm>
            <a:off x="2663689" y="1334198"/>
            <a:ext cx="5446640" cy="4752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353" y="569843"/>
            <a:ext cx="8794958" cy="5300869"/>
          </a:xfrm>
        </p:spPr>
        <p:txBody>
          <a:bodyPr/>
          <a:lstStyle/>
          <a:p>
            <a:pPr marL="320040" indent="-320040">
              <a:spcBef>
                <a:spcPts val="930"/>
              </a:spcBef>
              <a:defRPr/>
            </a:pPr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Penerapan konsep pohon (tree) pada Artificial Intelligence:</a:t>
            </a: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320040" indent="-320040">
              <a:spcBef>
                <a:spcPts val="930"/>
              </a:spcBef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spcBef>
                <a:spcPts val="930"/>
              </a:spcBef>
              <a:buNone/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spcBef>
                <a:spcPts val="930"/>
              </a:spcBef>
              <a:buNone/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spcBef>
                <a:spcPts val="930"/>
              </a:spcBef>
              <a:buNone/>
              <a:defRPr/>
            </a:pPr>
            <a:endParaRPr lang="id-ID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spcBef>
                <a:spcPts val="930"/>
              </a:spcBef>
              <a:buNone/>
              <a:defRPr/>
            </a:pPr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      (sumber: sciencedirect.com)</a:t>
            </a:r>
            <a:endParaRPr lang="en-ID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0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00" y="755375"/>
            <a:ext cx="8211730" cy="977542"/>
          </a:xfrm>
        </p:spPr>
        <p:txBody>
          <a:bodyPr/>
          <a:lstStyle/>
          <a:p>
            <a:r>
              <a:rPr lang="id-ID" sz="4400" dirty="0"/>
              <a:t>KONSEP DASAR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66" y="2006599"/>
            <a:ext cx="8450403" cy="3864113"/>
          </a:xfrm>
        </p:spPr>
        <p:txBody>
          <a:bodyPr/>
          <a:lstStyle/>
          <a:p>
            <a:r>
              <a:rPr lang="id-ID" dirty="0"/>
              <a:t>Pohon adalah suatu graph yang banyak vertex/sisinya sama dengan n (n&gt;1),jika :</a:t>
            </a:r>
          </a:p>
          <a:p>
            <a:pPr marL="135464" indent="0">
              <a:buNone/>
            </a:pPr>
            <a:r>
              <a:rPr lang="id-ID" dirty="0"/>
              <a:t>	- Graph tersebut tidak mempunyai lingkar (cycle free) </a:t>
            </a:r>
          </a:p>
          <a:p>
            <a:pPr marL="135464" indent="0">
              <a:buNone/>
            </a:pPr>
            <a:r>
              <a:rPr lang="id-ID" dirty="0"/>
              <a:t>	- Banyaknya rusuk/sisi = n-1, n adalah simpul atau titik.</a:t>
            </a:r>
          </a:p>
          <a:p>
            <a:pPr marL="135464" indent="0">
              <a:buNone/>
            </a:pPr>
            <a:r>
              <a:rPr lang="id-ID" dirty="0"/>
              <a:t>	- Graph tersebut tak berarah tapi terhubung .</a:t>
            </a:r>
          </a:p>
          <a:p>
            <a:r>
              <a:rPr lang="id-ID" dirty="0"/>
              <a:t>Pohon semu (</a:t>
            </a:r>
            <a:r>
              <a:rPr lang="id-ID" i="1" dirty="0"/>
              <a:t>Trivial Tree</a:t>
            </a:r>
            <a:r>
              <a:rPr lang="id-ID" dirty="0"/>
              <a:t>) adalah pohon yang hanya terdiri dari sebuah titik.</a:t>
            </a:r>
          </a:p>
          <a:p>
            <a:r>
              <a:rPr lang="id-ID" dirty="0"/>
              <a:t>Pohon kosong (</a:t>
            </a:r>
            <a:r>
              <a:rPr lang="id-ID" i="1" dirty="0"/>
              <a:t>Empty Tree</a:t>
            </a:r>
            <a:r>
              <a:rPr lang="id-ID" dirty="0"/>
              <a:t>) adalah pohon yang tidak memiliki titik.</a:t>
            </a:r>
          </a:p>
        </p:txBody>
      </p:sp>
    </p:spTree>
    <p:extLst>
      <p:ext uri="{BB962C8B-B14F-4D97-AF65-F5344CB8AC3E}">
        <p14:creationId xmlns:p14="http://schemas.microsoft.com/office/powerpoint/2010/main" val="3501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00" y="742123"/>
            <a:ext cx="8211730" cy="977542"/>
          </a:xfrm>
        </p:spPr>
        <p:txBody>
          <a:bodyPr/>
          <a:lstStyle/>
          <a:p>
            <a:r>
              <a:rPr lang="id-ID" sz="4400" dirty="0"/>
              <a:t>HUTAN (FOREST)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66" y="2006599"/>
            <a:ext cx="8450403" cy="3864113"/>
          </a:xfrm>
        </p:spPr>
        <p:txBody>
          <a:bodyPr/>
          <a:lstStyle/>
          <a:p>
            <a:r>
              <a:rPr lang="id-ID" dirty="0"/>
              <a:t>Kumpulan pohon yang saling lepas terdiri dari graf tak terhubung yang tidak mengandung sirkuit. </a:t>
            </a:r>
          </a:p>
          <a:p>
            <a:r>
              <a:rPr lang="id-ID" dirty="0"/>
              <a:t>Setiap komponen di dalam graf terhubung tersebut adalah pohon.</a:t>
            </a:r>
          </a:p>
          <a:p>
            <a:r>
              <a:rPr lang="id-ID" dirty="0"/>
              <a:t>Ciri – ciri hutan :</a:t>
            </a:r>
          </a:p>
          <a:p>
            <a:pPr marL="135464" indent="0">
              <a:buNone/>
            </a:pPr>
            <a:r>
              <a:rPr lang="id-ID" dirty="0"/>
              <a:t>	- banyaknya titik/simpul = n</a:t>
            </a:r>
          </a:p>
          <a:p>
            <a:pPr marL="135464" indent="0">
              <a:buNone/>
            </a:pPr>
            <a:r>
              <a:rPr lang="id-ID" dirty="0"/>
              <a:t>	- banyaknya pohon = k</a:t>
            </a:r>
          </a:p>
          <a:p>
            <a:pPr marL="135464" indent="0">
              <a:buNone/>
            </a:pPr>
            <a:r>
              <a:rPr lang="id-ID" dirty="0"/>
              <a:t>	- banyaknya rusuk/sisi = n-k  </a:t>
            </a:r>
            <a:br>
              <a:rPr lang="id-ID" dirty="0"/>
            </a:b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680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66" y="596346"/>
            <a:ext cx="8464971" cy="6109251"/>
          </a:xfrm>
        </p:spPr>
        <p:txBody>
          <a:bodyPr/>
          <a:lstStyle/>
          <a:p>
            <a:pPr marL="135464" indent="0">
              <a:buNone/>
            </a:pPr>
            <a:r>
              <a:rPr lang="id-ID" b="1" dirty="0"/>
              <a:t>Carilah yang manakah graf yang termasuk tree dan forest dari gambar di bawah ini!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marL="745049" lvl="1" indent="0">
              <a:buNone/>
            </a:pPr>
            <a:endParaRPr lang="id-ID" dirty="0"/>
          </a:p>
          <a:p>
            <a:pPr marL="745049" lvl="1" indent="0">
              <a:buNone/>
            </a:pPr>
            <a:endParaRPr lang="id-ID" dirty="0"/>
          </a:p>
          <a:p>
            <a:pPr marL="745049" lvl="1" indent="0">
              <a:buNone/>
            </a:pPr>
            <a:endParaRPr lang="id-ID" dirty="0"/>
          </a:p>
          <a:p>
            <a:pPr marL="745049" lvl="1" indent="0">
              <a:buNone/>
            </a:pPr>
            <a:r>
              <a:rPr lang="id-ID" dirty="0"/>
              <a:t>			   </a:t>
            </a:r>
          </a:p>
          <a:p>
            <a:pPr marL="745049" lvl="1" indent="0">
              <a:buNone/>
            </a:pPr>
            <a:r>
              <a:rPr lang="id-ID" dirty="0"/>
              <a:t>			          Gambar 1a, 1b, 1c, 1d</a:t>
            </a:r>
          </a:p>
          <a:p>
            <a:pPr marL="745049" lvl="1" indent="0">
              <a:buNone/>
            </a:pPr>
            <a:endParaRPr lang="id-ID" dirty="0"/>
          </a:p>
          <a:p>
            <a:pPr marL="745049" lvl="1" indent="0">
              <a:buNone/>
            </a:pPr>
            <a:endParaRPr lang="id-ID" dirty="0"/>
          </a:p>
          <a:p>
            <a:pPr marL="745049" lvl="1" indent="0">
              <a:buNone/>
            </a:pPr>
            <a:endParaRPr lang="id-ID" dirty="0"/>
          </a:p>
          <a:p>
            <a:pPr marL="745049" lvl="1" indent="0">
              <a:buNone/>
            </a:pPr>
            <a:endParaRPr lang="id-ID" dirty="0"/>
          </a:p>
          <a:p>
            <a:pPr marL="745049" lvl="1" indent="0">
              <a:buNone/>
            </a:pPr>
            <a:endParaRPr lang="id-ID" dirty="0"/>
          </a:p>
          <a:p>
            <a:pPr marL="745049" lvl="1" indent="0">
              <a:buNone/>
            </a:pPr>
            <a:endParaRPr lang="id-ID" dirty="0"/>
          </a:p>
          <a:p>
            <a:pPr marL="745049" lvl="1" indent="0">
              <a:buNone/>
            </a:pPr>
            <a:r>
              <a:rPr lang="id-ID" dirty="0"/>
              <a:t>	             Gambar 2					 Gambar 3</a:t>
            </a:r>
          </a:p>
          <a:p>
            <a:endParaRPr lang="id-ID" dirty="0"/>
          </a:p>
          <a:p>
            <a:pPr marL="135464" indent="0">
              <a:buNone/>
            </a:pPr>
            <a:r>
              <a:rPr lang="id-ID" dirty="0"/>
              <a:t>				              		</a:t>
            </a:r>
          </a:p>
          <a:p>
            <a:pPr marL="135464" indent="0">
              <a:buNone/>
            </a:pPr>
            <a:endParaRPr lang="id-ID" dirty="0"/>
          </a:p>
          <a:p>
            <a:pPr marL="135464" indent="0">
              <a:buNone/>
            </a:pPr>
            <a:endParaRPr lang="id-ID" dirty="0"/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AA4BCD-2FE4-4B72-82E7-564FD8DD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00" y="4502658"/>
            <a:ext cx="3486637" cy="1247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1DD473-D733-4654-81EE-9B323941A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3" t="12975" b="30224"/>
          <a:stretch/>
        </p:blipFill>
        <p:spPr>
          <a:xfrm>
            <a:off x="1510748" y="4262102"/>
            <a:ext cx="3486637" cy="1641879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10D01874-5BD5-4FC5-A63F-A0F7DE076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5"/>
          <a:stretch/>
        </p:blipFill>
        <p:spPr bwMode="auto">
          <a:xfrm>
            <a:off x="2741883" y="1778860"/>
            <a:ext cx="5284788" cy="190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1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00" y="543341"/>
            <a:ext cx="8211730" cy="977542"/>
          </a:xfrm>
        </p:spPr>
        <p:txBody>
          <a:bodyPr/>
          <a:lstStyle/>
          <a:p>
            <a:r>
              <a:rPr lang="id-ID" sz="4400" dirty="0"/>
              <a:t>SIFAT-SIFAT (PROPERTI) POHON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66" y="1728305"/>
            <a:ext cx="8450403" cy="3864113"/>
          </a:xfrm>
        </p:spPr>
        <p:txBody>
          <a:bodyPr/>
          <a:lstStyle/>
          <a:p>
            <a:pPr marL="0" indent="0">
              <a:spcBef>
                <a:spcPts val="930"/>
              </a:spcBef>
              <a:buNone/>
              <a:defRPr/>
            </a:pPr>
            <a:r>
              <a:rPr lang="en-ID" b="1" dirty="0" err="1">
                <a:solidFill>
                  <a:schemeClr val="tx1"/>
                </a:solidFill>
              </a:rPr>
              <a:t>Teorema</a:t>
            </a:r>
            <a:r>
              <a:rPr lang="en-ID" b="1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Misalkan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G </a:t>
            </a:r>
            <a:r>
              <a:rPr lang="en-ID" dirty="0">
                <a:solidFill>
                  <a:schemeClr val="tx1"/>
                </a:solidFill>
              </a:rPr>
              <a:t>= (</a:t>
            </a:r>
            <a:r>
              <a:rPr lang="en-ID" i="1" dirty="0">
                <a:solidFill>
                  <a:schemeClr val="tx1"/>
                </a:solidFill>
              </a:rPr>
              <a:t>V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i="1" dirty="0">
                <a:solidFill>
                  <a:schemeClr val="tx1"/>
                </a:solidFill>
              </a:rPr>
              <a:t>E</a:t>
            </a:r>
            <a:r>
              <a:rPr lang="en-ID" dirty="0">
                <a:solidFill>
                  <a:schemeClr val="tx1"/>
                </a:solidFill>
              </a:rPr>
              <a:t>)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graf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tak-berarah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sederhana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jumlah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simpulnya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n, </a:t>
            </a:r>
            <a:r>
              <a:rPr lang="en-ID" dirty="0" err="1">
                <a:solidFill>
                  <a:schemeClr val="tx1"/>
                </a:solidFill>
              </a:rPr>
              <a:t>jumlah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m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Maka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semua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pernyataan</a:t>
            </a:r>
            <a:r>
              <a:rPr lang="en-ID" dirty="0">
                <a:solidFill>
                  <a:schemeClr val="tx1"/>
                </a:solidFill>
              </a:rPr>
              <a:t> di </a:t>
            </a:r>
            <a:r>
              <a:rPr lang="en-ID" dirty="0" err="1">
                <a:solidFill>
                  <a:schemeClr val="tx1"/>
                </a:solidFill>
              </a:rPr>
              <a:t>bawah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ekivalen</a:t>
            </a:r>
            <a:r>
              <a:rPr lang="en-ID" dirty="0">
                <a:solidFill>
                  <a:schemeClr val="tx1"/>
                </a:solidFill>
              </a:rPr>
              <a:t>:</a:t>
            </a:r>
          </a:p>
          <a:p>
            <a:pPr marL="263525" indent="-179388">
              <a:spcBef>
                <a:spcPts val="930"/>
              </a:spcBef>
              <a:buFont typeface="+mj-lt"/>
              <a:buAutoNum type="arabicPeriod"/>
              <a:defRPr/>
            </a:pP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G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pohon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263525" indent="-179388">
              <a:spcBef>
                <a:spcPts val="930"/>
              </a:spcBef>
              <a:buFont typeface="+mj-lt"/>
              <a:buAutoNum type="arabicPeriod"/>
              <a:defRPr/>
            </a:pP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Setiap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pasang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simpul</a:t>
            </a:r>
            <a:r>
              <a:rPr lang="en-ID" dirty="0">
                <a:solidFill>
                  <a:schemeClr val="tx1"/>
                </a:solidFill>
              </a:rPr>
              <a:t> di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G </a:t>
            </a:r>
            <a:r>
              <a:rPr lang="en-ID" dirty="0" err="1">
                <a:solidFill>
                  <a:schemeClr val="tx1"/>
                </a:solidFill>
              </a:rPr>
              <a:t>terhubung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lintasan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tunggal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263525" indent="-179388">
              <a:spcBef>
                <a:spcPts val="930"/>
              </a:spcBef>
              <a:buFont typeface="+mj-lt"/>
              <a:buAutoNum type="arabicPeriod"/>
              <a:defRPr/>
            </a:pP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G </a:t>
            </a:r>
            <a:r>
              <a:rPr lang="en-ID" dirty="0" err="1">
                <a:solidFill>
                  <a:schemeClr val="tx1"/>
                </a:solidFill>
              </a:rPr>
              <a:t>terhubung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id-ID" dirty="0">
                <a:solidFill>
                  <a:schemeClr val="tx1"/>
                </a:solidFill>
              </a:rPr>
              <a:t>untuk sejumlah n simpul, </a:t>
            </a:r>
            <a:r>
              <a:rPr lang="en-ID" dirty="0" err="1">
                <a:solidFill>
                  <a:schemeClr val="tx1"/>
                </a:solidFill>
              </a:rPr>
              <a:t>memiliki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sejumlah </a:t>
            </a:r>
            <a:r>
              <a:rPr lang="en-ID" i="1" dirty="0">
                <a:solidFill>
                  <a:schemeClr val="tx1"/>
                </a:solidFill>
              </a:rPr>
              <a:t>m = n </a:t>
            </a:r>
            <a:r>
              <a:rPr lang="en-ID" dirty="0">
                <a:solidFill>
                  <a:schemeClr val="tx1"/>
                </a:solidFill>
              </a:rPr>
              <a:t>– 1</a:t>
            </a:r>
            <a:r>
              <a:rPr lang="id-ID" dirty="0">
                <a:solidFill>
                  <a:schemeClr val="tx1"/>
                </a:solidFill>
              </a:rPr>
              <a:t> sisi.</a:t>
            </a:r>
            <a:endParaRPr lang="en-ID" dirty="0">
              <a:solidFill>
                <a:schemeClr val="tx1"/>
              </a:solidFill>
            </a:endParaRPr>
          </a:p>
          <a:p>
            <a:pPr marL="263525" indent="-179388">
              <a:spcBef>
                <a:spcPts val="930"/>
              </a:spcBef>
              <a:buFont typeface="+mj-lt"/>
              <a:buAutoNum type="arabicPeriod"/>
              <a:defRPr/>
            </a:pP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G </a:t>
            </a:r>
            <a:r>
              <a:rPr lang="en-ID" dirty="0" err="1">
                <a:solidFill>
                  <a:schemeClr val="tx1"/>
                </a:solidFill>
              </a:rPr>
              <a:t>tidak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mengandung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sirkuit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memiliki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m = n </a:t>
            </a:r>
            <a:r>
              <a:rPr lang="en-ID" dirty="0">
                <a:solidFill>
                  <a:schemeClr val="tx1"/>
                </a:solidFill>
              </a:rPr>
              <a:t>– 1 </a:t>
            </a:r>
            <a:r>
              <a:rPr lang="en-ID" dirty="0" err="1">
                <a:solidFill>
                  <a:schemeClr val="tx1"/>
                </a:solidFill>
              </a:rPr>
              <a:t>buah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sisi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263525" indent="-179388">
              <a:spcBef>
                <a:spcPts val="930"/>
              </a:spcBef>
              <a:buFont typeface="+mj-lt"/>
              <a:buAutoNum type="arabicPeriod"/>
              <a:defRPr/>
            </a:pP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G </a:t>
            </a:r>
            <a:r>
              <a:rPr lang="en-ID" dirty="0" err="1">
                <a:solidFill>
                  <a:schemeClr val="tx1"/>
                </a:solidFill>
              </a:rPr>
              <a:t>tidak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mengandung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sirkuit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penambahan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sisi</a:t>
            </a:r>
            <a:r>
              <a:rPr lang="en-ID" dirty="0">
                <a:solidFill>
                  <a:schemeClr val="tx1"/>
                </a:solidFill>
              </a:rPr>
              <a:t> pada </a:t>
            </a:r>
            <a:r>
              <a:rPr lang="en-ID" dirty="0" err="1">
                <a:solidFill>
                  <a:schemeClr val="tx1"/>
                </a:solidFill>
              </a:rPr>
              <a:t>graf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hanya 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membuat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sirkuit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263525" indent="-179388">
              <a:spcBef>
                <a:spcPts val="930"/>
              </a:spcBef>
              <a:buFont typeface="+mj-lt"/>
              <a:buAutoNum type="arabicPeriod"/>
              <a:defRPr/>
            </a:pP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G </a:t>
            </a:r>
            <a:r>
              <a:rPr lang="en-ID" dirty="0" err="1">
                <a:solidFill>
                  <a:schemeClr val="tx1"/>
                </a:solidFill>
              </a:rPr>
              <a:t>terhubung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semua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sisinya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jembatan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930"/>
              </a:spcBef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Teorema</a:t>
            </a:r>
            <a:r>
              <a:rPr lang="en-ID" dirty="0">
                <a:solidFill>
                  <a:schemeClr val="tx1"/>
                </a:solidFill>
              </a:rPr>
              <a:t> di </a:t>
            </a:r>
            <a:r>
              <a:rPr lang="en-ID" dirty="0" err="1">
                <a:solidFill>
                  <a:schemeClr val="tx1"/>
                </a:solidFill>
              </a:rPr>
              <a:t>atas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dikatakan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sebagai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definisi</a:t>
            </a:r>
            <a:r>
              <a:rPr lang="en-ID" dirty="0">
                <a:solidFill>
                  <a:schemeClr val="tx1"/>
                </a:solidFill>
              </a:rPr>
              <a:t> lain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pohon</a:t>
            </a:r>
            <a:r>
              <a:rPr lang="en-ID" dirty="0">
                <a:solidFill>
                  <a:schemeClr val="tx1"/>
                </a:solidFill>
              </a:rPr>
              <a:t>. </a:t>
            </a:r>
            <a:br>
              <a:rPr lang="en-ID" sz="1400" dirty="0">
                <a:solidFill>
                  <a:schemeClr val="tx1"/>
                </a:solidFill>
              </a:rPr>
            </a:br>
            <a:endParaRPr lang="en-ID" sz="1400" dirty="0">
              <a:solidFill>
                <a:schemeClr val="tx1"/>
              </a:solidFill>
            </a:endParaRPr>
          </a:p>
          <a:p>
            <a:pPr marL="135464" indent="0">
              <a:buNone/>
            </a:pPr>
            <a:br>
              <a:rPr lang="id-ID" dirty="0"/>
            </a:b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073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19DB6-904F-48DA-8B7E-728525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00" y="1033670"/>
            <a:ext cx="7721400" cy="977542"/>
          </a:xfrm>
        </p:spPr>
        <p:txBody>
          <a:bodyPr/>
          <a:lstStyle/>
          <a:p>
            <a:r>
              <a:rPr lang="id-ID" sz="4400" dirty="0"/>
              <a:t>POHON MERENTANG (SPANNING TREE)</a:t>
            </a:r>
            <a:endParaRPr lang="en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69A8-42C2-4F75-A9BE-DFCF2B78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66" y="2305877"/>
            <a:ext cx="8450403" cy="3366053"/>
          </a:xfrm>
        </p:spPr>
        <p:txBody>
          <a:bodyPr/>
          <a:lstStyle/>
          <a:p>
            <a:pPr>
              <a:defRPr/>
            </a:pPr>
            <a:r>
              <a:rPr lang="en-ID" dirty="0" err="1"/>
              <a:t>Pohon</a:t>
            </a:r>
            <a:r>
              <a:rPr lang="en-ID" dirty="0"/>
              <a:t> </a:t>
            </a:r>
            <a:r>
              <a:rPr lang="en-ID" dirty="0" err="1"/>
              <a:t>merentang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merentang</a:t>
            </a:r>
            <a:r>
              <a:rPr lang="en-ID" dirty="0"/>
              <a:t> yang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pohon</a:t>
            </a:r>
            <a:r>
              <a:rPr lang="en-ID" dirty="0"/>
              <a:t>.</a:t>
            </a:r>
          </a:p>
          <a:p>
            <a:pPr>
              <a:defRPr/>
            </a:pPr>
            <a:r>
              <a:rPr lang="en-ID" dirty="0" err="1"/>
              <a:t>Pohon</a:t>
            </a:r>
            <a:r>
              <a:rPr lang="en-ID" dirty="0"/>
              <a:t> </a:t>
            </a:r>
            <a:r>
              <a:rPr lang="en-ID" dirty="0" err="1"/>
              <a:t>merentang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 err="1"/>
              <a:t>memutus</a:t>
            </a:r>
            <a:r>
              <a:rPr lang="en-ID" b="1" dirty="0"/>
              <a:t> </a:t>
            </a:r>
            <a:r>
              <a:rPr lang="en-ID" b="1" dirty="0" err="1"/>
              <a:t>sirkuit</a:t>
            </a:r>
            <a:r>
              <a:rPr lang="en-ID" b="1" dirty="0"/>
              <a:t> di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graf</a:t>
            </a:r>
            <a:r>
              <a:rPr lang="en-ID" b="1" dirty="0"/>
              <a:t> </a:t>
            </a:r>
          </a:p>
          <a:p>
            <a:pPr>
              <a:defRPr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paling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pohon</a:t>
            </a:r>
            <a:r>
              <a:rPr lang="en-ID" dirty="0"/>
              <a:t> </a:t>
            </a:r>
            <a:r>
              <a:rPr lang="en-ID" dirty="0" err="1"/>
              <a:t>merentang</a:t>
            </a:r>
            <a:r>
              <a:rPr lang="en-ID" dirty="0"/>
              <a:t>. </a:t>
            </a:r>
          </a:p>
          <a:p>
            <a:pPr>
              <a:defRPr/>
            </a:pPr>
            <a:r>
              <a:rPr lang="en-ID" dirty="0"/>
              <a:t>Graf </a:t>
            </a:r>
            <a:r>
              <a:rPr lang="en-ID" dirty="0" err="1"/>
              <a:t>tak-terhubung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k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i="1" dirty="0"/>
              <a:t>k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hutan</a:t>
            </a:r>
            <a:r>
              <a:rPr lang="en-ID" dirty="0"/>
              <a:t> </a:t>
            </a:r>
            <a:r>
              <a:rPr lang="en-ID" dirty="0" err="1"/>
              <a:t>merentang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hutan</a:t>
            </a:r>
            <a:r>
              <a:rPr lang="en-ID" dirty="0"/>
              <a:t> </a:t>
            </a:r>
            <a:r>
              <a:rPr lang="en-ID" dirty="0" err="1"/>
              <a:t>merentang</a:t>
            </a:r>
            <a:r>
              <a:rPr lang="en-ID" dirty="0"/>
              <a:t> (</a:t>
            </a:r>
            <a:r>
              <a:rPr lang="en-ID" i="1" dirty="0"/>
              <a:t>spanning forest</a:t>
            </a:r>
            <a:r>
              <a:rPr lang="en-ID" dirty="0"/>
              <a:t>) </a:t>
            </a:r>
            <a:br>
              <a:rPr lang="en-ID" dirty="0"/>
            </a:br>
            <a:br>
              <a:rPr lang="id-ID" dirty="0"/>
            </a:b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485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A708-2D65-4253-8098-2E4EF18A9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marL="2573803" lvl="4" indent="0">
              <a:buNone/>
            </a:pPr>
            <a:endParaRPr lang="id-ID" dirty="0"/>
          </a:p>
          <a:p>
            <a:pPr marL="2573803" lvl="4" indent="0">
              <a:buNone/>
            </a:pPr>
            <a:r>
              <a:rPr lang="id-ID" dirty="0"/>
              <a:t>Pohon merentang (</a:t>
            </a:r>
            <a:r>
              <a:rPr lang="id-ID" i="1" dirty="0"/>
              <a:t>spanning tree</a:t>
            </a:r>
            <a:r>
              <a:rPr lang="id-ID" dirty="0"/>
              <a:t>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AB789-7A39-4CC5-9F7D-AB2D3B7A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65" y="1717195"/>
            <a:ext cx="6493409" cy="31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43813"/>
      </p:ext>
    </p:extLst>
  </p:cSld>
  <p:clrMapOvr>
    <a:masterClrMapping/>
  </p:clrMapOvr>
</p:sld>
</file>

<file path=ppt/theme/theme1.xml><?xml version="1.0" encoding="utf-8"?>
<a:theme xmlns:a="http://schemas.openxmlformats.org/drawingml/2006/main" name="Arfiragus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firagus" id="{D3C4AD19-BF64-4B19-AF2C-D0F6E29AB75E}" vid="{3D4FE23E-6554-451C-8853-DC3A246FF9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Arfiragus</Template>
  <TotalTime>5947</TotalTime>
  <Words>939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Karla</vt:lpstr>
      <vt:lpstr>Montserrat</vt:lpstr>
      <vt:lpstr>Arfiragus</vt:lpstr>
      <vt:lpstr>POHON (TREE)</vt:lpstr>
      <vt:lpstr>KONSEP DASAR</vt:lpstr>
      <vt:lpstr>PowerPoint Presentation</vt:lpstr>
      <vt:lpstr>KONSEP DASAR</vt:lpstr>
      <vt:lpstr>HUTAN (FOREST)</vt:lpstr>
      <vt:lpstr>PowerPoint Presentation</vt:lpstr>
      <vt:lpstr>SIFAT-SIFAT (PROPERTI) POHON</vt:lpstr>
      <vt:lpstr>POHON MERENTANG (SPANNING TREE)</vt:lpstr>
      <vt:lpstr>PowerPoint Presentation</vt:lpstr>
      <vt:lpstr>POHON BERAKAR (ROOTED TREE)</vt:lpstr>
      <vt:lpstr>TERMINOLOGI POHON BERAKAR</vt:lpstr>
      <vt:lpstr>TERMINOLOGI POHON BERAKAR</vt:lpstr>
      <vt:lpstr>POHON TERURUT (ORDERED TREE)</vt:lpstr>
      <vt:lpstr>POHON N-ARY (N-ARY TREE)</vt:lpstr>
      <vt:lpstr>POHON BINER (BINARY TREE)</vt:lpstr>
      <vt:lpstr>POHON KEPUTUSAN (DECISION TREE)</vt:lpstr>
      <vt:lpstr>POHON KEPUTUSAN (DECISION TREE)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 MATEMATIKA</dc:title>
  <dc:creator>shabrina.taufik@gmail.com</dc:creator>
  <cp:lastModifiedBy>shabrina.taufik@gmail.com</cp:lastModifiedBy>
  <cp:revision>83</cp:revision>
  <dcterms:created xsi:type="dcterms:W3CDTF">2019-11-23T01:32:19Z</dcterms:created>
  <dcterms:modified xsi:type="dcterms:W3CDTF">2019-12-11T07:41:49Z</dcterms:modified>
</cp:coreProperties>
</file>