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brina.taufik@gmail.com" initials="s" lastIdx="1" clrIdx="0">
    <p:extLst>
      <p:ext uri="{19B8F6BF-5375-455C-9EA6-DF929625EA0E}">
        <p15:presenceInfo xmlns:p15="http://schemas.microsoft.com/office/powerpoint/2012/main" userId="8bfc8e1ba53c55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27T00:07:09.189"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E1585D-2B2A-4939-A189-B075EF3AC40F}" type="datetimeFigureOut">
              <a:rPr lang="en-ID" smtClean="0"/>
              <a:t>30/08/2019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531F5889-C3F1-4C9A-9342-51A042B1B627}" type="slidenum">
              <a:rPr lang="en-ID" smtClean="0"/>
              <a:t>‹#›</a:t>
            </a:fld>
            <a:endParaRPr lang="en-ID"/>
          </a:p>
        </p:txBody>
      </p:sp>
    </p:spTree>
    <p:extLst>
      <p:ext uri="{BB962C8B-B14F-4D97-AF65-F5344CB8AC3E}">
        <p14:creationId xmlns:p14="http://schemas.microsoft.com/office/powerpoint/2010/main" val="227281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E1585D-2B2A-4939-A189-B075EF3AC40F}" type="datetimeFigureOut">
              <a:rPr lang="en-ID" smtClean="0"/>
              <a:t>30/08/2019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531F5889-C3F1-4C9A-9342-51A042B1B627}" type="slidenum">
              <a:rPr lang="en-ID" smtClean="0"/>
              <a:t>‹#›</a:t>
            </a:fld>
            <a:endParaRPr lang="en-ID"/>
          </a:p>
        </p:txBody>
      </p:sp>
    </p:spTree>
    <p:extLst>
      <p:ext uri="{BB962C8B-B14F-4D97-AF65-F5344CB8AC3E}">
        <p14:creationId xmlns:p14="http://schemas.microsoft.com/office/powerpoint/2010/main" val="3048946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E1585D-2B2A-4939-A189-B075EF3AC40F}" type="datetimeFigureOut">
              <a:rPr lang="en-ID" smtClean="0"/>
              <a:t>30/08/2019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531F5889-C3F1-4C9A-9342-51A042B1B627}" type="slidenum">
              <a:rPr lang="en-ID" smtClean="0"/>
              <a:t>‹#›</a:t>
            </a:fld>
            <a:endParaRPr lang="en-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27091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E1585D-2B2A-4939-A189-B075EF3AC40F}" type="datetimeFigureOut">
              <a:rPr lang="en-ID" smtClean="0"/>
              <a:t>30/08/2019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531F5889-C3F1-4C9A-9342-51A042B1B627}" type="slidenum">
              <a:rPr lang="en-ID" smtClean="0"/>
              <a:t>‹#›</a:t>
            </a:fld>
            <a:endParaRPr lang="en-ID"/>
          </a:p>
        </p:txBody>
      </p:sp>
    </p:spTree>
    <p:extLst>
      <p:ext uri="{BB962C8B-B14F-4D97-AF65-F5344CB8AC3E}">
        <p14:creationId xmlns:p14="http://schemas.microsoft.com/office/powerpoint/2010/main" val="3230720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E1585D-2B2A-4939-A189-B075EF3AC40F}" type="datetimeFigureOut">
              <a:rPr lang="en-ID" smtClean="0"/>
              <a:t>30/08/2019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531F5889-C3F1-4C9A-9342-51A042B1B627}" type="slidenum">
              <a:rPr lang="en-ID" smtClean="0"/>
              <a:t>‹#›</a:t>
            </a:fld>
            <a:endParaRPr lang="en-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54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E1585D-2B2A-4939-A189-B075EF3AC40F}" type="datetimeFigureOut">
              <a:rPr lang="en-ID" smtClean="0"/>
              <a:t>30/08/2019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531F5889-C3F1-4C9A-9342-51A042B1B627}" type="slidenum">
              <a:rPr lang="en-ID" smtClean="0"/>
              <a:t>‹#›</a:t>
            </a:fld>
            <a:endParaRPr lang="en-ID"/>
          </a:p>
        </p:txBody>
      </p:sp>
    </p:spTree>
    <p:extLst>
      <p:ext uri="{BB962C8B-B14F-4D97-AF65-F5344CB8AC3E}">
        <p14:creationId xmlns:p14="http://schemas.microsoft.com/office/powerpoint/2010/main" val="2274502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E1585D-2B2A-4939-A189-B075EF3AC40F}" type="datetimeFigureOut">
              <a:rPr lang="en-ID" smtClean="0"/>
              <a:t>30/08/2019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531F5889-C3F1-4C9A-9342-51A042B1B627}" type="slidenum">
              <a:rPr lang="en-ID" smtClean="0"/>
              <a:t>‹#›</a:t>
            </a:fld>
            <a:endParaRPr lang="en-ID"/>
          </a:p>
        </p:txBody>
      </p:sp>
    </p:spTree>
    <p:extLst>
      <p:ext uri="{BB962C8B-B14F-4D97-AF65-F5344CB8AC3E}">
        <p14:creationId xmlns:p14="http://schemas.microsoft.com/office/powerpoint/2010/main" val="919625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E1585D-2B2A-4939-A189-B075EF3AC40F}" type="datetimeFigureOut">
              <a:rPr lang="en-ID" smtClean="0"/>
              <a:t>30/08/2019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531F5889-C3F1-4C9A-9342-51A042B1B627}" type="slidenum">
              <a:rPr lang="en-ID" smtClean="0"/>
              <a:t>‹#›</a:t>
            </a:fld>
            <a:endParaRPr lang="en-ID"/>
          </a:p>
        </p:txBody>
      </p:sp>
    </p:spTree>
    <p:extLst>
      <p:ext uri="{BB962C8B-B14F-4D97-AF65-F5344CB8AC3E}">
        <p14:creationId xmlns:p14="http://schemas.microsoft.com/office/powerpoint/2010/main" val="127754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E1585D-2B2A-4939-A189-B075EF3AC40F}" type="datetimeFigureOut">
              <a:rPr lang="en-ID" smtClean="0"/>
              <a:t>30/08/2019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531F5889-C3F1-4C9A-9342-51A042B1B627}" type="slidenum">
              <a:rPr lang="en-ID" smtClean="0"/>
              <a:t>‹#›</a:t>
            </a:fld>
            <a:endParaRPr lang="en-ID"/>
          </a:p>
        </p:txBody>
      </p:sp>
    </p:spTree>
    <p:extLst>
      <p:ext uri="{BB962C8B-B14F-4D97-AF65-F5344CB8AC3E}">
        <p14:creationId xmlns:p14="http://schemas.microsoft.com/office/powerpoint/2010/main" val="2194092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E1585D-2B2A-4939-A189-B075EF3AC40F}" type="datetimeFigureOut">
              <a:rPr lang="en-ID" smtClean="0"/>
              <a:t>30/08/2019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531F5889-C3F1-4C9A-9342-51A042B1B627}" type="slidenum">
              <a:rPr lang="en-ID" smtClean="0"/>
              <a:t>‹#›</a:t>
            </a:fld>
            <a:endParaRPr lang="en-ID"/>
          </a:p>
        </p:txBody>
      </p:sp>
    </p:spTree>
    <p:extLst>
      <p:ext uri="{BB962C8B-B14F-4D97-AF65-F5344CB8AC3E}">
        <p14:creationId xmlns:p14="http://schemas.microsoft.com/office/powerpoint/2010/main" val="1197466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E1585D-2B2A-4939-A189-B075EF3AC40F}" type="datetimeFigureOut">
              <a:rPr lang="en-ID" smtClean="0"/>
              <a:t>30/08/2019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531F5889-C3F1-4C9A-9342-51A042B1B627}" type="slidenum">
              <a:rPr lang="en-ID" smtClean="0"/>
              <a:t>‹#›</a:t>
            </a:fld>
            <a:endParaRPr lang="en-ID"/>
          </a:p>
        </p:txBody>
      </p:sp>
    </p:spTree>
    <p:extLst>
      <p:ext uri="{BB962C8B-B14F-4D97-AF65-F5344CB8AC3E}">
        <p14:creationId xmlns:p14="http://schemas.microsoft.com/office/powerpoint/2010/main" val="2600888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E1585D-2B2A-4939-A189-B075EF3AC40F}" type="datetimeFigureOut">
              <a:rPr lang="en-ID" smtClean="0"/>
              <a:t>30/08/2019</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531F5889-C3F1-4C9A-9342-51A042B1B627}" type="slidenum">
              <a:rPr lang="en-ID" smtClean="0"/>
              <a:t>‹#›</a:t>
            </a:fld>
            <a:endParaRPr lang="en-ID"/>
          </a:p>
        </p:txBody>
      </p:sp>
    </p:spTree>
    <p:extLst>
      <p:ext uri="{BB962C8B-B14F-4D97-AF65-F5344CB8AC3E}">
        <p14:creationId xmlns:p14="http://schemas.microsoft.com/office/powerpoint/2010/main" val="4100787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E1585D-2B2A-4939-A189-B075EF3AC40F}" type="datetimeFigureOut">
              <a:rPr lang="en-ID" smtClean="0"/>
              <a:t>30/08/2019</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531F5889-C3F1-4C9A-9342-51A042B1B627}" type="slidenum">
              <a:rPr lang="en-ID" smtClean="0"/>
              <a:t>‹#›</a:t>
            </a:fld>
            <a:endParaRPr lang="en-ID"/>
          </a:p>
        </p:txBody>
      </p:sp>
    </p:spTree>
    <p:extLst>
      <p:ext uri="{BB962C8B-B14F-4D97-AF65-F5344CB8AC3E}">
        <p14:creationId xmlns:p14="http://schemas.microsoft.com/office/powerpoint/2010/main" val="1250832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E1585D-2B2A-4939-A189-B075EF3AC40F}" type="datetimeFigureOut">
              <a:rPr lang="en-ID" smtClean="0"/>
              <a:t>30/08/2019</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531F5889-C3F1-4C9A-9342-51A042B1B627}" type="slidenum">
              <a:rPr lang="en-ID" smtClean="0"/>
              <a:t>‹#›</a:t>
            </a:fld>
            <a:endParaRPr lang="en-ID"/>
          </a:p>
        </p:txBody>
      </p:sp>
    </p:spTree>
    <p:extLst>
      <p:ext uri="{BB962C8B-B14F-4D97-AF65-F5344CB8AC3E}">
        <p14:creationId xmlns:p14="http://schemas.microsoft.com/office/powerpoint/2010/main" val="4258857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E1585D-2B2A-4939-A189-B075EF3AC40F}" type="datetimeFigureOut">
              <a:rPr lang="en-ID" smtClean="0"/>
              <a:t>30/08/2019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531F5889-C3F1-4C9A-9342-51A042B1B627}" type="slidenum">
              <a:rPr lang="en-ID" smtClean="0"/>
              <a:t>‹#›</a:t>
            </a:fld>
            <a:endParaRPr lang="en-ID"/>
          </a:p>
        </p:txBody>
      </p:sp>
    </p:spTree>
    <p:extLst>
      <p:ext uri="{BB962C8B-B14F-4D97-AF65-F5344CB8AC3E}">
        <p14:creationId xmlns:p14="http://schemas.microsoft.com/office/powerpoint/2010/main" val="2769322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E1585D-2B2A-4939-A189-B075EF3AC40F}" type="datetimeFigureOut">
              <a:rPr lang="en-ID" smtClean="0"/>
              <a:t>30/08/2019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531F5889-C3F1-4C9A-9342-51A042B1B627}" type="slidenum">
              <a:rPr lang="en-ID" smtClean="0"/>
              <a:t>‹#›</a:t>
            </a:fld>
            <a:endParaRPr lang="en-ID"/>
          </a:p>
        </p:txBody>
      </p:sp>
    </p:spTree>
    <p:extLst>
      <p:ext uri="{BB962C8B-B14F-4D97-AF65-F5344CB8AC3E}">
        <p14:creationId xmlns:p14="http://schemas.microsoft.com/office/powerpoint/2010/main" val="1126909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E1585D-2B2A-4939-A189-B075EF3AC40F}" type="datetimeFigureOut">
              <a:rPr lang="en-ID" smtClean="0"/>
              <a:t>30/08/2019</a:t>
            </a:fld>
            <a:endParaRPr lang="en-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1F5889-C3F1-4C9A-9342-51A042B1B627}" type="slidenum">
              <a:rPr lang="en-ID" smtClean="0"/>
              <a:t>‹#›</a:t>
            </a:fld>
            <a:endParaRPr lang="en-ID"/>
          </a:p>
        </p:txBody>
      </p:sp>
    </p:spTree>
    <p:extLst>
      <p:ext uri="{BB962C8B-B14F-4D97-AF65-F5344CB8AC3E}">
        <p14:creationId xmlns:p14="http://schemas.microsoft.com/office/powerpoint/2010/main" val="13627242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04B6D-C2B4-4192-B53B-FCC683E88949}"/>
              </a:ext>
            </a:extLst>
          </p:cNvPr>
          <p:cNvSpPr>
            <a:spLocks noGrp="1"/>
          </p:cNvSpPr>
          <p:nvPr>
            <p:ph type="ctrTitle"/>
          </p:nvPr>
        </p:nvSpPr>
        <p:spPr/>
        <p:txBody>
          <a:bodyPr/>
          <a:lstStyle/>
          <a:p>
            <a:r>
              <a:rPr lang="id-ID" dirty="0"/>
              <a:t>Pengantar Matematika Diskrit dan Logika</a:t>
            </a:r>
            <a:endParaRPr lang="en-ID" dirty="0"/>
          </a:p>
        </p:txBody>
      </p:sp>
      <p:sp>
        <p:nvSpPr>
          <p:cNvPr id="3" name="Subtitle 2">
            <a:extLst>
              <a:ext uri="{FF2B5EF4-FFF2-40B4-BE49-F238E27FC236}">
                <a16:creationId xmlns:a16="http://schemas.microsoft.com/office/drawing/2014/main" id="{B824DBF8-D98F-4D26-8F1D-BA138F950206}"/>
              </a:ext>
            </a:extLst>
          </p:cNvPr>
          <p:cNvSpPr>
            <a:spLocks noGrp="1"/>
          </p:cNvSpPr>
          <p:nvPr>
            <p:ph type="subTitle" idx="1"/>
          </p:nvPr>
        </p:nvSpPr>
        <p:spPr/>
        <p:txBody>
          <a:bodyPr/>
          <a:lstStyle/>
          <a:p>
            <a:r>
              <a:rPr lang="id-ID"/>
              <a:t>Ashri Shabrina </a:t>
            </a:r>
            <a:r>
              <a:rPr lang="id-ID" dirty="0"/>
              <a:t>A</a:t>
            </a:r>
            <a:r>
              <a:rPr lang="id-ID"/>
              <a:t>frah, S.ST., M.</a:t>
            </a:r>
            <a:r>
              <a:rPr lang="id-ID" dirty="0"/>
              <a:t>T</a:t>
            </a:r>
            <a:r>
              <a:rPr lang="id-ID"/>
              <a:t>.</a:t>
            </a:r>
            <a:endParaRPr lang="en-ID" dirty="0"/>
          </a:p>
        </p:txBody>
      </p:sp>
    </p:spTree>
    <p:extLst>
      <p:ext uri="{BB962C8B-B14F-4D97-AF65-F5344CB8AC3E}">
        <p14:creationId xmlns:p14="http://schemas.microsoft.com/office/powerpoint/2010/main" val="930013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2DDB7-FF25-46E2-8508-AD8C18F76795}"/>
              </a:ext>
            </a:extLst>
          </p:cNvPr>
          <p:cNvSpPr>
            <a:spLocks noGrp="1"/>
          </p:cNvSpPr>
          <p:nvPr>
            <p:ph type="title"/>
          </p:nvPr>
        </p:nvSpPr>
        <p:spPr/>
        <p:txBody>
          <a:bodyPr/>
          <a:lstStyle/>
          <a:p>
            <a:r>
              <a:rPr lang="id-ID" dirty="0"/>
              <a:t>Konjungsi</a:t>
            </a:r>
            <a:endParaRPr lang="en-ID" dirty="0"/>
          </a:p>
        </p:txBody>
      </p:sp>
      <p:sp>
        <p:nvSpPr>
          <p:cNvPr id="3" name="Content Placeholder 2">
            <a:extLst>
              <a:ext uri="{FF2B5EF4-FFF2-40B4-BE49-F238E27FC236}">
                <a16:creationId xmlns:a16="http://schemas.microsoft.com/office/drawing/2014/main" id="{254EC0CF-ED4C-47D9-A2A6-89B26579058B}"/>
              </a:ext>
            </a:extLst>
          </p:cNvPr>
          <p:cNvSpPr>
            <a:spLocks noGrp="1"/>
          </p:cNvSpPr>
          <p:nvPr>
            <p:ph idx="1"/>
          </p:nvPr>
        </p:nvSpPr>
        <p:spPr>
          <a:xfrm>
            <a:off x="677334" y="2054573"/>
            <a:ext cx="8596668" cy="3880773"/>
          </a:xfrm>
        </p:spPr>
        <p:txBody>
          <a:bodyPr>
            <a:normAutofit/>
          </a:bodyPr>
          <a:lstStyle/>
          <a:p>
            <a:r>
              <a:rPr lang="id-ID" sz="2400" dirty="0"/>
              <a:t>Notasi: ꓥ</a:t>
            </a:r>
          </a:p>
          <a:p>
            <a:r>
              <a:rPr lang="id-ID" sz="2400" dirty="0"/>
              <a:t>Operator: “dan”, “and”</a:t>
            </a:r>
          </a:p>
          <a:p>
            <a:endParaRPr lang="id-ID" sz="2400" dirty="0"/>
          </a:p>
          <a:p>
            <a:pPr marL="0" indent="0">
              <a:buNone/>
            </a:pPr>
            <a:r>
              <a:rPr lang="id-ID" sz="2400" dirty="0"/>
              <a:t>Contoh:</a:t>
            </a:r>
          </a:p>
          <a:p>
            <a:pPr marL="0" indent="0">
              <a:buNone/>
            </a:pPr>
            <a:r>
              <a:rPr lang="id-ID" sz="2400" i="1" dirty="0"/>
              <a:t>p</a:t>
            </a:r>
            <a:r>
              <a:rPr lang="id-ID" sz="2400" dirty="0"/>
              <a:t> 	: Penduduk Kota Malang semakin padat.</a:t>
            </a:r>
          </a:p>
          <a:p>
            <a:pPr marL="0" indent="0">
              <a:buNone/>
            </a:pPr>
            <a:r>
              <a:rPr lang="id-ID" sz="2400" i="1" dirty="0"/>
              <a:t>q 	</a:t>
            </a:r>
            <a:r>
              <a:rPr lang="id-ID" sz="2400" dirty="0"/>
              <a:t>: Di jalan sering terjadi macet.</a:t>
            </a:r>
          </a:p>
          <a:p>
            <a:pPr marL="0" indent="0">
              <a:buNone/>
            </a:pPr>
            <a:r>
              <a:rPr lang="id-ID" sz="2400" i="1" dirty="0"/>
              <a:t>p</a:t>
            </a:r>
            <a:r>
              <a:rPr lang="id-ID" sz="2400" dirty="0"/>
              <a:t> ꓥ </a:t>
            </a:r>
            <a:r>
              <a:rPr lang="id-ID" sz="2400" i="1" dirty="0"/>
              <a:t>q	</a:t>
            </a:r>
            <a:r>
              <a:rPr lang="id-ID" sz="2400" dirty="0"/>
              <a:t>: Penduduk Kota Malang semakin padat dan di jalan sering 	terjadi macet.</a:t>
            </a:r>
            <a:endParaRPr lang="en-ID" sz="2400" dirty="0"/>
          </a:p>
        </p:txBody>
      </p:sp>
    </p:spTree>
    <p:extLst>
      <p:ext uri="{BB962C8B-B14F-4D97-AF65-F5344CB8AC3E}">
        <p14:creationId xmlns:p14="http://schemas.microsoft.com/office/powerpoint/2010/main" val="563794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610D-DAD4-437E-A59B-004789F55CD3}"/>
              </a:ext>
            </a:extLst>
          </p:cNvPr>
          <p:cNvSpPr>
            <a:spLocks noGrp="1"/>
          </p:cNvSpPr>
          <p:nvPr>
            <p:ph type="title"/>
          </p:nvPr>
        </p:nvSpPr>
        <p:spPr/>
        <p:txBody>
          <a:bodyPr/>
          <a:lstStyle/>
          <a:p>
            <a:r>
              <a:rPr lang="id-ID" dirty="0"/>
              <a:t>Tabel Kebenaran Konjungsi</a:t>
            </a:r>
            <a:endParaRPr lang="en-ID" dirty="0"/>
          </a:p>
        </p:txBody>
      </p:sp>
      <p:pic>
        <p:nvPicPr>
          <p:cNvPr id="4" name="Content Placeholder 3">
            <a:extLst>
              <a:ext uri="{FF2B5EF4-FFF2-40B4-BE49-F238E27FC236}">
                <a16:creationId xmlns:a16="http://schemas.microsoft.com/office/drawing/2014/main" id="{8C2DC6EA-67BE-460B-926B-F2286384CA88}"/>
              </a:ext>
            </a:extLst>
          </p:cNvPr>
          <p:cNvPicPr>
            <a:picLocks noGrp="1"/>
          </p:cNvPicPr>
          <p:nvPr>
            <p:ph idx="1"/>
          </p:nvPr>
        </p:nvPicPr>
        <p:blipFill rotWithShape="1">
          <a:blip r:embed="rId2"/>
          <a:srcRect l="71997" t="57923" r="11539" b="19417"/>
          <a:stretch/>
        </p:blipFill>
        <p:spPr bwMode="auto">
          <a:xfrm>
            <a:off x="3999390" y="2056999"/>
            <a:ext cx="3885653" cy="28706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1057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7541A-1E7B-4710-90A3-59D0860F94E0}"/>
              </a:ext>
            </a:extLst>
          </p:cNvPr>
          <p:cNvSpPr>
            <a:spLocks noGrp="1"/>
          </p:cNvSpPr>
          <p:nvPr>
            <p:ph type="title"/>
          </p:nvPr>
        </p:nvSpPr>
        <p:spPr/>
        <p:txBody>
          <a:bodyPr/>
          <a:lstStyle/>
          <a:p>
            <a:r>
              <a:rPr lang="id-ID" dirty="0"/>
              <a:t>Disjungsi</a:t>
            </a:r>
            <a:endParaRPr lang="en-ID" dirty="0"/>
          </a:p>
        </p:txBody>
      </p:sp>
      <p:sp>
        <p:nvSpPr>
          <p:cNvPr id="3" name="Content Placeholder 2">
            <a:extLst>
              <a:ext uri="{FF2B5EF4-FFF2-40B4-BE49-F238E27FC236}">
                <a16:creationId xmlns:a16="http://schemas.microsoft.com/office/drawing/2014/main" id="{6E1A35B7-4C41-4216-A7FE-E9DE49675B30}"/>
              </a:ext>
            </a:extLst>
          </p:cNvPr>
          <p:cNvSpPr>
            <a:spLocks noGrp="1"/>
          </p:cNvSpPr>
          <p:nvPr>
            <p:ph idx="1"/>
          </p:nvPr>
        </p:nvSpPr>
        <p:spPr>
          <a:xfrm>
            <a:off x="677334" y="2014817"/>
            <a:ext cx="8596668" cy="3880773"/>
          </a:xfrm>
        </p:spPr>
        <p:txBody>
          <a:bodyPr>
            <a:normAutofit/>
          </a:bodyPr>
          <a:lstStyle/>
          <a:p>
            <a:r>
              <a:rPr lang="id-ID" sz="2400" dirty="0"/>
              <a:t>Notasi: ꓦ</a:t>
            </a:r>
          </a:p>
          <a:p>
            <a:r>
              <a:rPr lang="id-ID" sz="2400" dirty="0"/>
              <a:t>Operator: “atau”, “or”</a:t>
            </a:r>
          </a:p>
          <a:p>
            <a:endParaRPr lang="id-ID" sz="2400" dirty="0"/>
          </a:p>
          <a:p>
            <a:pPr marL="0" indent="0">
              <a:buNone/>
            </a:pPr>
            <a:r>
              <a:rPr lang="id-ID" sz="2400" dirty="0"/>
              <a:t>Contoh:</a:t>
            </a:r>
          </a:p>
          <a:p>
            <a:pPr marL="0" indent="0">
              <a:buNone/>
            </a:pPr>
            <a:r>
              <a:rPr lang="id-ID" sz="2400" i="1" dirty="0"/>
              <a:t>p</a:t>
            </a:r>
            <a:r>
              <a:rPr lang="id-ID" sz="2400" dirty="0"/>
              <a:t> 	: Saya membeli laptop baru.</a:t>
            </a:r>
          </a:p>
          <a:p>
            <a:pPr marL="0" indent="0">
              <a:buNone/>
            </a:pPr>
            <a:r>
              <a:rPr lang="id-ID" sz="2400" i="1" dirty="0"/>
              <a:t>q 	</a:t>
            </a:r>
            <a:r>
              <a:rPr lang="id-ID" sz="2400" dirty="0"/>
              <a:t>: Afri meminjamkan komputer pada saya.</a:t>
            </a:r>
          </a:p>
          <a:p>
            <a:pPr marL="0" indent="0">
              <a:buNone/>
            </a:pPr>
            <a:r>
              <a:rPr lang="id-ID" sz="2400" i="1" dirty="0"/>
              <a:t>p</a:t>
            </a:r>
            <a:r>
              <a:rPr lang="id-ID" sz="2400" dirty="0"/>
              <a:t> ꓥ </a:t>
            </a:r>
            <a:r>
              <a:rPr lang="id-ID" sz="2400" i="1" dirty="0"/>
              <a:t>q	</a:t>
            </a:r>
            <a:r>
              <a:rPr lang="id-ID" sz="2400" dirty="0"/>
              <a:t>: Saya membeli laptop baru atau Afri meminjamkan komputer pada saya.</a:t>
            </a:r>
            <a:endParaRPr lang="en-ID" sz="2400" dirty="0"/>
          </a:p>
        </p:txBody>
      </p:sp>
    </p:spTree>
    <p:extLst>
      <p:ext uri="{BB962C8B-B14F-4D97-AF65-F5344CB8AC3E}">
        <p14:creationId xmlns:p14="http://schemas.microsoft.com/office/powerpoint/2010/main" val="301353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E25F-48DD-446E-9063-C548AFEE8C22}"/>
              </a:ext>
            </a:extLst>
          </p:cNvPr>
          <p:cNvSpPr>
            <a:spLocks noGrp="1"/>
          </p:cNvSpPr>
          <p:nvPr>
            <p:ph type="title"/>
          </p:nvPr>
        </p:nvSpPr>
        <p:spPr/>
        <p:txBody>
          <a:bodyPr/>
          <a:lstStyle/>
          <a:p>
            <a:r>
              <a:rPr lang="id-ID" dirty="0"/>
              <a:t>Tabel Kebenaran Disjungsi</a:t>
            </a:r>
            <a:endParaRPr lang="en-ID" dirty="0"/>
          </a:p>
        </p:txBody>
      </p:sp>
      <p:pic>
        <p:nvPicPr>
          <p:cNvPr id="4" name="Content Placeholder 3">
            <a:extLst>
              <a:ext uri="{FF2B5EF4-FFF2-40B4-BE49-F238E27FC236}">
                <a16:creationId xmlns:a16="http://schemas.microsoft.com/office/drawing/2014/main" id="{6A4CB606-7E43-49EB-A28D-6EE2C9A9E4D6}"/>
              </a:ext>
            </a:extLst>
          </p:cNvPr>
          <p:cNvPicPr>
            <a:picLocks noGrp="1"/>
          </p:cNvPicPr>
          <p:nvPr>
            <p:ph idx="1"/>
          </p:nvPr>
        </p:nvPicPr>
        <p:blipFill rotWithShape="1">
          <a:blip r:embed="rId2"/>
          <a:srcRect l="71998" t="49292" r="11672" b="28269"/>
          <a:stretch/>
        </p:blipFill>
        <p:spPr bwMode="auto">
          <a:xfrm>
            <a:off x="4423879" y="2167167"/>
            <a:ext cx="3344242" cy="25236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94759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0559-EBFB-434A-8A11-2B86718CB3EB}"/>
              </a:ext>
            </a:extLst>
          </p:cNvPr>
          <p:cNvSpPr>
            <a:spLocks noGrp="1"/>
          </p:cNvSpPr>
          <p:nvPr>
            <p:ph type="title"/>
          </p:nvPr>
        </p:nvSpPr>
        <p:spPr/>
        <p:txBody>
          <a:bodyPr/>
          <a:lstStyle/>
          <a:p>
            <a:r>
              <a:rPr lang="id-ID" dirty="0"/>
              <a:t>Ingkaran (Negasi)</a:t>
            </a:r>
            <a:endParaRPr lang="en-ID" dirty="0"/>
          </a:p>
        </p:txBody>
      </p:sp>
      <p:sp>
        <p:nvSpPr>
          <p:cNvPr id="3" name="Content Placeholder 2">
            <a:extLst>
              <a:ext uri="{FF2B5EF4-FFF2-40B4-BE49-F238E27FC236}">
                <a16:creationId xmlns:a16="http://schemas.microsoft.com/office/drawing/2014/main" id="{799F0225-6A11-4C06-820C-F2FED1857590}"/>
              </a:ext>
            </a:extLst>
          </p:cNvPr>
          <p:cNvSpPr>
            <a:spLocks noGrp="1"/>
          </p:cNvSpPr>
          <p:nvPr>
            <p:ph idx="1"/>
          </p:nvPr>
        </p:nvSpPr>
        <p:spPr/>
        <p:txBody>
          <a:bodyPr/>
          <a:lstStyle/>
          <a:p>
            <a:r>
              <a:rPr lang="id-ID" sz="2400" dirty="0"/>
              <a:t>Notasi: ~</a:t>
            </a:r>
          </a:p>
          <a:p>
            <a:r>
              <a:rPr lang="id-ID" sz="2400" dirty="0"/>
              <a:t>Operator: “tidak”, “not”</a:t>
            </a:r>
          </a:p>
          <a:p>
            <a:endParaRPr lang="id-ID" sz="2400" dirty="0"/>
          </a:p>
          <a:p>
            <a:pPr marL="0" indent="0">
              <a:buNone/>
            </a:pPr>
            <a:r>
              <a:rPr lang="id-ID" sz="2400" dirty="0"/>
              <a:t>Contoh:</a:t>
            </a:r>
          </a:p>
          <a:p>
            <a:pPr marL="0" indent="0">
              <a:buNone/>
            </a:pPr>
            <a:r>
              <a:rPr lang="id-ID" sz="2400" i="1" dirty="0"/>
              <a:t>p</a:t>
            </a:r>
            <a:r>
              <a:rPr lang="id-ID" sz="2400" dirty="0"/>
              <a:t> 	: Harga komputer mahal.</a:t>
            </a:r>
          </a:p>
          <a:p>
            <a:pPr marL="0" indent="0">
              <a:buNone/>
            </a:pPr>
            <a:r>
              <a:rPr lang="id-ID" sz="2400" i="1" dirty="0"/>
              <a:t>~p 	</a:t>
            </a:r>
            <a:r>
              <a:rPr lang="id-ID" sz="2400" dirty="0"/>
              <a:t>: Harga komputer tidak mahal.</a:t>
            </a:r>
          </a:p>
          <a:p>
            <a:pPr marL="0" indent="0">
              <a:buNone/>
            </a:pPr>
            <a:endParaRPr lang="en-ID" dirty="0"/>
          </a:p>
        </p:txBody>
      </p:sp>
      <p:pic>
        <p:nvPicPr>
          <p:cNvPr id="4" name="Picture 3">
            <a:extLst>
              <a:ext uri="{FF2B5EF4-FFF2-40B4-BE49-F238E27FC236}">
                <a16:creationId xmlns:a16="http://schemas.microsoft.com/office/drawing/2014/main" id="{13701FC4-6C48-4D72-B725-B02BBEC7555F}"/>
              </a:ext>
            </a:extLst>
          </p:cNvPr>
          <p:cNvPicPr/>
          <p:nvPr/>
        </p:nvPicPr>
        <p:blipFill rotWithShape="1">
          <a:blip r:embed="rId2"/>
          <a:srcRect l="66511" t="64263" r="21243" b="21233"/>
          <a:stretch/>
        </p:blipFill>
        <p:spPr bwMode="auto">
          <a:xfrm>
            <a:off x="7302430" y="2295975"/>
            <a:ext cx="2805397" cy="17817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08989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902C5-E645-416E-9083-72ED0F96F939}"/>
              </a:ext>
            </a:extLst>
          </p:cNvPr>
          <p:cNvSpPr>
            <a:spLocks noGrp="1"/>
          </p:cNvSpPr>
          <p:nvPr>
            <p:ph type="title"/>
          </p:nvPr>
        </p:nvSpPr>
        <p:spPr/>
        <p:txBody>
          <a:bodyPr/>
          <a:lstStyle/>
          <a:p>
            <a:r>
              <a:rPr lang="id-ID" dirty="0"/>
              <a:t>Ekivalen, Tautologi, dan Kontradiksi</a:t>
            </a:r>
            <a:endParaRPr lang="en-ID" dirty="0"/>
          </a:p>
        </p:txBody>
      </p:sp>
      <p:sp>
        <p:nvSpPr>
          <p:cNvPr id="3" name="Content Placeholder 2">
            <a:extLst>
              <a:ext uri="{FF2B5EF4-FFF2-40B4-BE49-F238E27FC236}">
                <a16:creationId xmlns:a16="http://schemas.microsoft.com/office/drawing/2014/main" id="{DC45987A-B375-47EA-88B0-11312AC3844C}"/>
              </a:ext>
            </a:extLst>
          </p:cNvPr>
          <p:cNvSpPr>
            <a:spLocks noGrp="1"/>
          </p:cNvSpPr>
          <p:nvPr>
            <p:ph idx="1"/>
          </p:nvPr>
        </p:nvSpPr>
        <p:spPr>
          <a:xfrm>
            <a:off x="677334" y="1930400"/>
            <a:ext cx="8596668" cy="3880773"/>
          </a:xfrm>
        </p:spPr>
        <p:txBody>
          <a:bodyPr>
            <a:noAutofit/>
          </a:bodyPr>
          <a:lstStyle/>
          <a:p>
            <a:r>
              <a:rPr lang="id-ID" sz="2400"/>
              <a:t>Sebuah proposisi </a:t>
            </a:r>
            <a:r>
              <a:rPr lang="id-ID" sz="2400" dirty="0"/>
              <a:t>disebut ekivalen </a:t>
            </a:r>
            <a:r>
              <a:rPr lang="id-ID" sz="2400"/>
              <a:t>dengan proposisi </a:t>
            </a:r>
            <a:r>
              <a:rPr lang="id-ID" sz="2400" dirty="0"/>
              <a:t>yang lain jika kedua proposisi majemuk tersebut memiliki nilai kebenaran yang selalu sama.</a:t>
            </a:r>
          </a:p>
          <a:p>
            <a:pPr marL="0" indent="0">
              <a:buNone/>
            </a:pPr>
            <a:r>
              <a:rPr lang="id-ID" sz="2400" dirty="0"/>
              <a:t>Contoh: </a:t>
            </a:r>
            <a:r>
              <a:rPr lang="id-ID" sz="2400" i="1" dirty="0"/>
              <a:t>p ꓥ q ≡ ~(~p ꓦ ~q</a:t>
            </a:r>
            <a:r>
              <a:rPr lang="id-ID" sz="2400" dirty="0"/>
              <a:t>)</a:t>
            </a:r>
          </a:p>
          <a:p>
            <a:pPr marL="0" indent="0">
              <a:buNone/>
            </a:pPr>
            <a:endParaRPr lang="id-ID" sz="2400" i="1" dirty="0"/>
          </a:p>
          <a:p>
            <a:r>
              <a:rPr lang="id-ID" sz="2400" dirty="0"/>
              <a:t>Sebuah proposisi majemuk disebut sebagai tautologi jika proposisi majemuk tersebut selalu bernilai benar untuk semua nilai proposisi yang menyusunnya. </a:t>
            </a:r>
          </a:p>
          <a:p>
            <a:pPr marL="0" indent="0">
              <a:buNone/>
            </a:pPr>
            <a:r>
              <a:rPr lang="id-ID" sz="2400" dirty="0"/>
              <a:t>Contoh: </a:t>
            </a:r>
            <a:r>
              <a:rPr lang="id-ID" sz="2400" i="1" dirty="0"/>
              <a:t>(p </a:t>
            </a:r>
            <a:r>
              <a:rPr lang="id-ID" sz="2400" i="1" dirty="0">
                <a:latin typeface="Calibri" panose="020F0502020204030204" pitchFamily="34" charset="0"/>
                <a:cs typeface="Calibri" panose="020F0502020204030204" pitchFamily="34" charset="0"/>
              </a:rPr>
              <a:t>ꓥ q) =&gt; q</a:t>
            </a:r>
            <a:r>
              <a:rPr lang="id-ID" sz="2400" dirty="0"/>
              <a:t>  </a:t>
            </a:r>
            <a:endParaRPr lang="en-ID" sz="2400" dirty="0"/>
          </a:p>
        </p:txBody>
      </p:sp>
    </p:spTree>
    <p:extLst>
      <p:ext uri="{BB962C8B-B14F-4D97-AF65-F5344CB8AC3E}">
        <p14:creationId xmlns:p14="http://schemas.microsoft.com/office/powerpoint/2010/main" val="1006867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1716B-EF8D-4483-9A01-0F3A5551F669}"/>
              </a:ext>
            </a:extLst>
          </p:cNvPr>
          <p:cNvSpPr>
            <a:spLocks noGrp="1"/>
          </p:cNvSpPr>
          <p:nvPr>
            <p:ph idx="1"/>
          </p:nvPr>
        </p:nvSpPr>
        <p:spPr>
          <a:xfrm>
            <a:off x="838200" y="815546"/>
            <a:ext cx="10515600" cy="5361417"/>
          </a:xfrm>
        </p:spPr>
        <p:txBody>
          <a:bodyPr>
            <a:normAutofit/>
          </a:bodyPr>
          <a:lstStyle/>
          <a:p>
            <a:r>
              <a:rPr lang="id-ID" sz="2400" dirty="0"/>
              <a:t>Sebuah proposisi majemuk disebut sebagai kontradiksi jika proposisi majemuk tersebut selalu bernilai salah untuk semua nilai proposisi yang menyusunnya.</a:t>
            </a:r>
          </a:p>
          <a:p>
            <a:pPr marL="0" indent="0">
              <a:buNone/>
            </a:pPr>
            <a:endParaRPr lang="id-ID" sz="2400" dirty="0"/>
          </a:p>
          <a:p>
            <a:pPr marL="0" indent="0">
              <a:buNone/>
            </a:pPr>
            <a:r>
              <a:rPr lang="id-ID" sz="2400" dirty="0"/>
              <a:t>Contoh: ~</a:t>
            </a:r>
            <a:r>
              <a:rPr lang="id-ID" sz="2400" i="1" dirty="0"/>
              <a:t>p</a:t>
            </a:r>
            <a:r>
              <a:rPr lang="id-ID" sz="2400" dirty="0"/>
              <a:t> ꓥ (</a:t>
            </a:r>
            <a:r>
              <a:rPr lang="id-ID" sz="2400" i="1" dirty="0"/>
              <a:t>q</a:t>
            </a:r>
            <a:r>
              <a:rPr lang="id-ID" sz="2400" dirty="0"/>
              <a:t> ꓥ </a:t>
            </a:r>
            <a:r>
              <a:rPr lang="id-ID" sz="2400" i="1" dirty="0"/>
              <a:t>p</a:t>
            </a:r>
            <a:r>
              <a:rPr lang="id-ID" sz="2400" dirty="0"/>
              <a:t>)</a:t>
            </a:r>
          </a:p>
        </p:txBody>
      </p:sp>
    </p:spTree>
    <p:extLst>
      <p:ext uri="{BB962C8B-B14F-4D97-AF65-F5344CB8AC3E}">
        <p14:creationId xmlns:p14="http://schemas.microsoft.com/office/powerpoint/2010/main" val="2115750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225D-F7BC-43AF-A4FE-6E9B302DEEB7}"/>
              </a:ext>
            </a:extLst>
          </p:cNvPr>
          <p:cNvSpPr>
            <a:spLocks noGrp="1"/>
          </p:cNvSpPr>
          <p:nvPr>
            <p:ph type="title"/>
          </p:nvPr>
        </p:nvSpPr>
        <p:spPr>
          <a:xfrm>
            <a:off x="677334" y="516836"/>
            <a:ext cx="8596668" cy="887896"/>
          </a:xfrm>
        </p:spPr>
        <p:txBody>
          <a:bodyPr/>
          <a:lstStyle/>
          <a:p>
            <a:r>
              <a:rPr lang="id-ID" dirty="0"/>
              <a:t>Soal Latihan</a:t>
            </a:r>
            <a:endParaRPr lang="en-ID" dirty="0"/>
          </a:p>
        </p:txBody>
      </p:sp>
      <p:sp>
        <p:nvSpPr>
          <p:cNvPr id="3" name="Content Placeholder 2">
            <a:extLst>
              <a:ext uri="{FF2B5EF4-FFF2-40B4-BE49-F238E27FC236}">
                <a16:creationId xmlns:a16="http://schemas.microsoft.com/office/drawing/2014/main" id="{81B5F7E5-B0CA-418F-AF17-4295764D61E7}"/>
              </a:ext>
            </a:extLst>
          </p:cNvPr>
          <p:cNvSpPr>
            <a:spLocks noGrp="1"/>
          </p:cNvSpPr>
          <p:nvPr>
            <p:ph idx="1"/>
          </p:nvPr>
        </p:nvSpPr>
        <p:spPr>
          <a:xfrm>
            <a:off x="1048394" y="1563758"/>
            <a:ext cx="8864232" cy="4658136"/>
          </a:xfrm>
        </p:spPr>
        <p:txBody>
          <a:bodyPr>
            <a:normAutofit fontScale="25000" lnSpcReduction="20000"/>
          </a:bodyPr>
          <a:lstStyle/>
          <a:p>
            <a:r>
              <a:rPr lang="id-ID" sz="7200" dirty="0"/>
              <a:t>  a : Alif anak yang pintar.</a:t>
            </a:r>
          </a:p>
          <a:p>
            <a:pPr marL="0" indent="0">
              <a:buNone/>
            </a:pPr>
            <a:r>
              <a:rPr lang="id-ID" sz="7200" dirty="0"/>
              <a:t>	b : Alif selalu gembira.</a:t>
            </a:r>
          </a:p>
          <a:p>
            <a:pPr marL="0" indent="0">
              <a:buNone/>
            </a:pPr>
            <a:endParaRPr lang="id-ID" sz="7200" dirty="0"/>
          </a:p>
          <a:p>
            <a:pPr marL="0" indent="0">
              <a:buNone/>
            </a:pPr>
            <a:r>
              <a:rPr lang="id-ID" sz="7200" dirty="0"/>
              <a:t>1. Alif anak yang pintar dan selalu gembira.</a:t>
            </a:r>
          </a:p>
          <a:p>
            <a:pPr marL="0" indent="0">
              <a:buNone/>
            </a:pPr>
            <a:r>
              <a:rPr lang="id-ID" sz="7200" dirty="0"/>
              <a:t>2. Alif anak yang tidak pintar tetapi selalu gembira.</a:t>
            </a:r>
          </a:p>
          <a:p>
            <a:pPr marL="0" indent="0">
              <a:buNone/>
            </a:pPr>
            <a:r>
              <a:rPr lang="id-ID" sz="7200" dirty="0"/>
              <a:t>3. Alif anak yang tidak pintar, atau Alif adalah anak yang pintar tetapi bersedih.</a:t>
            </a:r>
          </a:p>
          <a:p>
            <a:pPr marL="0" indent="0">
              <a:buNone/>
            </a:pPr>
            <a:endParaRPr lang="id-ID" sz="7200" dirty="0"/>
          </a:p>
          <a:p>
            <a:r>
              <a:rPr lang="id-ID" sz="7200" dirty="0"/>
              <a:t>Tentukan apakah pasangan proposisi di bawah ini equivalen!</a:t>
            </a:r>
          </a:p>
          <a:p>
            <a:pPr marL="0" indent="0">
              <a:buNone/>
            </a:pPr>
            <a:endParaRPr lang="id-ID" sz="7200" dirty="0"/>
          </a:p>
          <a:p>
            <a:pPr marL="0" indent="0">
              <a:buNone/>
            </a:pPr>
            <a:r>
              <a:rPr lang="id-ID" sz="7200" dirty="0"/>
              <a:t>1. ~(~p) dengan p						5. ~(p </a:t>
            </a:r>
            <a:r>
              <a:rPr lang="id-ID" sz="7200" dirty="0">
                <a:cs typeface="Calibri" panose="020F0502020204030204" pitchFamily="34" charset="0"/>
              </a:rPr>
              <a:t>ꓥ q) =&gt; (~p ꓦ (~p ꓦ q)) dengan ~p ꓦ q</a:t>
            </a:r>
            <a:endParaRPr lang="id-ID" sz="7200" dirty="0"/>
          </a:p>
          <a:p>
            <a:pPr marL="0" indent="0">
              <a:buNone/>
            </a:pPr>
            <a:r>
              <a:rPr lang="id-ID" sz="7200" dirty="0"/>
              <a:t>2. ~(p </a:t>
            </a:r>
            <a:r>
              <a:rPr lang="id-ID" sz="7200" dirty="0">
                <a:cs typeface="Calibri" panose="020F0502020204030204" pitchFamily="34" charset="0"/>
              </a:rPr>
              <a:t>ꓥ q) dengan ~p ꓥ ~q				6. (p ꓦ q) ꓥ (~p ꓥ (~p ꓥ q)) dengan ~p ꓥ q</a:t>
            </a:r>
          </a:p>
          <a:p>
            <a:pPr marL="0" indent="0">
              <a:buNone/>
            </a:pPr>
            <a:r>
              <a:rPr lang="id-ID" sz="7200" dirty="0"/>
              <a:t>3. p =&gt; q dengan ~p </a:t>
            </a:r>
            <a:r>
              <a:rPr lang="id-ID" sz="7200" dirty="0">
                <a:cs typeface="Calibri" panose="020F0502020204030204" pitchFamily="34" charset="0"/>
              </a:rPr>
              <a:t>ꓦ q				7. ~(p ꓦ ~q) ꓦ (~p ꓥ ~q) dengan ~p</a:t>
            </a:r>
          </a:p>
          <a:p>
            <a:pPr marL="0" indent="0">
              <a:buNone/>
            </a:pPr>
            <a:r>
              <a:rPr lang="id-ID" sz="7200" dirty="0">
                <a:cs typeface="Calibri" panose="020F0502020204030204" pitchFamily="34" charset="0"/>
              </a:rPr>
              <a:t>4. p =&gt; (q =&gt; r) dengan (p ꓥ q) =&gt; r		</a:t>
            </a:r>
            <a:endParaRPr lang="id-ID" sz="7200" dirty="0"/>
          </a:p>
          <a:p>
            <a:pPr marL="0" indent="0">
              <a:buNone/>
            </a:pPr>
            <a:endParaRPr lang="id-ID" dirty="0"/>
          </a:p>
          <a:p>
            <a:pPr marL="0" indent="0">
              <a:buNone/>
            </a:pPr>
            <a:r>
              <a:rPr lang="id-ID" dirty="0"/>
              <a:t>	</a:t>
            </a:r>
          </a:p>
          <a:p>
            <a:endParaRPr lang="id-ID" dirty="0"/>
          </a:p>
          <a:p>
            <a:pPr marL="0" indent="0">
              <a:buNone/>
            </a:pPr>
            <a:endParaRPr lang="id-ID" dirty="0"/>
          </a:p>
          <a:p>
            <a:pPr marL="0" indent="0">
              <a:buNone/>
            </a:pPr>
            <a:endParaRPr lang="id-ID" dirty="0"/>
          </a:p>
          <a:p>
            <a:pPr marL="0" indent="0">
              <a:buNone/>
            </a:pPr>
            <a:r>
              <a:rPr lang="id-ID" dirty="0"/>
              <a:t> </a:t>
            </a:r>
          </a:p>
          <a:p>
            <a:endParaRPr lang="en-ID" dirty="0"/>
          </a:p>
        </p:txBody>
      </p:sp>
    </p:spTree>
    <p:extLst>
      <p:ext uri="{BB962C8B-B14F-4D97-AF65-F5344CB8AC3E}">
        <p14:creationId xmlns:p14="http://schemas.microsoft.com/office/powerpoint/2010/main" val="592854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5D763F-2A56-4E55-A276-8702A9C828EA}"/>
              </a:ext>
            </a:extLst>
          </p:cNvPr>
          <p:cNvSpPr>
            <a:spLocks noGrp="1"/>
          </p:cNvSpPr>
          <p:nvPr>
            <p:ph idx="1"/>
          </p:nvPr>
        </p:nvSpPr>
        <p:spPr>
          <a:xfrm>
            <a:off x="927652" y="914401"/>
            <a:ext cx="8306593" cy="5126962"/>
          </a:xfrm>
        </p:spPr>
        <p:txBody>
          <a:bodyPr/>
          <a:lstStyle/>
          <a:p>
            <a:r>
              <a:rPr lang="id-ID" dirty="0"/>
              <a:t>Telitilah mana di antara pernyataan-pernyataan berikut yang merupakan tautologi dan kontradiksi!</a:t>
            </a:r>
          </a:p>
          <a:p>
            <a:pPr marL="0" indent="0">
              <a:buNone/>
            </a:pPr>
            <a:r>
              <a:rPr lang="id-ID" dirty="0"/>
              <a:t>1. (~(p </a:t>
            </a:r>
            <a:r>
              <a:rPr lang="id-ID" dirty="0">
                <a:cs typeface="Calibri" panose="020F0502020204030204" pitchFamily="34" charset="0"/>
              </a:rPr>
              <a:t>ꓦ ~q) ꓦ (~p ꓥ ~q)) &lt;=&gt; ~p</a:t>
            </a:r>
          </a:p>
          <a:p>
            <a:pPr marL="0" indent="0">
              <a:buNone/>
            </a:pPr>
            <a:r>
              <a:rPr lang="id-ID" dirty="0">
                <a:cs typeface="Calibri" panose="020F0502020204030204" pitchFamily="34" charset="0"/>
              </a:rPr>
              <a:t>2. (p ꓥ q) ꓦ (~p ꓦ (p ꓥ ~q))</a:t>
            </a:r>
          </a:p>
          <a:p>
            <a:pPr marL="0" indent="0">
              <a:buNone/>
            </a:pPr>
            <a:r>
              <a:rPr lang="id-ID" dirty="0">
                <a:cs typeface="Calibri" panose="020F0502020204030204" pitchFamily="34" charset="0"/>
              </a:rPr>
              <a:t>3. ((~p ꓥ q) ꓥ (q ꓥ r)) ꓥ ~q</a:t>
            </a:r>
          </a:p>
          <a:p>
            <a:pPr marL="0" indent="0">
              <a:buNone/>
            </a:pPr>
            <a:r>
              <a:rPr lang="id-ID" dirty="0">
                <a:cs typeface="Calibri" panose="020F0502020204030204" pitchFamily="34" charset="0"/>
              </a:rPr>
              <a:t>4. ((p ꓦ q) ꓥ ~(~p ꓥ (~q ꓦ ~r))) ꓦ (~p ꓥ ~q) V (~p ꓥ ~r)</a:t>
            </a:r>
            <a:endParaRPr lang="en-ID" dirty="0"/>
          </a:p>
        </p:txBody>
      </p:sp>
    </p:spTree>
    <p:extLst>
      <p:ext uri="{BB962C8B-B14F-4D97-AF65-F5344CB8AC3E}">
        <p14:creationId xmlns:p14="http://schemas.microsoft.com/office/powerpoint/2010/main" val="2347040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E85D1-9BA4-4A19-B9E2-3223C8C90D05}"/>
              </a:ext>
            </a:extLst>
          </p:cNvPr>
          <p:cNvSpPr>
            <a:spLocks noGrp="1"/>
          </p:cNvSpPr>
          <p:nvPr>
            <p:ph type="title"/>
          </p:nvPr>
        </p:nvSpPr>
        <p:spPr/>
        <p:txBody>
          <a:bodyPr/>
          <a:lstStyle/>
          <a:p>
            <a:r>
              <a:rPr lang="id-ID" dirty="0"/>
              <a:t>Pengantar Matematika Diskrit</a:t>
            </a:r>
            <a:endParaRPr lang="en-ID" dirty="0"/>
          </a:p>
        </p:txBody>
      </p:sp>
      <p:sp>
        <p:nvSpPr>
          <p:cNvPr id="3" name="Content Placeholder 2">
            <a:extLst>
              <a:ext uri="{FF2B5EF4-FFF2-40B4-BE49-F238E27FC236}">
                <a16:creationId xmlns:a16="http://schemas.microsoft.com/office/drawing/2014/main" id="{6ECB1B6E-CD55-44FF-8353-3B4C660486F4}"/>
              </a:ext>
            </a:extLst>
          </p:cNvPr>
          <p:cNvSpPr>
            <a:spLocks noGrp="1"/>
          </p:cNvSpPr>
          <p:nvPr>
            <p:ph idx="1"/>
          </p:nvPr>
        </p:nvSpPr>
        <p:spPr>
          <a:xfrm>
            <a:off x="809854" y="1797048"/>
            <a:ext cx="8596668" cy="3880773"/>
          </a:xfrm>
        </p:spPr>
        <p:txBody>
          <a:bodyPr>
            <a:normAutofit fontScale="92500" lnSpcReduction="10000"/>
          </a:bodyPr>
          <a:lstStyle/>
          <a:p>
            <a:pPr marL="0" indent="0">
              <a:buNone/>
            </a:pPr>
            <a:r>
              <a:rPr lang="id-ID" sz="2400" dirty="0"/>
              <a:t>Matematika adalah bidang ilmu yang sangat luas penerapannya dalam kehidupan sehari-hari, termasuk dalam perkembangan teknologi. Cabang dari matematika juga sangatlah banyak, misalnya kalkulus, statistik, dan stokastik.</a:t>
            </a:r>
          </a:p>
          <a:p>
            <a:endParaRPr lang="id-ID" sz="2400" dirty="0"/>
          </a:p>
          <a:p>
            <a:pPr marL="0" indent="0">
              <a:buNone/>
            </a:pPr>
            <a:r>
              <a:rPr lang="id-ID" sz="2400" dirty="0"/>
              <a:t>Apakah itu Matematika Diskrit?</a:t>
            </a:r>
            <a:endParaRPr lang="en-ID" sz="2400" dirty="0"/>
          </a:p>
          <a:p>
            <a:pPr marL="0" indent="0">
              <a:buNone/>
            </a:pPr>
            <a:r>
              <a:rPr lang="id-ID" sz="2400" dirty="0"/>
              <a:t>	Matematika diskrit berisi sekumpulan cabang ilmu matematika yang mempelajari tentang objek diskrit. Kata diskrit sendiri adalah lawan dari kata kontinyu, sehingga diskrit dapat diartikan berdiri sendiri atau tidak saling berhubungan antara satu dengan lainnya. </a:t>
            </a:r>
            <a:endParaRPr lang="en-ID" sz="2400" dirty="0"/>
          </a:p>
          <a:p>
            <a:endParaRPr lang="en-ID" sz="2400" dirty="0"/>
          </a:p>
          <a:p>
            <a:endParaRPr lang="en-ID" dirty="0"/>
          </a:p>
        </p:txBody>
      </p:sp>
    </p:spTree>
    <p:extLst>
      <p:ext uri="{BB962C8B-B14F-4D97-AF65-F5344CB8AC3E}">
        <p14:creationId xmlns:p14="http://schemas.microsoft.com/office/powerpoint/2010/main" val="122582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75D51F-8671-4655-BC4B-DCADD8AB55A2}"/>
              </a:ext>
            </a:extLst>
          </p:cNvPr>
          <p:cNvSpPr>
            <a:spLocks noGrp="1"/>
          </p:cNvSpPr>
          <p:nvPr>
            <p:ph idx="1"/>
          </p:nvPr>
        </p:nvSpPr>
        <p:spPr>
          <a:xfrm>
            <a:off x="838200" y="1049385"/>
            <a:ext cx="9445487" cy="5326358"/>
          </a:xfrm>
        </p:spPr>
        <p:txBody>
          <a:bodyPr/>
          <a:lstStyle/>
          <a:p>
            <a:pPr marL="0" indent="0">
              <a:buNone/>
            </a:pPr>
            <a:r>
              <a:rPr lang="id-ID" sz="2400" dirty="0"/>
              <a:t>Contoh objek diskrit adalah bilangan bulat.</a:t>
            </a:r>
          </a:p>
          <a:p>
            <a:pPr marL="0" indent="0">
              <a:buNone/>
            </a:pPr>
            <a:endParaRPr lang="en-ID" sz="2400" dirty="0"/>
          </a:p>
          <a:p>
            <a:pPr marL="0" indent="0">
              <a:buNone/>
            </a:pPr>
            <a:r>
              <a:rPr lang="id-ID" sz="2400" dirty="0"/>
              <a:t>Bilangan bulat: ..., -4, -3, -2, -1, 0, 1, 2, 3, 4, 5, 6, ...</a:t>
            </a:r>
            <a:endParaRPr lang="en-ID" sz="2400" dirty="0"/>
          </a:p>
          <a:p>
            <a:pPr marL="0" indent="0">
              <a:buNone/>
            </a:pPr>
            <a:r>
              <a:rPr lang="id-ID" sz="2400" dirty="0"/>
              <a:t> </a:t>
            </a:r>
            <a:endParaRPr lang="en-ID" sz="2400" dirty="0"/>
          </a:p>
          <a:p>
            <a:pPr marL="0" indent="0">
              <a:buNone/>
            </a:pPr>
            <a:r>
              <a:rPr lang="id-ID" sz="2400" dirty="0"/>
              <a:t>Bilangan bulat adalah bagian dari bilangan real yang tidak diikutsertakan bilangan pecahannya. Bilangan bulat termasuk contoh dari objek diskrit, sedangkan bilangan real bersifat kontinyu.</a:t>
            </a:r>
            <a:endParaRPr lang="en-ID" sz="2400" dirty="0"/>
          </a:p>
          <a:p>
            <a:pPr marL="0" indent="0">
              <a:buNone/>
            </a:pPr>
            <a:endParaRPr lang="en-ID" dirty="0"/>
          </a:p>
        </p:txBody>
      </p:sp>
    </p:spTree>
    <p:extLst>
      <p:ext uri="{BB962C8B-B14F-4D97-AF65-F5344CB8AC3E}">
        <p14:creationId xmlns:p14="http://schemas.microsoft.com/office/powerpoint/2010/main" val="2798089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E988AC-38DE-4BD9-A24C-784FF3F2A309}"/>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8086" t="35468" r="8265" b="10739"/>
          <a:stretch/>
        </p:blipFill>
        <p:spPr bwMode="auto">
          <a:xfrm>
            <a:off x="2257220" y="837854"/>
            <a:ext cx="7677557" cy="3649085"/>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A76F62D4-1CDD-4460-AEC1-C961A917D8AA}"/>
              </a:ext>
            </a:extLst>
          </p:cNvPr>
          <p:cNvSpPr txBox="1"/>
          <p:nvPr/>
        </p:nvSpPr>
        <p:spPr>
          <a:xfrm>
            <a:off x="708054" y="4803293"/>
            <a:ext cx="10775887" cy="1569660"/>
          </a:xfrm>
          <a:prstGeom prst="rect">
            <a:avLst/>
          </a:prstGeom>
          <a:noFill/>
        </p:spPr>
        <p:txBody>
          <a:bodyPr wrap="square" rtlCol="0">
            <a:spAutoFit/>
          </a:bodyPr>
          <a:lstStyle/>
          <a:p>
            <a:r>
              <a:rPr lang="id-ID" sz="2400" dirty="0"/>
              <a:t>Diskrit adalah sebuat sistem yang hanya memiliki nilai-nilai tertentu di mana antara nilai-nilai tersebut sudah tidak ada nilai lagi, contohnya adalah sistem digital. Karena digunakan dalam sistem digital, matematika diskrit sangatlah penting dalam teknologi informasi.</a:t>
            </a:r>
            <a:endParaRPr lang="en-ID" sz="2400" dirty="0"/>
          </a:p>
        </p:txBody>
      </p:sp>
    </p:spTree>
    <p:extLst>
      <p:ext uri="{BB962C8B-B14F-4D97-AF65-F5344CB8AC3E}">
        <p14:creationId xmlns:p14="http://schemas.microsoft.com/office/powerpoint/2010/main" val="2054369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8BE91-8E42-4689-B842-DF708E3E7EBD}"/>
              </a:ext>
            </a:extLst>
          </p:cNvPr>
          <p:cNvSpPr>
            <a:spLocks noGrp="1"/>
          </p:cNvSpPr>
          <p:nvPr>
            <p:ph type="title"/>
          </p:nvPr>
        </p:nvSpPr>
        <p:spPr>
          <a:xfrm>
            <a:off x="838200" y="850605"/>
            <a:ext cx="10515600" cy="840083"/>
          </a:xfrm>
        </p:spPr>
        <p:txBody>
          <a:bodyPr>
            <a:normAutofit fontScale="90000"/>
          </a:bodyPr>
          <a:lstStyle/>
          <a:p>
            <a:r>
              <a:rPr lang="id-ID" dirty="0"/>
              <a:t>Materi-materi dalam Matematika Diskrit untuk Informatika</a:t>
            </a:r>
            <a:br>
              <a:rPr lang="en-ID" dirty="0"/>
            </a:br>
            <a:endParaRPr lang="en-ID" dirty="0"/>
          </a:p>
        </p:txBody>
      </p:sp>
      <p:sp>
        <p:nvSpPr>
          <p:cNvPr id="3" name="Content Placeholder 2">
            <a:extLst>
              <a:ext uri="{FF2B5EF4-FFF2-40B4-BE49-F238E27FC236}">
                <a16:creationId xmlns:a16="http://schemas.microsoft.com/office/drawing/2014/main" id="{97942A3A-6C69-4B12-8874-49429EC6D3EE}"/>
              </a:ext>
            </a:extLst>
          </p:cNvPr>
          <p:cNvSpPr>
            <a:spLocks noGrp="1"/>
          </p:cNvSpPr>
          <p:nvPr>
            <p:ph idx="1"/>
          </p:nvPr>
        </p:nvSpPr>
        <p:spPr/>
        <p:txBody>
          <a:bodyPr>
            <a:normAutofit/>
          </a:bodyPr>
          <a:lstStyle/>
          <a:p>
            <a:pPr lvl="0"/>
            <a:r>
              <a:rPr lang="id-ID" sz="2000" dirty="0"/>
              <a:t>Logika (Logic)</a:t>
            </a:r>
            <a:endParaRPr lang="en-ID" sz="2000" dirty="0"/>
          </a:p>
          <a:p>
            <a:pPr lvl="0"/>
            <a:r>
              <a:rPr lang="id-ID" sz="2000" dirty="0"/>
              <a:t>Teori Himpunan (Set Theory)</a:t>
            </a:r>
            <a:endParaRPr lang="en-ID" sz="2000" dirty="0"/>
          </a:p>
          <a:p>
            <a:pPr lvl="0"/>
            <a:r>
              <a:rPr lang="id-ID" sz="2000" dirty="0"/>
              <a:t>Induksi Matematika (Mathematical Induction)</a:t>
            </a:r>
            <a:endParaRPr lang="en-ID" sz="2000" dirty="0"/>
          </a:p>
          <a:p>
            <a:pPr lvl="0"/>
            <a:r>
              <a:rPr lang="id-ID" sz="2000" dirty="0"/>
              <a:t>Sistem Bilangan (Number Theory)</a:t>
            </a:r>
            <a:endParaRPr lang="en-ID" sz="2000" dirty="0"/>
          </a:p>
          <a:p>
            <a:pPr lvl="0"/>
            <a:r>
              <a:rPr lang="id-ID" sz="2000" dirty="0"/>
              <a:t>Matriks (Matrics)</a:t>
            </a:r>
            <a:endParaRPr lang="en-ID" sz="2000" dirty="0"/>
          </a:p>
          <a:p>
            <a:pPr lvl="0"/>
            <a:r>
              <a:rPr lang="id-ID" sz="2000" dirty="0"/>
              <a:t>Relasi dan Fungsi (Relation and Function)</a:t>
            </a:r>
            <a:endParaRPr lang="en-ID" sz="2000" dirty="0"/>
          </a:p>
          <a:p>
            <a:pPr lvl="0"/>
            <a:r>
              <a:rPr lang="id-ID" sz="2000" dirty="0"/>
              <a:t>Barisan dan Deret (Sequence and Series)</a:t>
            </a:r>
            <a:endParaRPr lang="en-ID" sz="2000" dirty="0"/>
          </a:p>
          <a:p>
            <a:pPr lvl="0"/>
            <a:r>
              <a:rPr lang="id-ID" sz="2000" dirty="0"/>
              <a:t>Aljabar Boolean (Boolean Algebra)</a:t>
            </a:r>
          </a:p>
          <a:p>
            <a:pPr lvl="0"/>
            <a:r>
              <a:rPr lang="id-ID" sz="2000" dirty="0"/>
              <a:t>Dsb.</a:t>
            </a:r>
            <a:endParaRPr lang="en-ID" sz="2000" dirty="0"/>
          </a:p>
          <a:p>
            <a:pPr marL="0" indent="0">
              <a:buNone/>
            </a:pPr>
            <a:endParaRPr lang="en-ID" dirty="0"/>
          </a:p>
        </p:txBody>
      </p:sp>
    </p:spTree>
    <p:extLst>
      <p:ext uri="{BB962C8B-B14F-4D97-AF65-F5344CB8AC3E}">
        <p14:creationId xmlns:p14="http://schemas.microsoft.com/office/powerpoint/2010/main" val="1151230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5A34F-4D6C-4CCE-BB68-D2BE99FC9847}"/>
              </a:ext>
            </a:extLst>
          </p:cNvPr>
          <p:cNvSpPr>
            <a:spLocks noGrp="1"/>
          </p:cNvSpPr>
          <p:nvPr>
            <p:ph type="title"/>
          </p:nvPr>
        </p:nvSpPr>
        <p:spPr/>
        <p:txBody>
          <a:bodyPr/>
          <a:lstStyle/>
          <a:p>
            <a:r>
              <a:rPr lang="id-ID" dirty="0"/>
              <a:t>Logika Matematika</a:t>
            </a:r>
            <a:endParaRPr lang="en-ID" dirty="0"/>
          </a:p>
        </p:txBody>
      </p:sp>
      <p:sp>
        <p:nvSpPr>
          <p:cNvPr id="3" name="Content Placeholder 2">
            <a:extLst>
              <a:ext uri="{FF2B5EF4-FFF2-40B4-BE49-F238E27FC236}">
                <a16:creationId xmlns:a16="http://schemas.microsoft.com/office/drawing/2014/main" id="{BD0CF526-3452-4994-926D-585A91491323}"/>
              </a:ext>
            </a:extLst>
          </p:cNvPr>
          <p:cNvSpPr>
            <a:spLocks noGrp="1"/>
          </p:cNvSpPr>
          <p:nvPr>
            <p:ph idx="1"/>
          </p:nvPr>
        </p:nvSpPr>
        <p:spPr/>
        <p:txBody>
          <a:bodyPr>
            <a:normAutofit/>
          </a:bodyPr>
          <a:lstStyle/>
          <a:p>
            <a:r>
              <a:rPr lang="id-ID" sz="2400" dirty="0"/>
              <a:t>Logika merupakan bidang ilmu matematika yang mempelajari tentang studi penalaran, secara khusus membahas kebenaran sistem penalaran.</a:t>
            </a:r>
          </a:p>
          <a:p>
            <a:pPr marL="0" indent="0">
              <a:buNone/>
            </a:pPr>
            <a:endParaRPr lang="id-ID" sz="2400" dirty="0"/>
          </a:p>
          <a:p>
            <a:r>
              <a:rPr lang="id-ID" sz="2400" dirty="0"/>
              <a:t>Penalaran pada logika didasarkan pada hubungan antara pernyataan-pernyataan (</a:t>
            </a:r>
            <a:r>
              <a:rPr lang="id-ID" sz="2400" i="1" dirty="0"/>
              <a:t>statements</a:t>
            </a:r>
            <a:r>
              <a:rPr lang="id-ID" sz="2400" dirty="0"/>
              <a:t>). Dalam logika, pernyataan-pernyataan yang saling dihubungkan tersebut akan disebut sebagai </a:t>
            </a:r>
            <a:r>
              <a:rPr lang="id-ID" sz="2400" b="1" dirty="0"/>
              <a:t>proposisi</a:t>
            </a:r>
            <a:r>
              <a:rPr lang="id-ID" sz="2400" dirty="0"/>
              <a:t>.</a:t>
            </a:r>
            <a:endParaRPr lang="en-ID" sz="2400" dirty="0"/>
          </a:p>
        </p:txBody>
      </p:sp>
    </p:spTree>
    <p:extLst>
      <p:ext uri="{BB962C8B-B14F-4D97-AF65-F5344CB8AC3E}">
        <p14:creationId xmlns:p14="http://schemas.microsoft.com/office/powerpoint/2010/main" val="318747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5CF9D-1E6E-4F5E-97E3-3FC9679D7F72}"/>
              </a:ext>
            </a:extLst>
          </p:cNvPr>
          <p:cNvSpPr>
            <a:spLocks noGrp="1"/>
          </p:cNvSpPr>
          <p:nvPr>
            <p:ph type="title"/>
          </p:nvPr>
        </p:nvSpPr>
        <p:spPr/>
        <p:txBody>
          <a:bodyPr/>
          <a:lstStyle/>
          <a:p>
            <a:r>
              <a:rPr lang="id-ID" dirty="0"/>
              <a:t>Proposisi</a:t>
            </a:r>
            <a:endParaRPr lang="en-ID" dirty="0"/>
          </a:p>
        </p:txBody>
      </p:sp>
      <p:sp>
        <p:nvSpPr>
          <p:cNvPr id="3" name="Content Placeholder 2">
            <a:extLst>
              <a:ext uri="{FF2B5EF4-FFF2-40B4-BE49-F238E27FC236}">
                <a16:creationId xmlns:a16="http://schemas.microsoft.com/office/drawing/2014/main" id="{13C925C5-B09D-4024-8127-927846F83120}"/>
              </a:ext>
            </a:extLst>
          </p:cNvPr>
          <p:cNvSpPr>
            <a:spLocks noGrp="1"/>
          </p:cNvSpPr>
          <p:nvPr>
            <p:ph idx="1"/>
          </p:nvPr>
        </p:nvSpPr>
        <p:spPr>
          <a:xfrm>
            <a:off x="677334" y="1715745"/>
            <a:ext cx="8596668" cy="3880773"/>
          </a:xfrm>
        </p:spPr>
        <p:txBody>
          <a:bodyPr>
            <a:normAutofit fontScale="92500"/>
          </a:bodyPr>
          <a:lstStyle/>
          <a:p>
            <a:pPr marL="0" indent="0">
              <a:buNone/>
            </a:pPr>
            <a:r>
              <a:rPr lang="id-ID" sz="2400" dirty="0"/>
              <a:t>Proposisi adalah pernyataan yang memiliki nilai kebenaran (benar atau salah). Proposisi hanya boleh memiliki satu nilai kebenaran, yaitu benar atau salah, dan tidak boleh keduanya.</a:t>
            </a:r>
          </a:p>
          <a:p>
            <a:endParaRPr lang="id-ID" sz="2400" dirty="0"/>
          </a:p>
          <a:p>
            <a:pPr marL="0" indent="0">
              <a:buNone/>
            </a:pPr>
            <a:r>
              <a:rPr lang="id-ID" sz="2400" dirty="0"/>
              <a:t>Contoh proposisi:</a:t>
            </a:r>
          </a:p>
          <a:p>
            <a:r>
              <a:rPr lang="id-ID" sz="2400" dirty="0"/>
              <a:t>Jerapah adalah hewan tertinggi di dunia.</a:t>
            </a:r>
          </a:p>
          <a:p>
            <a:r>
              <a:rPr lang="id-ID" sz="2400" dirty="0"/>
              <a:t>Setiap bilangan ganjil adalah bilangan prima.</a:t>
            </a:r>
          </a:p>
          <a:p>
            <a:r>
              <a:rPr lang="id-ID" sz="2400" dirty="0"/>
              <a:t>Jumlah bilangan cacah lebih sedikit dari bilangan asli.</a:t>
            </a:r>
          </a:p>
          <a:p>
            <a:r>
              <a:rPr lang="id-ID" sz="2400" dirty="0"/>
              <a:t>Sebuah garis linear tidak akan berpotongan 2 kali.</a:t>
            </a:r>
          </a:p>
          <a:p>
            <a:pPr marL="0" indent="0">
              <a:buNone/>
            </a:pPr>
            <a:endParaRPr lang="id-ID" dirty="0"/>
          </a:p>
        </p:txBody>
      </p:sp>
    </p:spTree>
    <p:extLst>
      <p:ext uri="{BB962C8B-B14F-4D97-AF65-F5344CB8AC3E}">
        <p14:creationId xmlns:p14="http://schemas.microsoft.com/office/powerpoint/2010/main" val="2289938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7FEE0-A6F6-46BA-8B05-02CF6990D310}"/>
              </a:ext>
            </a:extLst>
          </p:cNvPr>
          <p:cNvSpPr>
            <a:spLocks noGrp="1"/>
          </p:cNvSpPr>
          <p:nvPr>
            <p:ph idx="1"/>
          </p:nvPr>
        </p:nvSpPr>
        <p:spPr>
          <a:xfrm>
            <a:off x="838200" y="741405"/>
            <a:ext cx="10515600" cy="5435558"/>
          </a:xfrm>
        </p:spPr>
        <p:txBody>
          <a:bodyPr>
            <a:normAutofit/>
          </a:bodyPr>
          <a:lstStyle/>
          <a:p>
            <a:r>
              <a:rPr lang="id-ID" sz="2400" dirty="0"/>
              <a:t>Untuk mempermudah dalam penamaan sebuah proposisi, maka sebuah proposisi dilambangkan dengan huruf kecil. Contohnya:</a:t>
            </a:r>
          </a:p>
          <a:p>
            <a:pPr marL="0" indent="0">
              <a:buNone/>
            </a:pPr>
            <a:r>
              <a:rPr lang="id-ID" sz="2400" i="1" dirty="0"/>
              <a:t>	p</a:t>
            </a:r>
            <a:r>
              <a:rPr lang="id-ID" sz="2400" dirty="0"/>
              <a:t>: Indonesia adalah negara kepulauan</a:t>
            </a:r>
          </a:p>
          <a:p>
            <a:pPr marL="0" indent="0">
              <a:buNone/>
            </a:pPr>
            <a:r>
              <a:rPr lang="id-ID" sz="2400" i="1" dirty="0"/>
              <a:t>	q</a:t>
            </a:r>
            <a:r>
              <a:rPr lang="id-ID" sz="2400" dirty="0"/>
              <a:t>: Bilangan prima selalu merupakan bilangan ganjil</a:t>
            </a:r>
          </a:p>
          <a:p>
            <a:pPr marL="0" indent="0">
              <a:buNone/>
            </a:pPr>
            <a:r>
              <a:rPr lang="id-ID" sz="2400" dirty="0"/>
              <a:t>	</a:t>
            </a:r>
            <a:r>
              <a:rPr lang="id-ID" sz="2400" i="1" dirty="0"/>
              <a:t>r</a:t>
            </a:r>
            <a:r>
              <a:rPr lang="id-ID" sz="2400" dirty="0"/>
              <a:t>: Batu adalah kota wisata</a:t>
            </a:r>
          </a:p>
          <a:p>
            <a:pPr marL="0" indent="0">
              <a:buNone/>
            </a:pPr>
            <a:endParaRPr lang="id-ID" sz="2400" dirty="0"/>
          </a:p>
          <a:p>
            <a:r>
              <a:rPr lang="id-ID" sz="2400" dirty="0"/>
              <a:t>Dalam kehidupan sehari-hari, seringkali kita mengkombinasikan antara sebuah proposisi dengan proposisi lain. Sebagai contoh:</a:t>
            </a:r>
          </a:p>
          <a:p>
            <a:pPr marL="0" indent="0">
              <a:buNone/>
            </a:pPr>
            <a:endParaRPr lang="id-ID" sz="2400" dirty="0"/>
          </a:p>
          <a:p>
            <a:pPr marL="0" indent="0">
              <a:buNone/>
            </a:pPr>
            <a:r>
              <a:rPr lang="id-ID" sz="2400" dirty="0"/>
              <a:t>	Hari ini hujan lebat dan saya makan mie rebus.</a:t>
            </a:r>
          </a:p>
          <a:p>
            <a:pPr marL="0" indent="0">
              <a:buNone/>
            </a:pPr>
            <a:r>
              <a:rPr lang="id-ID" sz="2400" dirty="0"/>
              <a:t>	Alfa suka pelajaran fisika, sedangkan Indah suka olahraga. </a:t>
            </a:r>
            <a:endParaRPr lang="en-ID" sz="2400" dirty="0"/>
          </a:p>
        </p:txBody>
      </p:sp>
    </p:spTree>
    <p:extLst>
      <p:ext uri="{BB962C8B-B14F-4D97-AF65-F5344CB8AC3E}">
        <p14:creationId xmlns:p14="http://schemas.microsoft.com/office/powerpoint/2010/main" val="265156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7B9016-799B-4488-8BD1-4153A5E0EE1D}"/>
              </a:ext>
            </a:extLst>
          </p:cNvPr>
          <p:cNvSpPr>
            <a:spLocks noGrp="1"/>
          </p:cNvSpPr>
          <p:nvPr>
            <p:ph idx="1"/>
          </p:nvPr>
        </p:nvSpPr>
        <p:spPr>
          <a:xfrm>
            <a:off x="838200" y="815546"/>
            <a:ext cx="10515600" cy="5361417"/>
          </a:xfrm>
        </p:spPr>
        <p:txBody>
          <a:bodyPr>
            <a:normAutofit/>
          </a:bodyPr>
          <a:lstStyle/>
          <a:p>
            <a:r>
              <a:rPr lang="id-ID" sz="2400" dirty="0"/>
              <a:t>Dalam ilmu bahasa, kalimat seperti contoh tersebut disebut dengan kalimat majemuk. Begitu pula, gabungan dua atau lebih proposisi disebut </a:t>
            </a:r>
            <a:r>
              <a:rPr lang="id-ID" sz="2400" b="1" dirty="0"/>
              <a:t>proposisi majemuk</a:t>
            </a:r>
            <a:r>
              <a:rPr lang="id-ID" sz="2400" dirty="0"/>
              <a:t>. Nilai kebenaran yang dihasilkan dapat diuji dengan tabel kebenaran.</a:t>
            </a:r>
            <a:endParaRPr lang="en-ID" sz="2400" dirty="0"/>
          </a:p>
        </p:txBody>
      </p:sp>
    </p:spTree>
    <p:extLst>
      <p:ext uri="{BB962C8B-B14F-4D97-AF65-F5344CB8AC3E}">
        <p14:creationId xmlns:p14="http://schemas.microsoft.com/office/powerpoint/2010/main" val="11493137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648</TotalTime>
  <Words>607</Words>
  <Application>Microsoft Office PowerPoint</Application>
  <PresentationFormat>Widescreen</PresentationFormat>
  <Paragraphs>104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Wingdings 3</vt:lpstr>
      <vt:lpstr>Facet</vt:lpstr>
      <vt:lpstr>Pengantar Matematika Diskrit dan Logika</vt:lpstr>
      <vt:lpstr>Pengantar Matematika Diskrit</vt:lpstr>
      <vt:lpstr>PowerPoint Presentation</vt:lpstr>
      <vt:lpstr>PowerPoint Presentation</vt:lpstr>
      <vt:lpstr>Materi-materi dalam Matematika Diskrit untuk Informatika </vt:lpstr>
      <vt:lpstr>Logika Matematika</vt:lpstr>
      <vt:lpstr>Proposisi</vt:lpstr>
      <vt:lpstr>PowerPoint Presentation</vt:lpstr>
      <vt:lpstr>PowerPoint Presentation</vt:lpstr>
      <vt:lpstr>Konjungsi</vt:lpstr>
      <vt:lpstr>Tabel Kebenaran Konjungsi</vt:lpstr>
      <vt:lpstr>Disjungsi</vt:lpstr>
      <vt:lpstr>Tabel Kebenaran Disjungsi</vt:lpstr>
      <vt:lpstr>Ingkaran (Negasi)</vt:lpstr>
      <vt:lpstr>Ekivalen, Tautologi, dan Kontradiksi</vt:lpstr>
      <vt:lpstr>PowerPoint Presentation</vt:lpstr>
      <vt:lpstr>Soal Latihan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Matematika Diskrit dan Logika</dc:title>
  <dc:creator>shabrina.taufik@gmail.com</dc:creator>
  <cp:lastModifiedBy>shabrina.taufik@gmail.com</cp:lastModifiedBy>
  <cp:revision>35</cp:revision>
  <dcterms:created xsi:type="dcterms:W3CDTF">2019-08-26T16:59:32Z</dcterms:created>
  <dcterms:modified xsi:type="dcterms:W3CDTF">2019-08-30T07:14:34Z</dcterms:modified>
</cp:coreProperties>
</file>