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0C45-B326-4644-8BD1-D20EB58D2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D756-7CF5-4C76-8B5B-5F7F6364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2CBB-E83D-40B2-B1D7-F5E6A924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01D9-0B3D-470C-90B6-B4454EEC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43F69-9098-47B1-89C6-97DCAC18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16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D7A9-84EA-4BC5-ABDD-9748DAA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90D7-2A56-4DEA-B83C-20BED1E8C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76A5-34C9-4668-88E3-DE3E8C40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031D-8EEA-4D30-AAAA-5BF26928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B04D-0771-4151-9FE3-A2BDCBA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42623-4736-4B35-9338-EDE9DEB1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8402-050F-44D7-B7AF-95B32E3B7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74F5-3F2B-4CC9-A9C1-01093BD0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E772-5561-48D2-B823-71A83AB0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8ECD-0C8C-4742-90EC-4F7DCC0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77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42CB-692B-46DC-BF0B-7CC88F76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564C-610D-4863-B2E8-5206ADF3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3FC4-8613-4F0E-8848-E9F00D99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AB07-E85D-47B6-B067-F2B68FF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F28B-6C05-4F45-A520-7B005C3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30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4CEE-B410-408F-9334-4469FF2D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01AF-201D-4675-A65E-72C41785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7D88-78BB-4DAA-9DD6-E438F78B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CAD5-4554-4468-AC56-484F7D93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8F89-DBB6-4726-AE7B-22F5F17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52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3F4B-AC53-4D44-9275-041F57C4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1941-B1BF-406B-9BD3-1511F3026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5564-A8B5-4792-BC2F-8D5E4FF9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0DBE-A75F-4922-A3D1-E70D436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B94D-B4A0-4EBB-A4B0-02DC1FC1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E29B6-D5BD-4187-828F-4D328871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6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BD98-69F2-4387-A5BD-B09D0169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CD0F-1437-4221-B640-608A72D40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939B0-26C9-40D8-8E4F-158DCB68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787E3-017A-42C2-B1C5-5E8191A80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71A0F-8122-4B1B-B7D6-58177F398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BDD35-0CE0-464E-BCF2-CE77D81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A6CE2-7250-4678-BCCE-E4C0AEE2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692B2-18B0-4481-8554-00C90829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771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6AA3-323E-4B6E-8428-29A051C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1D060-A9B5-4128-BA2D-30E7A24B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968E8-707A-4C3E-856E-AEE2A2D1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4BF3-C9EB-4A33-A1B7-725158CA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1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73DE1-CEE5-4FB6-B01E-52930EAD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CE69F-03D1-41D6-AD4C-BB902302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E3C2-5190-485F-BB3A-D6C2ACB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397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0E9-3672-495D-B120-86CF9C3D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7BF3-738F-4B94-910F-EE79B422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3D1D-1CB3-4761-85F4-1559AD4F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7A20A-D6B0-4E0D-84BF-30AA0812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07FF-5ACE-46E2-890F-8FF0009E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23CE-D784-4089-856B-3355FB6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085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E016-A814-4C26-818D-8ABF0AF3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ADF10-6081-474B-A426-DA2AC2751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53711-467A-435C-BA62-01F35A40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6C2A-6443-4DA6-A865-FAC277E7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FB036-2487-46FF-929F-91A95C84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01C75-55F6-4137-90CD-F9AEB6D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88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7B72E-0592-483D-82A7-2593D37B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BAD0-4D84-4C87-AABB-AEC18E5F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244A-3624-4175-8A93-36948D05E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7C9C-E2D9-46F0-A5E4-DC0F7704C9E0}" type="datetimeFigureOut">
              <a:rPr lang="en-ID" smtClean="0"/>
              <a:t>04/10/2019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E39E-6355-44BF-9D07-66ACEC55C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BE6E-9CE9-4F6A-B28F-9D67F79B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805-79B6-4EF8-B56D-73084810DB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6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8CE3-41CD-4EEE-9F37-B07C30F84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SISTEM  BILANGAN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13306-810B-4CCB-9920-5F430C589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ASHRI SHABRINA AFRAH, S.ST, M.T.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522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6388-9AD0-4136-8E9F-90969DCA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Konversi </a:t>
            </a:r>
            <a:r>
              <a:rPr lang="id-ID"/>
              <a:t>Bilangan Biner ke Heksadesimal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463B-DCE2-40C8-85C6-760633898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id-ID" sz="2400" dirty="0"/>
                  <a:t>Ubahlah bilangan biner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111111010011</m:t>
                        </m:r>
                      </m:e>
                      <m: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id-ID" sz="2400" dirty="0"/>
                  <a:t> ke dalam sistem heksadesimal!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 algn="ctr">
                  <a:buNone/>
                </a:pPr>
                <a:r>
                  <a:rPr lang="id-ID" sz="3900" dirty="0"/>
                  <a:t>1111  1101  0011</a:t>
                </a:r>
              </a:p>
              <a:p>
                <a:pPr marL="0" indent="0" algn="ctr">
                  <a:buNone/>
                </a:pPr>
                <a:r>
                  <a:rPr lang="id-ID" sz="3900" dirty="0"/>
                  <a:t>F         C         3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sz="2200" dirty="0"/>
                  <a:t>Cara mengubah bilangan biner ke dalam sistem heksadesimal:</a:t>
                </a:r>
              </a:p>
              <a:p>
                <a:pPr marL="514350" indent="-514350">
                  <a:buAutoNum type="arabicPeriod"/>
                </a:pPr>
                <a:r>
                  <a:rPr lang="id-ID" sz="2200" dirty="0"/>
                  <a:t>Jumlah digit yang akan dikonversikan harus berjumlah kelipatan 4. </a:t>
                </a:r>
              </a:p>
              <a:p>
                <a:pPr marL="514350" indent="-514350">
                  <a:buAutoNum type="arabicPeriod"/>
                </a:pPr>
                <a:r>
                  <a:rPr lang="id-ID" sz="2200" dirty="0"/>
                  <a:t>Pisahkan digit-digit bilangan ke dalam segmen-segmen, masing-masing terdiri atas 4 digit.</a:t>
                </a:r>
              </a:p>
              <a:p>
                <a:pPr marL="514350" indent="-514350">
                  <a:buAutoNum type="arabicPeriod"/>
                </a:pPr>
                <a:r>
                  <a:rPr lang="id-ID" sz="2200" dirty="0"/>
                  <a:t>Konversikan setiap segmen bilangan biner ke dalam sistem heksadesimal.</a:t>
                </a:r>
              </a:p>
              <a:p>
                <a:pPr marL="0" indent="0" algn="ctr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7463B-DCE2-40C8-85C6-760633898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72806C-EB9B-4DAF-833A-00B6EE244678}"/>
              </a:ext>
            </a:extLst>
          </p:cNvPr>
          <p:cNvCxnSpPr/>
          <p:nvPr/>
        </p:nvCxnSpPr>
        <p:spPr>
          <a:xfrm>
            <a:off x="4545496" y="327328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6888B-F00B-46BC-B259-3B250DB42BAE}"/>
              </a:ext>
            </a:extLst>
          </p:cNvPr>
          <p:cNvCxnSpPr/>
          <p:nvPr/>
        </p:nvCxnSpPr>
        <p:spPr>
          <a:xfrm>
            <a:off x="4505739" y="3313043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68DB2C-71D2-474E-86F0-B9E15803DEF0}"/>
              </a:ext>
            </a:extLst>
          </p:cNvPr>
          <p:cNvCxnSpPr/>
          <p:nvPr/>
        </p:nvCxnSpPr>
        <p:spPr>
          <a:xfrm>
            <a:off x="5638800" y="3313043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BC7E6-B452-4C5A-A33E-081570B9CE45}"/>
              </a:ext>
            </a:extLst>
          </p:cNvPr>
          <p:cNvCxnSpPr/>
          <p:nvPr/>
        </p:nvCxnSpPr>
        <p:spPr>
          <a:xfrm>
            <a:off x="6785113" y="3313043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5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912E-322C-4AD9-9569-522B7F71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Konversi Sistem Bilangan Biner ke Heksadesimal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7B91E1-223B-4557-BAC6-19EFD3D57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717270"/>
              </p:ext>
            </p:extLst>
          </p:nvPr>
        </p:nvGraphicFramePr>
        <p:xfrm>
          <a:off x="2199860" y="2144421"/>
          <a:ext cx="3737114" cy="407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7">
                  <a:extLst>
                    <a:ext uri="{9D8B030D-6E8A-4147-A177-3AD203B41FA5}">
                      <a16:colId xmlns:a16="http://schemas.microsoft.com/office/drawing/2014/main" val="288867708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480438629"/>
                    </a:ext>
                  </a:extLst>
                </a:gridCol>
              </a:tblGrid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Bilangan Biner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Bilangan </a:t>
                      </a:r>
                      <a:r>
                        <a:rPr lang="en-US" dirty="0" err="1"/>
                        <a:t>Heksadesimal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95260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8288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45666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0010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3239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0011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10023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0100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1967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0101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0559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0110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3690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0111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659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7FF748-6811-4217-AB15-C21FC7463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547919"/>
              </p:ext>
            </p:extLst>
          </p:nvPr>
        </p:nvGraphicFramePr>
        <p:xfrm>
          <a:off x="6255028" y="2144421"/>
          <a:ext cx="3737114" cy="407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7">
                  <a:extLst>
                    <a:ext uri="{9D8B030D-6E8A-4147-A177-3AD203B41FA5}">
                      <a16:colId xmlns:a16="http://schemas.microsoft.com/office/drawing/2014/main" val="288867708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480438629"/>
                    </a:ext>
                  </a:extLst>
                </a:gridCol>
              </a:tblGrid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Bilangan Biner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Bilangan </a:t>
                      </a:r>
                      <a:r>
                        <a:rPr lang="en-US" dirty="0" err="1"/>
                        <a:t>Heksadesimal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95260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8288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45666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A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3239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10023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1100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C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1967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1101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0559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1110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3690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1111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F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7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20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0C08-DC69-4A8E-8E46-A4E33F29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Penjumlahan Bilangan Desimal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7655B-7B0F-40D1-A88B-5A3DBC7A54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200" dirty="0"/>
                  <a:t>Berapakah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200" dirty="0"/>
                          <m:t>27901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id-ID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200" dirty="0"/>
                          <m:t>7822</m:t>
                        </m:r>
                      </m:e>
                      <m:sub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id-ID" sz="2200" dirty="0"/>
                  <a:t> ?</a:t>
                </a:r>
              </a:p>
              <a:p>
                <a:pPr marL="0" indent="0">
                  <a:buNone/>
                </a:pPr>
                <a:endParaRPr lang="id-ID" sz="2600" dirty="0"/>
              </a:p>
              <a:p>
                <a:pPr marL="0" indent="0">
                  <a:buNone/>
                </a:pPr>
                <a:r>
                  <a:rPr lang="id-ID" sz="1600" b="1" dirty="0">
                    <a:solidFill>
                      <a:srgbClr val="FF0000"/>
                    </a:solidFill>
                  </a:rPr>
                  <a:t>				                   +1 </a:t>
                </a:r>
                <a:r>
                  <a:rPr lang="id-ID" sz="1600" b="1" dirty="0">
                    <a:solidFill>
                      <a:schemeClr val="accent1"/>
                    </a:solidFill>
                  </a:rPr>
                  <a:t>+1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id-ID" b="1" dirty="0"/>
                  <a:t>2 7 9 0 1</a:t>
                </a:r>
              </a:p>
              <a:p>
                <a:pPr marL="0" indent="0" algn="ctr">
                  <a:buNone/>
                </a:pPr>
                <a:r>
                  <a:rPr lang="id-ID" dirty="0"/>
                  <a:t>   </a:t>
                </a:r>
                <a:r>
                  <a:rPr lang="id-ID" b="1" dirty="0"/>
                  <a:t>7 8 2 2</a:t>
                </a:r>
              </a:p>
              <a:p>
                <a:pPr marL="0" indent="0" algn="ctr">
                  <a:buNone/>
                </a:pPr>
                <a:r>
                  <a:rPr lang="id-ID" b="1" dirty="0"/>
                  <a:t>3 5 7 2 3 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sz="2200" dirty="0"/>
                  <a:t>Pada bilangan berbasis 10, bila penjumlahan digit bilangan bernilai lebih dari 9, maka ditambahkan angka 1 pada digit di depannya. Angka 1 yang ditambahkan, dapat mewakili bilangan 10, 100, 1000, 10.000, dsb.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7655B-7B0F-40D1-A88B-5A3DBC7A54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43670-481C-4786-AF9E-F5F6644009BA}"/>
              </a:ext>
            </a:extLst>
          </p:cNvPr>
          <p:cNvCxnSpPr>
            <a:cxnSpLocks/>
          </p:cNvCxnSpPr>
          <p:nvPr/>
        </p:nvCxnSpPr>
        <p:spPr>
          <a:xfrm>
            <a:off x="5234609" y="3922646"/>
            <a:ext cx="17757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lus Sign 5">
            <a:extLst>
              <a:ext uri="{FF2B5EF4-FFF2-40B4-BE49-F238E27FC236}">
                <a16:creationId xmlns:a16="http://schemas.microsoft.com/office/drawing/2014/main" id="{AAB3531A-4D1F-400E-A891-61E750205E0A}"/>
              </a:ext>
            </a:extLst>
          </p:cNvPr>
          <p:cNvSpPr/>
          <p:nvPr/>
        </p:nvSpPr>
        <p:spPr>
          <a:xfrm>
            <a:off x="6805808" y="3657599"/>
            <a:ext cx="204593" cy="18636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99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233B-A332-42F4-9CAA-C65DE84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Penjumlahan Bilangan Oktal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3DB05-75C9-4843-A9F1-0C04F2C64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200" dirty="0"/>
                  <a:t>Berapakah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200" b="0" i="0" smtClean="0"/>
                          <m:t>3452</m:t>
                        </m:r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id-ID" sz="2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id-ID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200" b="0" i="0" smtClean="0"/>
                          <m:t>1124</m:t>
                        </m:r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id-ID" sz="2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id-ID" sz="2200" dirty="0"/>
                  <a:t> ?</a:t>
                </a:r>
              </a:p>
              <a:p>
                <a:pPr marL="0" indent="0">
                  <a:buNone/>
                </a:pPr>
                <a:endParaRPr lang="id-ID" sz="2200" dirty="0"/>
              </a:p>
              <a:p>
                <a:pPr marL="0" indent="0">
                  <a:buNone/>
                </a:pPr>
                <a:r>
                  <a:rPr lang="id-ID" sz="1800" b="1" dirty="0">
                    <a:solidFill>
                      <a:srgbClr val="FF0000"/>
                    </a:solidFill>
                  </a:rPr>
                  <a:t>				                   </a:t>
                </a:r>
                <a:r>
                  <a:rPr lang="id-ID" sz="18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id-ID" sz="1600" b="1" dirty="0">
                    <a:solidFill>
                      <a:srgbClr val="FF0000"/>
                    </a:solidFill>
                  </a:rPr>
                  <a:t>+1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id-ID" b="1" dirty="0"/>
                  <a:t>   3 4 5 2 2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id-ID" b="1" dirty="0"/>
                  <a:t>1 1 2 4 2 1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id-ID" b="1" dirty="0"/>
                  <a:t>1 4 7 1 4 3 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sz="2200" dirty="0"/>
                  <a:t>Pada bilangan oktal, bila penjumlahan digit bilangan bernilai lebih dari 7, maka ditambahkan angka 1 pada digit di depannya. Angka 1 yang ditambahkan, mewakili bilangan 8, 64, 512, 4096, dsb.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3DB05-75C9-4843-A9F1-0C04F2C64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8A6978-2248-40D8-BA38-C8AD2B739A19}"/>
              </a:ext>
            </a:extLst>
          </p:cNvPr>
          <p:cNvCxnSpPr/>
          <p:nvPr/>
        </p:nvCxnSpPr>
        <p:spPr>
          <a:xfrm>
            <a:off x="5128593" y="3902667"/>
            <a:ext cx="20275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Plus Sign 5">
            <a:extLst>
              <a:ext uri="{FF2B5EF4-FFF2-40B4-BE49-F238E27FC236}">
                <a16:creationId xmlns:a16="http://schemas.microsoft.com/office/drawing/2014/main" id="{BDE1BF78-4636-4383-BE5F-2B9091D4D3C8}"/>
              </a:ext>
            </a:extLst>
          </p:cNvPr>
          <p:cNvSpPr/>
          <p:nvPr/>
        </p:nvSpPr>
        <p:spPr>
          <a:xfrm>
            <a:off x="6944140" y="3609095"/>
            <a:ext cx="225287" cy="22528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84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1D7E-9CC8-4B44-B6B3-A9091277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385"/>
            <a:ext cx="10515600" cy="1325563"/>
          </a:xfrm>
        </p:spPr>
        <p:txBody>
          <a:bodyPr/>
          <a:lstStyle/>
          <a:p>
            <a:r>
              <a:rPr lang="id-ID" dirty="0"/>
              <a:t>Penjumlahan Bilangan Heksadesimal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61949-9978-4CBF-BA1A-96EF83D26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200" dirty="0"/>
                  <a:t>Berapakah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200" b="0" i="0" smtClean="0"/>
                          <m:t>2</m:t>
                        </m:r>
                        <m:r>
                          <m:rPr>
                            <m:nor/>
                          </m:rPr>
                          <a:rPr lang="id-ID" sz="2200" b="0" i="0" smtClean="0"/>
                          <m:t>D</m:t>
                        </m:r>
                        <m:r>
                          <m:rPr>
                            <m:nor/>
                          </m:rPr>
                          <a:rPr lang="id-ID" sz="2200" b="0" i="0" smtClean="0"/>
                          <m:t>54</m:t>
                        </m:r>
                      </m:e>
                      <m:sub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d-ID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id-ID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id-ID" sz="2200" dirty="0"/>
                          <m:t>33</m:t>
                        </m:r>
                        <m:r>
                          <a:rPr lang="id-ID" sz="2200" i="1" dirty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id-ID" sz="22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id-ID" sz="22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id-ID" sz="2200" i="1" dirty="0">
                    <a:latin typeface="Cambria Math" panose="02040503050406030204" pitchFamily="18" charset="0"/>
                  </a:rPr>
                  <a:t> </a:t>
                </a:r>
                <a:r>
                  <a:rPr lang="id-ID" sz="2200" dirty="0"/>
                  <a:t>?</a:t>
                </a:r>
              </a:p>
              <a:p>
                <a:pPr marL="0" indent="0">
                  <a:buNone/>
                </a:pPr>
                <a:endParaRPr lang="id-ID" sz="3200" dirty="0"/>
              </a:p>
              <a:p>
                <a:pPr marL="0" indent="0">
                  <a:buNone/>
                </a:pPr>
                <a:r>
                  <a:rPr lang="id-ID" sz="1800" b="1" dirty="0">
                    <a:solidFill>
                      <a:srgbClr val="FF0000"/>
                    </a:solidFill>
                  </a:rPr>
                  <a:t>				                   </a:t>
                </a:r>
                <a:r>
                  <a:rPr lang="id-ID" sz="1600" b="1" dirty="0">
                    <a:solidFill>
                      <a:srgbClr val="FF0000"/>
                    </a:solidFill>
                  </a:rPr>
                  <a:t>+1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id-ID" b="1" dirty="0"/>
                  <a:t>2 D 5 4</a:t>
                </a:r>
              </a:p>
              <a:p>
                <a:pPr marL="0" indent="0" algn="ctr">
                  <a:buNone/>
                </a:pPr>
                <a:r>
                  <a:rPr lang="id-ID" b="1" dirty="0"/>
                  <a:t>3 3 7 A</a:t>
                </a:r>
              </a:p>
              <a:p>
                <a:pPr marL="0" indent="0" algn="ctr">
                  <a:buNone/>
                </a:pPr>
                <a:r>
                  <a:rPr lang="id-ID" b="1" dirty="0"/>
                  <a:t>5</a:t>
                </a:r>
                <a:r>
                  <a:rPr lang="id-ID" b="1"/>
                  <a:t> </a:t>
                </a:r>
                <a:r>
                  <a:rPr lang="id-ID" b="1" dirty="0"/>
                  <a:t>0 C E 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sz="2200" dirty="0"/>
                  <a:t>Pada bilangan heksadesimal, bila penjumlahan digit bilangan bernilai lebih dari 15, maka ditambahkan angka 1 pada digit di depannya. Angka 1 yang ditambahkan, dapat mewakili bilangan 16, 256, 4096, dsb.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61949-9978-4CBF-BA1A-96EF83D26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 b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11889-0F41-47FE-943E-EA7F826B68C0}"/>
              </a:ext>
            </a:extLst>
          </p:cNvPr>
          <p:cNvCxnSpPr/>
          <p:nvPr/>
        </p:nvCxnSpPr>
        <p:spPr>
          <a:xfrm>
            <a:off x="5168350" y="4015409"/>
            <a:ext cx="18685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us Sign 5">
            <a:extLst>
              <a:ext uri="{FF2B5EF4-FFF2-40B4-BE49-F238E27FC236}">
                <a16:creationId xmlns:a16="http://schemas.microsoft.com/office/drawing/2014/main" id="{7EB61B2A-610C-410F-AA77-8BBABAB497BE}"/>
              </a:ext>
            </a:extLst>
          </p:cNvPr>
          <p:cNvSpPr/>
          <p:nvPr/>
        </p:nvSpPr>
        <p:spPr>
          <a:xfrm>
            <a:off x="6785931" y="3756089"/>
            <a:ext cx="222839" cy="18064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15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94E0-D996-4B0E-854D-F2D92B50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BILANGAN YANG AKAN DIPELAJARI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7F12-F370-4F7F-8574-F8C26CF0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92625"/>
            <a:ext cx="10210800" cy="3631097"/>
          </a:xfrm>
        </p:spPr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Bilangan Desimal</a:t>
            </a:r>
          </a:p>
          <a:p>
            <a:r>
              <a:rPr lang="id-ID" dirty="0">
                <a:solidFill>
                  <a:schemeClr val="tx1"/>
                </a:solidFill>
              </a:rPr>
              <a:t>Bilangan Biner</a:t>
            </a:r>
          </a:p>
          <a:p>
            <a:r>
              <a:rPr lang="id-ID" dirty="0">
                <a:solidFill>
                  <a:schemeClr val="tx1"/>
                </a:solidFill>
              </a:rPr>
              <a:t>Bilangan Oktal</a:t>
            </a:r>
          </a:p>
          <a:p>
            <a:r>
              <a:rPr lang="id-ID" dirty="0">
                <a:solidFill>
                  <a:schemeClr val="tx1"/>
                </a:solidFill>
              </a:rPr>
              <a:t>Bilangan Heksadesimal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3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164F-5F74-4844-97F2-8DD1CADB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BILANGAN DESIMAL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39B9D-B3EB-466B-A5F5-9CD7C13E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899138"/>
                <a:ext cx="9886071" cy="410542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3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Merupakan sistem bilangan yang paling umum digunakan. Desimal berasal dari kata </a:t>
                </a:r>
                <a:r>
                  <a:rPr lang="id-ID" sz="31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desem </a:t>
                </a:r>
                <a:r>
                  <a:rPr lang="id-ID" sz="3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yang dalam Bahasa Latin berarti “sepuluh”.</a:t>
                </a:r>
              </a:p>
              <a:p>
                <a:pPr>
                  <a:lnSpc>
                    <a:spcPct val="120000"/>
                  </a:lnSpc>
                </a:pPr>
                <a:r>
                  <a:rPr lang="id-ID" sz="31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Karena itu, bilangan desimal adalah bilangan berbasis 10.</a:t>
                </a:r>
              </a:p>
              <a:p>
                <a:pPr marL="0" indent="0">
                  <a:buNone/>
                </a:pPr>
                <a:endParaRPr lang="id-ID" sz="31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id-ID" sz="3100" dirty="0">
                    <a:solidFill>
                      <a:schemeClr val="tx1"/>
                    </a:solidFill>
                  </a:rPr>
                  <a:t>Contoh:</a:t>
                </a:r>
              </a:p>
              <a:p>
                <a:pPr marL="0" indent="0" algn="ctr">
                  <a:buNone/>
                </a:pPr>
                <a:r>
                  <a:rPr lang="id-ID" sz="46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id-ID" sz="4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id-ID" sz="4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id-ID" sz="4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id-ID" sz="460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id-ID" sz="46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r>
                  <a:rPr lang="id-ID" sz="4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dirty="0"/>
                  <a:t>		</a:t>
                </a:r>
                <a:r>
                  <a:rPr lang="id-ID" sz="3100" dirty="0">
                    <a:solidFill>
                      <a:srgbClr val="C00000"/>
                    </a:solidFill>
                  </a:rPr>
                  <a:t>2</a:t>
                </a:r>
                <a:r>
                  <a:rPr lang="id-ID" sz="3100" dirty="0">
                    <a:solidFill>
                      <a:schemeClr val="tx1"/>
                    </a:solidFill>
                  </a:rPr>
                  <a:t>: letak 100.000-an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d-ID" sz="3100" dirty="0">
                    <a:solidFill>
                      <a:schemeClr val="tx1"/>
                    </a:solidFill>
                  </a:rPr>
                  <a:t>) </a:t>
                </a:r>
                <a:r>
                  <a:rPr lang="id-ID" sz="3100" dirty="0"/>
                  <a:t>	</a:t>
                </a:r>
                <a:r>
                  <a:rPr lang="id-ID" sz="3100" dirty="0">
                    <a:solidFill>
                      <a:srgbClr val="7030A0"/>
                    </a:solidFill>
                  </a:rPr>
                  <a:t>5</a:t>
                </a:r>
                <a:r>
                  <a:rPr lang="id-ID" sz="3100" dirty="0">
                    <a:solidFill>
                      <a:schemeClr val="tx1"/>
                    </a:solidFill>
                  </a:rPr>
                  <a:t>: letak 100-an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3100" dirty="0">
                    <a:solidFill>
                      <a:schemeClr val="tx1"/>
                    </a:solidFill>
                  </a:rPr>
                  <a:t>)</a:t>
                </a:r>
                <a:r>
                  <a:rPr lang="id-ID" sz="3100" dirty="0"/>
                  <a:t> 	</a:t>
                </a:r>
              </a:p>
              <a:p>
                <a:pPr marL="0" indent="0">
                  <a:buNone/>
                </a:pPr>
                <a:r>
                  <a:rPr lang="id-ID" sz="3100" dirty="0"/>
                  <a:t>		</a:t>
                </a:r>
                <a:r>
                  <a:rPr lang="id-ID" sz="3100" dirty="0">
                    <a:solidFill>
                      <a:srgbClr val="0070C0"/>
                    </a:solidFill>
                  </a:rPr>
                  <a:t>3</a:t>
                </a:r>
                <a:r>
                  <a:rPr lang="id-ID" sz="3100" dirty="0">
                    <a:solidFill>
                      <a:schemeClr val="tx1"/>
                    </a:solidFill>
                  </a:rPr>
                  <a:t>:</a:t>
                </a:r>
                <a:r>
                  <a:rPr lang="id-ID" sz="3100" dirty="0"/>
                  <a:t> </a:t>
                </a:r>
                <a:r>
                  <a:rPr lang="id-ID" sz="3100" dirty="0">
                    <a:solidFill>
                      <a:schemeClr val="tx1"/>
                    </a:solidFill>
                  </a:rPr>
                  <a:t>letak 10.000-an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d-ID" sz="3100" dirty="0">
                    <a:solidFill>
                      <a:schemeClr val="tx1"/>
                    </a:solidFill>
                  </a:rPr>
                  <a:t>) </a:t>
                </a:r>
                <a:r>
                  <a:rPr lang="id-ID" sz="3100" dirty="0"/>
                  <a:t>	</a:t>
                </a:r>
                <a:r>
                  <a:rPr lang="id-ID" sz="3100" dirty="0">
                    <a:solidFill>
                      <a:srgbClr val="00B050"/>
                    </a:solidFill>
                  </a:rPr>
                  <a:t>6</a:t>
                </a:r>
                <a:r>
                  <a:rPr lang="id-ID" sz="3100" dirty="0">
                    <a:solidFill>
                      <a:schemeClr val="tx1"/>
                    </a:solidFill>
                  </a:rPr>
                  <a:t>: letak 10-an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d-ID" sz="31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id-ID" sz="3100" dirty="0"/>
                  <a:t>		</a:t>
                </a:r>
                <a:r>
                  <a:rPr lang="id-ID" sz="3100" dirty="0">
                    <a:solidFill>
                      <a:srgbClr val="00B0F0"/>
                    </a:solidFill>
                  </a:rPr>
                  <a:t>4</a:t>
                </a:r>
                <a:r>
                  <a:rPr lang="id-ID" sz="3100" dirty="0">
                    <a:solidFill>
                      <a:schemeClr val="tx1"/>
                    </a:solidFill>
                  </a:rPr>
                  <a:t>:</a:t>
                </a:r>
                <a:r>
                  <a:rPr lang="id-ID" sz="3100" dirty="0"/>
                  <a:t> </a:t>
                </a:r>
                <a:r>
                  <a:rPr lang="id-ID" sz="3100" dirty="0">
                    <a:solidFill>
                      <a:schemeClr val="tx1"/>
                    </a:solidFill>
                  </a:rPr>
                  <a:t>letak 1.000-an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3100" dirty="0">
                    <a:solidFill>
                      <a:schemeClr val="tx1"/>
                    </a:solidFill>
                  </a:rPr>
                  <a:t>) </a:t>
                </a:r>
                <a:r>
                  <a:rPr lang="id-ID" sz="3100" dirty="0"/>
                  <a:t>		</a:t>
                </a:r>
                <a:r>
                  <a:rPr lang="id-ID" sz="3100" dirty="0">
                    <a:solidFill>
                      <a:srgbClr val="FF0000"/>
                    </a:solidFill>
                  </a:rPr>
                  <a:t>8</a:t>
                </a:r>
                <a:r>
                  <a:rPr lang="id-ID" sz="3100" dirty="0">
                    <a:solidFill>
                      <a:schemeClr val="tx1"/>
                    </a:solidFill>
                  </a:rPr>
                  <a:t>: letak 1-an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3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id-ID" sz="3100" dirty="0">
                    <a:solidFill>
                      <a:schemeClr val="tx1"/>
                    </a:solidFill>
                  </a:rPr>
                  <a:t>)</a:t>
                </a:r>
                <a:endParaRPr lang="id-ID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39B9D-B3EB-466B-A5F5-9CD7C13E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899138"/>
                <a:ext cx="9886071" cy="4105422"/>
              </a:xfrm>
              <a:blipFill>
                <a:blip r:embed="rId2"/>
                <a:stretch>
                  <a:fillRect l="-802" t="-1040" r="-13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2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01C2-CD10-4773-87E9-A7E599F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BILANGAN BINER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B53DB-029A-48DC-AE90-4210BD2CF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82" y="1690688"/>
                <a:ext cx="10041835" cy="44229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Sistem bilangan biner digunakan pada operasi dasar komputer dan ilmu digital secara umum.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Bilangan biner terdiri atas 2 simbol, yaitu 0 dan 1.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id-ID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id-ID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Contoh: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6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rgbClr val="00206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chemeClr val="accent2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id-ID" sz="3600" dirty="0" smtClean="0">
                              <a:solidFill>
                                <a:srgbClr val="0070C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b>
                          <m:r>
                            <a:rPr lang="id-ID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id-ID" dirty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id-ID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20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128-an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d-ID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8-an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64-an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r>
                  <a:rPr lang="id-ID" sz="220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4-an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2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32-an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r>
                  <a:rPr lang="id-ID" sz="2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2-an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2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16-an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d-ID" sz="2200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:r>
                  <a:rPr lang="id-ID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1-an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id-ID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id-ID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B53DB-029A-48DC-AE90-4210BD2CF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82" y="1690688"/>
                <a:ext cx="10041835" cy="4422913"/>
              </a:xfrm>
              <a:blipFill>
                <a:blip r:embed="rId2"/>
                <a:stretch>
                  <a:fillRect l="-667" t="-826" r="-1335" b="-495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50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F57F-0721-4C9C-BB81-F9AA22E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17"/>
            <a:ext cx="10515600" cy="1325563"/>
          </a:xfrm>
        </p:spPr>
        <p:txBody>
          <a:bodyPr/>
          <a:lstStyle/>
          <a:p>
            <a:r>
              <a:rPr lang="id-ID" dirty="0"/>
              <a:t>SISTEM BILANGAN OKTAL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57A8A-2C45-438B-8712-B74F606B1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88" y="1642741"/>
                <a:ext cx="10795782" cy="466725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Bilangan oktal adalah sistem bilangan berbasis 8. Bilangan oktal digunakan pada sistem komputer untuk menyederhanakan bilangan biner.</a:t>
                </a:r>
              </a:p>
              <a:p>
                <a:pPr>
                  <a:lnSpc>
                    <a:spcPct val="120000"/>
                  </a:lnSpc>
                </a:pP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Bilangan oktal terdiri atas simbol: 0, 1, 2, 3, 4, 5, 6, 7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d-ID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Contoh:</a:t>
                </a:r>
              </a:p>
              <a:p>
                <a:pPr marL="0" indent="0">
                  <a:buNone/>
                </a:pPr>
                <a:r>
                  <a:rPr lang="id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4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440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id-ID" sz="4400" dirty="0" smtClean="0">
                              <a:solidFill>
                                <a:srgbClr val="0070C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id-ID" sz="4400" dirty="0" smtClean="0">
                              <a:solidFill>
                                <a:schemeClr val="accent2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id-ID" sz="4400" dirty="0" smtClean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id-ID" sz="440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id-ID" sz="44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b>
                          <m:r>
                            <a:rPr lang="id-ID" sz="4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d-ID" sz="4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id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id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6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32768-an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id-ID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d-ID" sz="2600" b="1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64-an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d-ID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id-ID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6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4096-an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	 </a:t>
                </a:r>
                <a:r>
                  <a:rPr lang="id-ID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d-ID" sz="2600" b="1" dirty="0">
                    <a:solidFill>
                      <a:schemeClr val="accent6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8-an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id-ID" sz="2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id-ID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2600" b="1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512-an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id-ID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id-ID" sz="2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letak 1-an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id-ID" sz="2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57A8A-2C45-438B-8712-B74F606B1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88" y="1642741"/>
                <a:ext cx="10795782" cy="4667250"/>
              </a:xfrm>
              <a:blipFill>
                <a:blip r:embed="rId2"/>
                <a:stretch>
                  <a:fillRect l="-734" t="-78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9755-0D52-4D59-8B2E-91FF7C58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BILANGAN HEKSADESIMAL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E17BB-9FA8-4AF7-B1AB-A9283B0B8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d-ID" sz="55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Bilangan heksadesimal adalah sistem bilangan berbasis 16. Bilangan heksadesimal juga digunakan pada sistem komputer untuk menyederhanakan bilangan biner.</a:t>
                </a:r>
              </a:p>
              <a:p>
                <a:pPr>
                  <a:lnSpc>
                    <a:spcPct val="120000"/>
                  </a:lnSpc>
                </a:pPr>
                <a:r>
                  <a:rPr lang="id-ID" sz="55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Bilangan heksadesimal terdiri dari simbol: 0, 1, 2, 3, 4, 5, 6, 7, 8, 9, A, B, C, D, E, F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id-ID" sz="5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d-ID" sz="55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Contoh:</a:t>
                </a:r>
              </a:p>
              <a:p>
                <a:pPr marL="0" indent="0">
                  <a:buNone/>
                </a:pPr>
                <a:endParaRPr lang="id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9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id-ID" sz="9000" b="0" i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id-ID" sz="9000" b="0" i="0" smtClean="0">
                              <a:solidFill>
                                <a:srgbClr val="0070C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id-ID" sz="9000" b="0" i="0" smtClean="0">
                              <a:solidFill>
                                <a:schemeClr val="accent2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id-ID" sz="9000" b="0" i="0" smtClean="0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9</m:t>
                          </m:r>
                          <m:r>
                            <a:rPr lang="id-ID" sz="9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d-ID" sz="9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d-ID" sz="9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d-ID" sz="9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id-ID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id-ID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id-ID" sz="55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letak 32768-an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</a:t>
                </a:r>
                <a:r>
                  <a:rPr lang="id-ID" sz="5500" dirty="0">
                    <a:cs typeface="Calibri" panose="020F0502020204030204" pitchFamily="34" charset="0"/>
                  </a:rPr>
                  <a:t>			</a:t>
                </a:r>
                <a:r>
                  <a:rPr lang="id-ID" sz="5500" b="1" dirty="0">
                    <a:solidFill>
                      <a:srgbClr val="7030A0"/>
                    </a:solidFill>
                    <a:cs typeface="Calibri" panose="020F0502020204030204" pitchFamily="34" charset="0"/>
                  </a:rPr>
                  <a:t>9</a:t>
                </a:r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letak 64-an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 	</a:t>
                </a:r>
                <a:r>
                  <a:rPr lang="id-ID" sz="5500" dirty="0">
                    <a:cs typeface="Calibri" panose="020F050202020403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id-ID" sz="5500" dirty="0">
                    <a:cs typeface="Calibri" panose="020F0502020204030204" pitchFamily="34" charset="0"/>
                  </a:rPr>
                  <a:t>		</a:t>
                </a:r>
                <a:r>
                  <a:rPr lang="id-ID" sz="5500" b="1" dirty="0">
                    <a:solidFill>
                      <a:srgbClr val="0070C0"/>
                    </a:solidFill>
                    <a:cs typeface="Calibri" panose="020F0502020204030204" pitchFamily="34" charset="0"/>
                  </a:rPr>
                  <a:t>A</a:t>
                </a:r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letak 4096-an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</a:t>
                </a:r>
                <a:r>
                  <a:rPr lang="id-ID" sz="5500" dirty="0">
                    <a:cs typeface="Calibri" panose="020F0502020204030204" pitchFamily="34" charset="0"/>
                  </a:rPr>
                  <a:t>	 		</a:t>
                </a:r>
                <a:r>
                  <a:rPr lang="id-ID" sz="5500" b="1" dirty="0">
                    <a:solidFill>
                      <a:schemeClr val="accent6">
                        <a:lumMod val="50000"/>
                      </a:schemeClr>
                    </a:solidFill>
                    <a:cs typeface="Calibri" panose="020F0502020204030204" pitchFamily="34" charset="0"/>
                  </a:rPr>
                  <a:t>0</a:t>
                </a:r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letak 8-an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id-ID" sz="5500" dirty="0">
                    <a:cs typeface="Calibri" panose="020F0502020204030204" pitchFamily="34" charset="0"/>
                  </a:rPr>
                  <a:t>		</a:t>
                </a:r>
                <a:r>
                  <a:rPr lang="id-ID" sz="5500" b="1" dirty="0">
                    <a:solidFill>
                      <a:srgbClr val="FFC000"/>
                    </a:solidFill>
                    <a:cs typeface="Calibri" panose="020F0502020204030204" pitchFamily="34" charset="0"/>
                  </a:rPr>
                  <a:t>D</a:t>
                </a:r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letak 512-an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 </a:t>
                </a:r>
                <a:r>
                  <a:rPr lang="id-ID" sz="5500" dirty="0">
                    <a:cs typeface="Calibri" panose="020F0502020204030204" pitchFamily="34" charset="0"/>
                  </a:rPr>
                  <a:t>			</a:t>
                </a:r>
                <a:r>
                  <a:rPr lang="id-ID" sz="5500" b="1" dirty="0">
                    <a:solidFill>
                      <a:schemeClr val="bg1">
                        <a:lumMod val="50000"/>
                      </a:schemeClr>
                    </a:solidFill>
                    <a:cs typeface="Calibri" panose="020F0502020204030204" pitchFamily="34" charset="0"/>
                  </a:rPr>
                  <a:t>1</a:t>
                </a:r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: letak 1-an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5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id-ID" sz="5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id-ID" sz="55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E17BB-9FA8-4AF7-B1AB-A9283B0B8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 b="-5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91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33B0-4B7C-41F6-8B62-365D3787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Konversi Bilangan ke Sistem Bilangan Desimal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DBDC9-66A0-4198-AB49-6395B142C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d-ID" sz="2400" dirty="0"/>
                  <a:t>Metode Umum: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 algn="ctr">
                  <a:buNone/>
                </a:pPr>
                <a:r>
                  <a:rPr lang="id-ID" dirty="0"/>
                  <a:t>...</a:t>
                </a:r>
                <a:r>
                  <a:rPr lang="id-ID" dirty="0">
                    <a:solidFill>
                      <a:srgbClr val="0070C0"/>
                    </a:solidFill>
                  </a:rPr>
                  <a:t>abcdefg</a:t>
                </a:r>
                <a:r>
                  <a:rPr lang="id-ID" dirty="0"/>
                  <a:t> =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id-ID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id-ID" b="0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b="0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b="0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d-ID" b="0" dirty="0"/>
                  <a:t>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id-ID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id-ID" dirty="0"/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sz="2400" i="1" dirty="0"/>
                  <a:t>a, b, c, d, e, f, g</a:t>
                </a:r>
                <a:r>
                  <a:rPr lang="id-ID" sz="2400" dirty="0"/>
                  <a:t> : digit dalam bilangan biner, oktal, atau heksadesimal</a:t>
                </a:r>
              </a:p>
              <a:p>
                <a:pPr marL="0" indent="0">
                  <a:buNone/>
                </a:pPr>
                <a:r>
                  <a:rPr lang="id-ID" sz="2400" i="1" dirty="0"/>
                  <a:t>x</a:t>
                </a:r>
                <a:r>
                  <a:rPr lang="id-ID" sz="2400" dirty="0"/>
                  <a:t>		 : basis bilangan (2 untuk biner, 8 untuk oktal, dan 16 untuk 			   heksadesimal)</a:t>
                </a:r>
              </a:p>
              <a:p>
                <a:pPr marL="0" indent="0">
                  <a:buNone/>
                </a:pPr>
                <a:endParaRPr lang="id-ID" sz="2400" dirty="0"/>
              </a:p>
              <a:p>
                <a:r>
                  <a:rPr lang="id-ID" sz="2400" dirty="0"/>
                  <a:t>Untuk jumlah digit yang lebih banyak, pangkat pada basis meningkat menjadi 7, 8, 9, dst</a:t>
                </a:r>
                <a:r>
                  <a:rPr lang="id-ID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DBDC9-66A0-4198-AB49-6395B142C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46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EC8-3892-413F-929F-3E730150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Konversi Bilangan Biner ke Sistem Bilangan Oktal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00930-813F-4C9B-88EF-801C4DF5E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6609"/>
                <a:ext cx="10515600" cy="39903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id-ID" sz="2600" dirty="0"/>
                  <a:t>Ubahlah bilangan biner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1011101</m:t>
                        </m:r>
                      </m:e>
                      <m:sub>
                        <m:r>
                          <a:rPr lang="id-ID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2600" dirty="0"/>
                  <a:t> ke dalam sistem bilangan oktal!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 algn="ctr">
                  <a:buNone/>
                </a:pPr>
                <a:r>
                  <a:rPr lang="id-ID" sz="4200" dirty="0">
                    <a:solidFill>
                      <a:srgbClr val="C00000"/>
                    </a:solidFill>
                  </a:rPr>
                  <a:t>00</a:t>
                </a:r>
                <a:r>
                  <a:rPr lang="id-ID" sz="4200" dirty="0"/>
                  <a:t>1  011  101</a:t>
                </a:r>
              </a:p>
              <a:p>
                <a:pPr marL="514350" indent="-514350" algn="ctr">
                  <a:buAutoNum type="arabicPlain"/>
                </a:pPr>
                <a:r>
                  <a:rPr lang="id-ID" dirty="0"/>
                  <a:t>      3           5</a:t>
                </a:r>
              </a:p>
              <a:p>
                <a:pPr marL="0" indent="0">
                  <a:buNone/>
                </a:pPr>
                <a:endParaRPr lang="id-ID" dirty="0"/>
              </a:p>
              <a:p>
                <a:pPr marL="0" indent="0">
                  <a:buNone/>
                </a:pPr>
                <a:r>
                  <a:rPr lang="id-ID" sz="2600" dirty="0"/>
                  <a:t>Cara mengubah bilangan biner ke dalam sistem oktal:</a:t>
                </a:r>
              </a:p>
              <a:p>
                <a:pPr marL="514350" indent="-514350">
                  <a:buAutoNum type="arabicPeriod"/>
                </a:pPr>
                <a:r>
                  <a:rPr lang="id-ID" sz="2600" dirty="0"/>
                  <a:t>Jumlah digit bilangan harus dijadikan sejumlah kelipatan 3. Bila belum, tambahkan angka 0 di depan bilangan tersebut.</a:t>
                </a:r>
              </a:p>
              <a:p>
                <a:pPr marL="514350" indent="-514350">
                  <a:buAutoNum type="arabicPeriod"/>
                </a:pPr>
                <a:r>
                  <a:rPr lang="id-ID" sz="2600" dirty="0"/>
                  <a:t>Pisahkan digit-digit bilangan ke dalam beberapa segmen, masing-masing terdiri atas 3 digit.</a:t>
                </a:r>
              </a:p>
              <a:p>
                <a:pPr marL="514350" indent="-514350">
                  <a:buAutoNum type="arabicPeriod"/>
                </a:pPr>
                <a:r>
                  <a:rPr lang="id-ID" sz="2600" dirty="0"/>
                  <a:t>Konversikan setiap segmen ke dalam bilangan oktal.</a:t>
                </a:r>
              </a:p>
              <a:p>
                <a:pPr marL="514350" indent="-514350">
                  <a:buAutoNum type="arabicPeriod"/>
                </a:pPr>
                <a:endParaRPr lang="id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00930-813F-4C9B-88EF-801C4DF5E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6609"/>
                <a:ext cx="10515600" cy="3990354"/>
              </a:xfrm>
              <a:blipFill>
                <a:blip r:embed="rId2"/>
                <a:stretch>
                  <a:fillRect l="-812" t="-3211" b="-15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CAFD16-9392-406A-8755-890A81D595E7}"/>
              </a:ext>
            </a:extLst>
          </p:cNvPr>
          <p:cNvCxnSpPr>
            <a:cxnSpLocks/>
          </p:cNvCxnSpPr>
          <p:nvPr/>
        </p:nvCxnSpPr>
        <p:spPr>
          <a:xfrm>
            <a:off x="4837043" y="3379314"/>
            <a:ext cx="7023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697F9F-8179-493C-8779-3CE9A29FDA43}"/>
              </a:ext>
            </a:extLst>
          </p:cNvPr>
          <p:cNvCxnSpPr>
            <a:cxnSpLocks/>
          </p:cNvCxnSpPr>
          <p:nvPr/>
        </p:nvCxnSpPr>
        <p:spPr>
          <a:xfrm>
            <a:off x="5734881" y="3379314"/>
            <a:ext cx="7321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4CD058-DC4B-4982-BE0F-50DE63AE4A38}"/>
              </a:ext>
            </a:extLst>
          </p:cNvPr>
          <p:cNvCxnSpPr>
            <a:cxnSpLocks/>
          </p:cNvCxnSpPr>
          <p:nvPr/>
        </p:nvCxnSpPr>
        <p:spPr>
          <a:xfrm>
            <a:off x="6639334" y="3379314"/>
            <a:ext cx="7421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0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912E-322C-4AD9-9569-522B7F71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Konversi Sistem Bilangan Biner ke Oktal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7B91E1-223B-4557-BAC6-19EFD3D57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497717"/>
              </p:ext>
            </p:extLst>
          </p:nvPr>
        </p:nvGraphicFramePr>
        <p:xfrm>
          <a:off x="4227443" y="2170926"/>
          <a:ext cx="3737114" cy="386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7">
                  <a:extLst>
                    <a:ext uri="{9D8B030D-6E8A-4147-A177-3AD203B41FA5}">
                      <a16:colId xmlns:a16="http://schemas.microsoft.com/office/drawing/2014/main" val="288867708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480438629"/>
                    </a:ext>
                  </a:extLst>
                </a:gridCol>
              </a:tblGrid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Bilangan Biner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Bilangan Oktal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95260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000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8288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001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45666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73239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011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10023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1967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0559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3690"/>
                  </a:ext>
                </a:extLst>
              </a:tr>
              <a:tr h="429343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D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6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505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SISTEM  BILANGAN</vt:lpstr>
      <vt:lpstr>SISTEM BILANGAN YANG AKAN DIPELAJARI</vt:lpstr>
      <vt:lpstr>SISTEM BILANGAN DESIMAL</vt:lpstr>
      <vt:lpstr>SISTEM BILANGAN BINER</vt:lpstr>
      <vt:lpstr>SISTEM BILANGAN OKTAL</vt:lpstr>
      <vt:lpstr>SISTEM BILANGAN HEKSADESIMAL</vt:lpstr>
      <vt:lpstr>Konversi Bilangan ke Sistem Bilangan Desimal</vt:lpstr>
      <vt:lpstr>Konversi Bilangan Biner ke Sistem Bilangan Oktal</vt:lpstr>
      <vt:lpstr>Tabel Konversi Sistem Bilangan Biner ke Oktal</vt:lpstr>
      <vt:lpstr>Konversi Bilangan Biner ke Heksadesimal</vt:lpstr>
      <vt:lpstr>Tabel Konversi Sistem Bilangan Biner ke Heksadesimal</vt:lpstr>
      <vt:lpstr>Penjumlahan Bilangan Desimal</vt:lpstr>
      <vt:lpstr>Penjumlahan Bilangan Oktal</vt:lpstr>
      <vt:lpstr>Penjumlahan Bilangan Heksadesimal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 BILANGAN</dc:title>
  <dc:creator>shabrina.taufik@gmail.com</dc:creator>
  <cp:lastModifiedBy>shabrina.taufik@gmail.com</cp:lastModifiedBy>
  <cp:revision>25</cp:revision>
  <dcterms:created xsi:type="dcterms:W3CDTF">2019-10-01T09:35:01Z</dcterms:created>
  <dcterms:modified xsi:type="dcterms:W3CDTF">2019-10-04T08:43:31Z</dcterms:modified>
</cp:coreProperties>
</file>