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8" r:id="rId11"/>
    <p:sldId id="273" r:id="rId12"/>
    <p:sldId id="274" r:id="rId13"/>
    <p:sldId id="261" r:id="rId14"/>
    <p:sldId id="269" r:id="rId15"/>
    <p:sldId id="270" r:id="rId16"/>
    <p:sldId id="271" r:id="rId17"/>
    <p:sldId id="262" r:id="rId18"/>
    <p:sldId id="275" r:id="rId19"/>
    <p:sldId id="276" r:id="rId20"/>
    <p:sldId id="277" r:id="rId21"/>
    <p:sldId id="278" r:id="rId22"/>
    <p:sldId id="263" r:id="rId23"/>
    <p:sldId id="279" r:id="rId24"/>
    <p:sldId id="280" r:id="rId25"/>
    <p:sldId id="281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3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D95535-339D-497C-9670-587A45F59E58}" type="datetimeFigureOut">
              <a:rPr lang="zh-CN" altLang="en-US"/>
              <a:pPr/>
              <a:t>2019/10/3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AAD5C-934B-43C5-91D6-B54BAA72D8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B2854-7C4C-4E45-A46A-19121D02352C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1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2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7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71410-C0BD-4617-B7A8-15E01383BE9F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71410-C0BD-4617-B7A8-15E01383BE9F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8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71410-C0BD-4617-B7A8-15E01383BE9F}" type="slidenum">
              <a:rPr lang="zh-CN" altLang="en-US"/>
              <a:pPr eaLnBrk="1" hangingPunct="1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71410-C0BD-4617-B7A8-15E01383BE9F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6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D85F1-4C7D-4007-94F4-ADC7B06592BD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71410-C0BD-4617-B7A8-15E01383BE9F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D85F1-4C7D-4007-94F4-ADC7B06592BD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D85F1-4C7D-4007-94F4-ADC7B06592BD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1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D85F1-4C7D-4007-94F4-ADC7B06592BD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D85F1-4C7D-4007-94F4-ADC7B06592BD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DCB6E-8C8B-4F5A-BB87-C4F0C9B655EB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A1022-D563-40EA-9FBC-3BB3B474C8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1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8F04A-966A-482B-A506-3E98CD14F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7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692B9-CA31-4C04-90B9-BE16165B86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43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F47A1-BFCB-4768-929F-19E3FABBE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90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00342-60EC-4C84-8010-DD17B6B621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59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B45BB-6B0B-4E7C-89A5-CACF5FDA4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60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A98E8-01EE-4E34-A52C-6E2CC1422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08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34B78-09C4-40CF-9594-B51BC8A7A6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900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D5C85-16C8-4679-ACDD-CD1360F9D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580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EBA17-F891-43E9-90D2-4FF5A9D19A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637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0D241-2C47-49E9-A3BF-A591222C0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2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095EE-06E6-441D-B317-0531B4C60B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4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4C240-E8D5-48E1-88A1-55A89EBFB7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92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D5BD4-2BC7-4F33-BC2B-E520ABE26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36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77FEB-AFEC-4E45-963B-DD4378B4FD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036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8A6A6-3586-4261-A21C-1FE3594CA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805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F7D5E-48E5-4829-9B1A-77BDC74C5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87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EE84E-F4B0-4ED6-BFD1-88EFBE4E88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853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4C38A-D88A-4DD3-B06E-602832343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05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8ADD8-125A-488B-A013-6A359DA0A6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263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31924-9851-460E-991B-9DA252889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385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AE085-64EE-4296-ADCD-99EF9401F8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7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0C46-A6C9-4DA6-8BB9-F3EF66DEB3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279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BFA93-66D2-4A97-8536-11E122B17F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708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CAA5A-2801-43E2-B42A-6F8FADBB6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233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01857-2542-4A1A-9B0A-47F03403A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853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79937-5F85-4827-842C-D0B4AEC21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921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1ACA3-F165-4D33-9CB6-46F508F9B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300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03D8A-DCF7-4746-829B-50A3EE49D9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102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C1C3F-A1CB-46CA-A80A-18AB3EA00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682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51DB7-0330-439D-AF61-14F072DF0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00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DBB81-7D48-4E2B-BA62-609E93FA15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093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52D80-4EDB-4ACB-B4E3-61EED17314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3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291F-F8C9-4DC7-A819-D3DC0F5D9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810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07D9F-CECD-4EE6-87F8-43142C933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248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DA656-BDE3-4C50-91F5-049D9E0AF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773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9E5BD-E6BD-441B-B2C5-37ADF39195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2786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C2D5D-B36B-4D2C-8074-32B99EF77E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300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AE12F-B9AA-44A5-B3AC-63FB2655B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81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86890-BF60-4AF6-BB0F-43FB3C827E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205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26A29-8C5D-48C4-A805-E73021754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200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168F5-4FF8-4207-9763-641045CA6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864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2C4E8-3CDE-4463-B389-96B7B180E3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15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CA7CB-C518-44BD-8E93-8188B45922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1AFE7-3C7E-4CBB-BA2F-E171BF7DBC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949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4DB1-71BB-46DD-8678-4882A1CF4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2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D2835-B3B9-442A-B40B-0F6715E01D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230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84A5A-6E0E-4B33-9E50-A60AAB192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836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3992B-E2B6-4B41-B463-31FEB5AFD3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1527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65C58-DDFE-400C-ADF6-CB329CA4D8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811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AE770-81F0-4688-ADD3-F94D83BE3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B8A9F-FE39-4C8B-A050-F99084503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02582-3E88-4E6C-AF67-A8DB813F91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4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9EEB6-BA74-4935-956C-1D186C1C4C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30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83103-F151-43C1-8200-4E1E789BB6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98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6179435A-0A06-41F3-B92C-FA501D95A0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E24ACBCD-80E7-4005-8530-9A20432757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36F57E63-6AE8-49B7-8F30-519A5E4101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CD1E321D-DE71-4059-9F1D-B49DA82344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543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1478E372-089E-448C-9131-D86640656B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1_(angka)" TargetMode="External"/><Relationship Id="rId5" Type="http://schemas.openxmlformats.org/officeDocument/2006/relationships/hyperlink" Target="https://id.wikipedia.org/wiki/0_(angka)" TargetMode="External"/><Relationship Id="rId4" Type="http://schemas.openxmlformats.org/officeDocument/2006/relationships/hyperlink" Target="https://id.wikipedia.org/wiki/Sistem_numer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476" y="3272210"/>
            <a:ext cx="7156126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isometricOffAxis2Lef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id-ID" altLang="zh-CN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  <a:ea typeface="宋体" charset="-122"/>
              </a:rPr>
              <a:t>SISTEM BILANGAN</a:t>
            </a:r>
            <a:endParaRPr lang="id-ID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59632" y="980728"/>
            <a:ext cx="6400800" cy="838944"/>
          </a:xfrm>
        </p:spPr>
        <p:txBody>
          <a:bodyPr>
            <a:scene3d>
              <a:camera prst="perspectiveHeroicExtremeRigh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id-ID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Comic Sans MS" pitchFamily="66" charset="0"/>
              </a:rPr>
              <a:t>KELOMPOK 4</a:t>
            </a:r>
            <a:endParaRPr lang="id-ID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8326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a.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Desimal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ke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Biner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Dalam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2.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hingga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habis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atau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hasilnya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0.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terdapat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pada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maka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bernilai</a:t>
            </a:r>
            <a:r>
              <a:rPr lang="en-US" sz="2000" dirty="0">
                <a:latin typeface="Comic Sans MS" panose="030F0702030302020204" pitchFamily="66" charset="0"/>
              </a:rPr>
              <a:t> 1.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tidak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terdapat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pada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bernilai</a:t>
            </a:r>
            <a:r>
              <a:rPr lang="en-US" sz="2000" dirty="0">
                <a:latin typeface="Comic Sans MS" panose="030F0702030302020204" pitchFamily="66" charset="0"/>
              </a:rPr>
              <a:t> 0. </a:t>
            </a: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251</a:t>
            </a:r>
            <a:r>
              <a:rPr lang="en-US" sz="2000" baseline="-25000" dirty="0">
                <a:latin typeface="Comic Sans MS" panose="030F0702030302020204" pitchFamily="66" charset="0"/>
              </a:rPr>
              <a:t>(10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)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 smtClean="0">
                <a:latin typeface="Comic Sans MS" panose="030F0702030302020204" pitchFamily="66" charset="0"/>
              </a:rPr>
              <a:t>Dalam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penulisannya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hasil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pertama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berada</a:t>
            </a:r>
            <a:r>
              <a:rPr lang="en-US" sz="2000" dirty="0">
                <a:latin typeface="Comic Sans MS" panose="030F0702030302020204" pitchFamily="66" charset="0"/>
              </a:rPr>
              <a:t> di </a:t>
            </a:r>
            <a:r>
              <a:rPr lang="en-US" sz="2000" dirty="0" err="1">
                <a:latin typeface="Comic Sans MS" panose="030F0702030302020204" pitchFamily="66" charset="0"/>
              </a:rPr>
              <a:t>ujung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kiri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terurut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kearah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kanan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Sehingga</a:t>
            </a:r>
            <a:r>
              <a:rPr lang="en-US" sz="2000" dirty="0">
                <a:latin typeface="Comic Sans MS" panose="030F0702030302020204" pitchFamily="66" charset="0"/>
              </a:rPr>
              <a:t> 251(10) = 1111 1011(2)</a:t>
            </a:r>
          </a:p>
          <a:p>
            <a:pPr marL="0" indent="0" algn="just">
              <a:buNone/>
            </a:pPr>
            <a:endParaRPr lang="id-ID" sz="2000" dirty="0"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1487"/>
              </p:ext>
            </p:extLst>
          </p:nvPr>
        </p:nvGraphicFramePr>
        <p:xfrm>
          <a:off x="971600" y="2708920"/>
          <a:ext cx="6096000" cy="2811780"/>
        </p:xfrm>
        <a:graphic>
          <a:graphicData uri="http://schemas.openxmlformats.org/drawingml/2006/table">
            <a:tbl>
              <a:tblPr/>
              <a:tblGrid>
                <a:gridCol w="1919915">
                  <a:extLst>
                    <a:ext uri="{9D8B030D-6E8A-4147-A177-3AD203B41FA5}">
                      <a16:colId xmlns:a16="http://schemas.microsoft.com/office/drawing/2014/main" val="2386950214"/>
                    </a:ext>
                  </a:extLst>
                </a:gridCol>
                <a:gridCol w="2126007">
                  <a:extLst>
                    <a:ext uri="{9D8B030D-6E8A-4147-A177-3AD203B41FA5}">
                      <a16:colId xmlns:a16="http://schemas.microsoft.com/office/drawing/2014/main" val="2254068294"/>
                    </a:ext>
                  </a:extLst>
                </a:gridCol>
                <a:gridCol w="2050078">
                  <a:extLst>
                    <a:ext uri="{9D8B030D-6E8A-4147-A177-3AD203B41FA5}">
                      <a16:colId xmlns:a16="http://schemas.microsoft.com/office/drawing/2014/main" val="1670739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Habis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dibagi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 /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tidak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Biner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7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251 / 2 = 125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125 / 2 = 62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7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62 / 2 = 31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tidak 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31 / 2 = 15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19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15 / 2 = 7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261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7 / 2 = 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64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 / 2 = 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50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 / 2 = 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8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8326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b.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Desimal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ke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Oktal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Dalam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8.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hingga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habis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atau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hasilnya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0.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terdapat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pada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maka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nilai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tersebutlah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ditulis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251 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(</a:t>
            </a:r>
            <a:r>
              <a:rPr lang="en-US" sz="2000" baseline="-25000" dirty="0">
                <a:latin typeface="Comic Sans MS" panose="030F0702030302020204" pitchFamily="66" charset="0"/>
              </a:rPr>
              <a:t>10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) 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Dalam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penulisannya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hasil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pertama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berada</a:t>
            </a:r>
            <a:r>
              <a:rPr lang="en-US" sz="2000" dirty="0">
                <a:latin typeface="Comic Sans MS" panose="030F0702030302020204" pitchFamily="66" charset="0"/>
              </a:rPr>
              <a:t> di </a:t>
            </a:r>
            <a:r>
              <a:rPr lang="en-US" sz="2000" dirty="0" err="1">
                <a:latin typeface="Comic Sans MS" panose="030F0702030302020204" pitchFamily="66" charset="0"/>
              </a:rPr>
              <a:t>ujung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kiri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terurut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kearah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kanan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Sehingga</a:t>
            </a:r>
            <a:r>
              <a:rPr lang="en-US" sz="2000" dirty="0">
                <a:latin typeface="Comic Sans MS" panose="030F0702030302020204" pitchFamily="66" charset="0"/>
              </a:rPr>
              <a:t> 251 </a:t>
            </a:r>
            <a:r>
              <a:rPr lang="en-US" sz="2000" baseline="-25000" dirty="0">
                <a:latin typeface="Comic Sans MS" panose="030F0702030302020204" pitchFamily="66" charset="0"/>
              </a:rPr>
              <a:t>(10) 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= 373</a:t>
            </a:r>
            <a:r>
              <a:rPr lang="en-US" sz="2000" baseline="-25000" dirty="0">
                <a:latin typeface="Comic Sans MS" panose="030F0702030302020204" pitchFamily="66" charset="0"/>
              </a:rPr>
              <a:t> 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(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) </a:t>
            </a:r>
            <a:endParaRPr lang="id-ID" sz="16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45831"/>
              </p:ext>
            </p:extLst>
          </p:nvPr>
        </p:nvGraphicFramePr>
        <p:xfrm>
          <a:off x="971600" y="2840164"/>
          <a:ext cx="6096000" cy="1249680"/>
        </p:xfrm>
        <a:graphic>
          <a:graphicData uri="http://schemas.openxmlformats.org/drawingml/2006/table">
            <a:tbl>
              <a:tblPr/>
              <a:tblGrid>
                <a:gridCol w="1913106">
                  <a:extLst>
                    <a:ext uri="{9D8B030D-6E8A-4147-A177-3AD203B41FA5}">
                      <a16:colId xmlns:a16="http://schemas.microsoft.com/office/drawing/2014/main" val="1291168100"/>
                    </a:ext>
                  </a:extLst>
                </a:gridCol>
                <a:gridCol w="2096851">
                  <a:extLst>
                    <a:ext uri="{9D8B030D-6E8A-4147-A177-3AD203B41FA5}">
                      <a16:colId xmlns:a16="http://schemas.microsoft.com/office/drawing/2014/main" val="776986154"/>
                    </a:ext>
                  </a:extLst>
                </a:gridCol>
                <a:gridCol w="2086043">
                  <a:extLst>
                    <a:ext uri="{9D8B030D-6E8A-4147-A177-3AD203B41FA5}">
                      <a16:colId xmlns:a16="http://schemas.microsoft.com/office/drawing/2014/main" val="2907770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 Pembagian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Oktal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31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251 / 8 = 31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4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31 / 8 = 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71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 / 8 = 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8326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c.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Desimal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ke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Hexadesimal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Dalam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16.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hingga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habis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atau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hasilnya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0.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terdapat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pada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maka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nilai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tersebutlah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ditulis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251 </a:t>
            </a:r>
            <a:r>
              <a:rPr lang="en-US" sz="2000" baseline="-25000" dirty="0">
                <a:latin typeface="Comic Sans MS" panose="030F0702030302020204" pitchFamily="66" charset="0"/>
              </a:rPr>
              <a:t>(10) 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ke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endParaRPr lang="en-ID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Dalam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penulisannya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hasil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pembagian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pertama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berada</a:t>
            </a:r>
            <a:r>
              <a:rPr lang="en-US" sz="2000" dirty="0">
                <a:latin typeface="Comic Sans MS" panose="030F0702030302020204" pitchFamily="66" charset="0"/>
              </a:rPr>
              <a:t> di </a:t>
            </a:r>
            <a:r>
              <a:rPr lang="en-US" sz="2000" dirty="0" err="1">
                <a:latin typeface="Comic Sans MS" panose="030F0702030302020204" pitchFamily="66" charset="0"/>
              </a:rPr>
              <a:t>ujung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kiri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terurut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kearah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kanan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Sehingga</a:t>
            </a:r>
            <a:r>
              <a:rPr lang="en-US" sz="2000" dirty="0">
                <a:latin typeface="Comic Sans MS" panose="030F0702030302020204" pitchFamily="66" charset="0"/>
              </a:rPr>
              <a:t> 251 </a:t>
            </a:r>
            <a:r>
              <a:rPr lang="en-US" sz="2000" baseline="-25000" dirty="0">
                <a:latin typeface="Comic Sans MS" panose="030F0702030302020204" pitchFamily="66" charset="0"/>
              </a:rPr>
              <a:t>(10) 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FB</a:t>
            </a:r>
            <a:r>
              <a:rPr lang="en-US" sz="2000" baseline="-25000" dirty="0">
                <a:latin typeface="Comic Sans MS" panose="030F0702030302020204" pitchFamily="66" charset="0"/>
              </a:rPr>
              <a:t>(16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)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id-ID" sz="1200" dirty="0"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47173"/>
              </p:ext>
            </p:extLst>
          </p:nvPr>
        </p:nvGraphicFramePr>
        <p:xfrm>
          <a:off x="899592" y="2780928"/>
          <a:ext cx="6096001" cy="937260"/>
        </p:xfrm>
        <a:graphic>
          <a:graphicData uri="http://schemas.openxmlformats.org/drawingml/2006/table">
            <a:tbl>
              <a:tblPr/>
              <a:tblGrid>
                <a:gridCol w="2028497">
                  <a:extLst>
                    <a:ext uri="{9D8B030D-6E8A-4147-A177-3AD203B41FA5}">
                      <a16:colId xmlns:a16="http://schemas.microsoft.com/office/drawing/2014/main" val="336756130"/>
                    </a:ext>
                  </a:extLst>
                </a:gridCol>
                <a:gridCol w="2039007">
                  <a:extLst>
                    <a:ext uri="{9D8B030D-6E8A-4147-A177-3AD203B41FA5}">
                      <a16:colId xmlns:a16="http://schemas.microsoft.com/office/drawing/2014/main" val="2683815088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1925639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Sisa Pembagian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Hexadesimal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2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251 / 16 = 15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51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15 / 16 = 0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7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d-ID" sz="2800" dirty="0">
                <a:latin typeface="Comic Sans MS" pitchFamily="66" charset="0"/>
              </a:rPr>
              <a:t>Sama dengan Bilangan Biner</a:t>
            </a:r>
            <a:r>
              <a:rPr lang="id-ID" sz="2800" dirty="0" smtClean="0">
                <a:latin typeface="Comic Sans MS" pitchFamily="66" charset="0"/>
              </a:rPr>
              <a:t>, bilangan </a:t>
            </a:r>
            <a:r>
              <a:rPr lang="id-ID" sz="2800" dirty="0">
                <a:latin typeface="Comic Sans MS" pitchFamily="66" charset="0"/>
              </a:rPr>
              <a:t>oktal juga memiliki pembatas dan lambang yang tentu berbeda</a:t>
            </a:r>
            <a:r>
              <a:rPr lang="id-ID" sz="2800" dirty="0" smtClean="0">
                <a:latin typeface="Comic Sans MS" pitchFamily="66" charset="0"/>
              </a:rPr>
              <a:t>. Lambang </a:t>
            </a:r>
            <a:r>
              <a:rPr lang="id-ID" sz="2800" dirty="0">
                <a:latin typeface="Comic Sans MS" pitchFamily="66" charset="0"/>
              </a:rPr>
              <a:t>dari </a:t>
            </a:r>
            <a:r>
              <a:rPr lang="id-ID" sz="2800" dirty="0" smtClean="0">
                <a:latin typeface="Comic Sans MS" pitchFamily="66" charset="0"/>
              </a:rPr>
              <a:t>bilangan </a:t>
            </a:r>
            <a:r>
              <a:rPr lang="id-ID" sz="2800" dirty="0">
                <a:latin typeface="Comic Sans MS" pitchFamily="66" charset="0"/>
              </a:rPr>
              <a:t>o</a:t>
            </a:r>
            <a:r>
              <a:rPr lang="id-ID" sz="2800" dirty="0" smtClean="0">
                <a:latin typeface="Comic Sans MS" pitchFamily="66" charset="0"/>
              </a:rPr>
              <a:t>ktal </a:t>
            </a:r>
            <a:r>
              <a:rPr lang="id-ID" sz="2800" dirty="0">
                <a:latin typeface="Comic Sans MS" pitchFamily="66" charset="0"/>
              </a:rPr>
              <a:t>adalah ^8 (pangkat 8</a:t>
            </a:r>
            <a:r>
              <a:rPr lang="id-ID" sz="2800" dirty="0" smtClean="0">
                <a:latin typeface="Comic Sans MS" pitchFamily="66" charset="0"/>
              </a:rPr>
              <a:t>). Bilangan </a:t>
            </a:r>
            <a:r>
              <a:rPr lang="id-ID" sz="2800" dirty="0">
                <a:latin typeface="Comic Sans MS" pitchFamily="66" charset="0"/>
              </a:rPr>
              <a:t>o</a:t>
            </a:r>
            <a:r>
              <a:rPr lang="id-ID" sz="2800" dirty="0" smtClean="0">
                <a:latin typeface="Comic Sans MS" pitchFamily="66" charset="0"/>
              </a:rPr>
              <a:t>ktal </a:t>
            </a:r>
            <a:r>
              <a:rPr lang="id-ID" sz="2800" dirty="0">
                <a:latin typeface="Comic Sans MS" pitchFamily="66" charset="0"/>
              </a:rPr>
              <a:t>juga dimulai dari 0</a:t>
            </a:r>
            <a:r>
              <a:rPr lang="id-ID" sz="2800" dirty="0" smtClean="0">
                <a:latin typeface="Comic Sans MS" pitchFamily="66" charset="0"/>
              </a:rPr>
              <a:t>, yang </a:t>
            </a:r>
            <a:r>
              <a:rPr lang="id-ID" sz="2800" dirty="0">
                <a:latin typeface="Comic Sans MS" pitchFamily="66" charset="0"/>
              </a:rPr>
              <a:t>berarti </a:t>
            </a:r>
            <a:r>
              <a:rPr lang="id-ID" sz="2800" dirty="0" smtClean="0">
                <a:latin typeface="Comic Sans MS" pitchFamily="66" charset="0"/>
              </a:rPr>
              <a:t>bilangan </a:t>
            </a:r>
            <a:r>
              <a:rPr lang="id-ID" sz="2800" dirty="0">
                <a:latin typeface="Comic Sans MS" pitchFamily="66" charset="0"/>
              </a:rPr>
              <a:t>o</a:t>
            </a:r>
            <a:r>
              <a:rPr lang="id-ID" sz="2800" dirty="0" smtClean="0">
                <a:latin typeface="Comic Sans MS" pitchFamily="66" charset="0"/>
              </a:rPr>
              <a:t>ktal </a:t>
            </a:r>
            <a:r>
              <a:rPr lang="id-ID" sz="2800" dirty="0">
                <a:latin typeface="Comic Sans MS" pitchFamily="66" charset="0"/>
              </a:rPr>
              <a:t>hanya bisa sampai </a:t>
            </a:r>
            <a:r>
              <a:rPr lang="id-ID" sz="2800" dirty="0" smtClean="0">
                <a:latin typeface="Comic Sans MS" pitchFamily="66" charset="0"/>
              </a:rPr>
              <a:t>7. Diatas </a:t>
            </a:r>
            <a:r>
              <a:rPr lang="id-ID" sz="2800" dirty="0">
                <a:latin typeface="Comic Sans MS" pitchFamily="66" charset="0"/>
              </a:rPr>
              <a:t>7 harus dikonversi.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627" y="548680"/>
            <a:ext cx="56541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Sistem Bilangan Oktal</a:t>
            </a:r>
            <a:endParaRPr lang="id-ID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64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a. </a:t>
            </a:r>
            <a:r>
              <a:rPr lang="en-US" sz="20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Oktal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ke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Biner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/>
            </a:r>
            <a:br>
              <a:rPr lang="en-US" sz="16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Cara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satu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persatu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angka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dahulu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kemudian</a:t>
            </a:r>
            <a:r>
              <a:rPr lang="en-US" sz="2000" dirty="0">
                <a:latin typeface="Comic Sans MS" panose="030F0702030302020204" pitchFamily="66" charset="0"/>
              </a:rPr>
              <a:t> di </a:t>
            </a:r>
            <a:r>
              <a:rPr lang="en-US" sz="2000" dirty="0" err="1">
                <a:latin typeface="Comic Sans MS" panose="030F0702030302020204" pitchFamily="66" charset="0"/>
              </a:rPr>
              <a:t>satukan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Untuk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haruslah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memiliki</a:t>
            </a:r>
            <a:r>
              <a:rPr lang="en-US" sz="2000" dirty="0">
                <a:latin typeface="Comic Sans MS" panose="030F0702030302020204" pitchFamily="66" charset="0"/>
              </a:rPr>
              <a:t> 3 digit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sehingga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menghasilkan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kurang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dari</a:t>
            </a:r>
            <a:r>
              <a:rPr lang="en-US" sz="2000" dirty="0">
                <a:latin typeface="Comic Sans MS" panose="030F0702030302020204" pitchFamily="66" charset="0"/>
              </a:rPr>
              <a:t> 3 digit </a:t>
            </a:r>
            <a:r>
              <a:rPr lang="en-US" sz="2000" dirty="0" err="1">
                <a:latin typeface="Comic Sans MS" panose="030F0702030302020204" pitchFamily="66" charset="0"/>
              </a:rPr>
              <a:t>makan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didepannya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ditambahkan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0.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: 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err="1">
                <a:latin typeface="Comic Sans MS" panose="030F0702030302020204" pitchFamily="66" charset="0"/>
              </a:rPr>
              <a:t>diubah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261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8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2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010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= 6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110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= 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</a:t>
            </a:r>
            <a:r>
              <a:rPr lang="en-US" sz="2000" dirty="0" smtClean="0">
                <a:latin typeface="Comic Sans MS" panose="030F0702030302020204" pitchFamily="66" charset="0"/>
              </a:rPr>
              <a:t>001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2</a:t>
            </a:r>
          </a:p>
          <a:p>
            <a:pPr marL="400050" lvl="1" indent="0" algn="just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Jadi</a:t>
            </a:r>
            <a:r>
              <a:rPr lang="en-US" sz="2000" dirty="0">
                <a:latin typeface="Comic Sans MS" panose="030F0702030302020204" pitchFamily="66" charset="0"/>
              </a:rPr>
              <a:t>, 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010110001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88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rtl="1">
              <a:buNone/>
            </a:pPr>
            <a:r>
              <a:rPr lang="en-US" sz="1600" b="1" dirty="0" smtClean="0">
                <a:latin typeface="Comic Sans MS" panose="030F0702030302020204" pitchFamily="66" charset="0"/>
              </a:rPr>
              <a:t>b</a:t>
            </a:r>
            <a:r>
              <a:rPr lang="en-US" sz="1600" b="1" dirty="0">
                <a:latin typeface="Comic Sans MS" panose="030F0702030302020204" pitchFamily="66" charset="0"/>
              </a:rPr>
              <a:t>. </a:t>
            </a:r>
            <a:r>
              <a:rPr lang="en-US" sz="16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Oktal</a:t>
            </a:r>
            <a:r>
              <a:rPr lang="en-US" sz="1600" b="1" dirty="0">
                <a:latin typeface="Comic Sans MS" panose="030F0702030302020204" pitchFamily="66" charset="0"/>
              </a:rPr>
              <a:t> </a:t>
            </a:r>
            <a:r>
              <a:rPr lang="en-US" sz="1600" b="1" dirty="0" err="1">
                <a:latin typeface="Comic Sans MS" panose="030F0702030302020204" pitchFamily="66" charset="0"/>
              </a:rPr>
              <a:t>ke</a:t>
            </a:r>
            <a:r>
              <a:rPr lang="en-US" sz="1600" b="1" dirty="0">
                <a:latin typeface="Comic Sans MS" panose="030F0702030302020204" pitchFamily="66" charset="0"/>
              </a:rPr>
              <a:t> 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Desimal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Cara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tersebut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Biner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terlebih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dahulu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baru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kita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r>
              <a:rPr lang="en-US" sz="1600" dirty="0" smtClean="0">
                <a:latin typeface="Comic Sans MS" panose="030F0702030302020204" pitchFamily="66" charset="0"/>
              </a:rPr>
              <a:t>.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Contoh</a:t>
            </a:r>
            <a:r>
              <a:rPr lang="en-US" sz="1600" dirty="0">
                <a:latin typeface="Comic Sans MS" panose="030F0702030302020204" pitchFamily="66" charset="0"/>
              </a:rPr>
              <a:t> : </a:t>
            </a:r>
            <a:r>
              <a:rPr lang="en-US" sz="1600" dirty="0" smtClean="0">
                <a:latin typeface="Comic Sans MS" panose="030F0702030302020204" pitchFamily="66" charset="0"/>
              </a:rPr>
              <a:t>261</a:t>
            </a:r>
            <a:r>
              <a:rPr lang="en-US" sz="1600" baseline="-25000" dirty="0" smtClean="0">
                <a:latin typeface="Comic Sans MS" panose="030F0702030302020204" pitchFamily="66" charset="0"/>
              </a:rPr>
              <a:t>8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diubah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Langkah</a:t>
            </a:r>
            <a:r>
              <a:rPr lang="en-US" sz="1600" dirty="0">
                <a:latin typeface="Comic Sans MS" panose="030F0702030302020204" pitchFamily="66" charset="0"/>
              </a:rPr>
              <a:t> 1 :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ke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Biner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261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= </a:t>
            </a:r>
            <a:r>
              <a:rPr lang="en-US" sz="1600" dirty="0">
                <a:latin typeface="Comic Sans MS" panose="030F0702030302020204" pitchFamily="66" charset="0"/>
              </a:rPr>
              <a:t>2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= 010</a:t>
            </a:r>
            <a:r>
              <a:rPr lang="en-US" sz="1600" baseline="-25000" dirty="0">
                <a:latin typeface="Comic Sans MS" panose="030F0702030302020204" pitchFamily="66" charset="0"/>
              </a:rPr>
              <a:t>2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= 6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= 110</a:t>
            </a:r>
            <a:r>
              <a:rPr lang="en-US" sz="1600" baseline="-25000" dirty="0">
                <a:latin typeface="Comic Sans MS" panose="030F0702030302020204" pitchFamily="66" charset="0"/>
              </a:rPr>
              <a:t>2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= 1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= 001</a:t>
            </a:r>
            <a:r>
              <a:rPr lang="en-US" sz="1600" baseline="-25000" dirty="0">
                <a:latin typeface="Comic Sans MS" panose="030F0702030302020204" pitchFamily="66" charset="0"/>
              </a:rPr>
              <a:t>2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Jadi</a:t>
            </a:r>
            <a:r>
              <a:rPr lang="en-US" sz="1600" dirty="0">
                <a:latin typeface="Comic Sans MS" panose="030F0702030302020204" pitchFamily="66" charset="0"/>
              </a:rPr>
              <a:t>, 261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= 010110001</a:t>
            </a:r>
            <a:r>
              <a:rPr lang="en-US" sz="1600" baseline="-25000" dirty="0">
                <a:latin typeface="Comic Sans MS" panose="030F0702030302020204" pitchFamily="66" charset="0"/>
              </a:rPr>
              <a:t>2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Langkah</a:t>
            </a:r>
            <a:r>
              <a:rPr lang="en-US" sz="1600" dirty="0">
                <a:latin typeface="Comic Sans MS" panose="030F0702030302020204" pitchFamily="66" charset="0"/>
              </a:rPr>
              <a:t> 2 :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Biner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Desimal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010110001</a:t>
            </a:r>
            <a:r>
              <a:rPr lang="en-US" sz="1600" baseline="-25000" dirty="0">
                <a:latin typeface="Comic Sans MS" panose="030F0702030302020204" pitchFamily="66" charset="0"/>
              </a:rPr>
              <a:t>2 </a:t>
            </a:r>
            <a:r>
              <a:rPr lang="en-US" sz="1600" dirty="0">
                <a:latin typeface="Comic Sans MS" panose="030F0702030302020204" pitchFamily="66" charset="0"/>
              </a:rPr>
              <a:t>= ( 0 x 2</a:t>
            </a:r>
            <a:r>
              <a:rPr lang="en-US" sz="1600" baseline="30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) + ( 1 x 2</a:t>
            </a:r>
            <a:r>
              <a:rPr lang="en-US" sz="1600" baseline="30000" dirty="0">
                <a:latin typeface="Comic Sans MS" panose="030F0702030302020204" pitchFamily="66" charset="0"/>
              </a:rPr>
              <a:t>7</a:t>
            </a:r>
            <a:r>
              <a:rPr lang="en-US" sz="1600" dirty="0">
                <a:latin typeface="Comic Sans MS" panose="030F0702030302020204" pitchFamily="66" charset="0"/>
              </a:rPr>
              <a:t> ) + ( 0 x 2</a:t>
            </a:r>
            <a:r>
              <a:rPr lang="en-US" sz="1600" baseline="30000" dirty="0">
                <a:latin typeface="Comic Sans MS" panose="030F0702030302020204" pitchFamily="66" charset="0"/>
              </a:rPr>
              <a:t>6</a:t>
            </a:r>
            <a:r>
              <a:rPr lang="en-US" sz="1600" dirty="0">
                <a:latin typeface="Comic Sans MS" panose="030F0702030302020204" pitchFamily="66" charset="0"/>
              </a:rPr>
              <a:t> ) + ( 1 x 2</a:t>
            </a:r>
            <a:r>
              <a:rPr lang="en-US" sz="1600" baseline="30000" dirty="0">
                <a:latin typeface="Comic Sans MS" panose="030F0702030302020204" pitchFamily="66" charset="0"/>
              </a:rPr>
              <a:t>5</a:t>
            </a:r>
            <a:r>
              <a:rPr lang="en-US" sz="1600" dirty="0">
                <a:latin typeface="Comic Sans MS" panose="030F0702030302020204" pitchFamily="66" charset="0"/>
              </a:rPr>
              <a:t> ) + ( 1 x 2</a:t>
            </a:r>
            <a:r>
              <a:rPr lang="en-US" sz="1600" baseline="30000" dirty="0">
                <a:latin typeface="Comic Sans MS" panose="030F0702030302020204" pitchFamily="66" charset="0"/>
              </a:rPr>
              <a:t>4</a:t>
            </a:r>
            <a:r>
              <a:rPr lang="en-US" sz="1600" dirty="0">
                <a:latin typeface="Comic Sans MS" panose="030F0702030302020204" pitchFamily="66" charset="0"/>
              </a:rPr>
              <a:t> ) + ( 0 x 2</a:t>
            </a:r>
            <a:r>
              <a:rPr lang="en-US" sz="1600" baseline="30000" dirty="0">
                <a:latin typeface="Comic Sans MS" panose="030F0702030302020204" pitchFamily="66" charset="0"/>
              </a:rPr>
              <a:t>3</a:t>
            </a:r>
            <a:r>
              <a:rPr lang="en-US" sz="1600" dirty="0">
                <a:latin typeface="Comic Sans MS" panose="030F0702030302020204" pitchFamily="66" charset="0"/>
              </a:rPr>
              <a:t> ) + ( 0 x 2</a:t>
            </a:r>
            <a:r>
              <a:rPr lang="en-US" sz="1600" baseline="30000" dirty="0">
                <a:latin typeface="Comic Sans MS" panose="030F0702030302020204" pitchFamily="66" charset="0"/>
              </a:rPr>
              <a:t>2</a:t>
            </a:r>
            <a:r>
              <a:rPr lang="en-US" sz="1600" dirty="0">
                <a:latin typeface="Comic Sans MS" panose="030F0702030302020204" pitchFamily="66" charset="0"/>
              </a:rPr>
              <a:t> ) + ( 0 x 2</a:t>
            </a:r>
            <a:r>
              <a:rPr lang="en-US" sz="1600" baseline="30000" dirty="0">
                <a:latin typeface="Comic Sans MS" panose="030F0702030302020204" pitchFamily="66" charset="0"/>
              </a:rPr>
              <a:t>1</a:t>
            </a:r>
            <a:r>
              <a:rPr lang="en-US" sz="1600" dirty="0">
                <a:latin typeface="Comic Sans MS" panose="030F0702030302020204" pitchFamily="66" charset="0"/>
              </a:rPr>
              <a:t> ) + ( 1 x 2</a:t>
            </a:r>
            <a:r>
              <a:rPr lang="en-US" sz="1600" baseline="30000" dirty="0">
                <a:latin typeface="Comic Sans MS" panose="030F0702030302020204" pitchFamily="66" charset="0"/>
              </a:rPr>
              <a:t>0</a:t>
            </a:r>
            <a:r>
              <a:rPr lang="en-US" sz="1600" dirty="0">
                <a:latin typeface="Comic Sans MS" panose="030F0702030302020204" pitchFamily="66" charset="0"/>
              </a:rPr>
              <a:t> )</a:t>
            </a: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= 0 + 128 + 0 + 32 + 16 + 0 + 0 + 0 + 1</a:t>
            </a:r>
          </a:p>
          <a:p>
            <a:pPr marL="400050" lvl="1" indent="0" algn="just">
              <a:buNone/>
            </a:pPr>
            <a:r>
              <a:rPr lang="en-US" sz="1600" dirty="0">
                <a:latin typeface="Comic Sans MS" panose="030F0702030302020204" pitchFamily="66" charset="0"/>
              </a:rPr>
              <a:t>= 177</a:t>
            </a:r>
          </a:p>
          <a:p>
            <a:pPr marL="400050" lvl="1" indent="0" algn="just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Jadi</a:t>
            </a:r>
            <a:r>
              <a:rPr lang="en-US" sz="1600" dirty="0">
                <a:latin typeface="Comic Sans MS" panose="030F0702030302020204" pitchFamily="66" charset="0"/>
              </a:rPr>
              <a:t>, 261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r>
              <a:rPr lang="en-US" sz="1600" dirty="0">
                <a:latin typeface="Comic Sans MS" panose="030F0702030302020204" pitchFamily="66" charset="0"/>
              </a:rPr>
              <a:t> = 177</a:t>
            </a:r>
          </a:p>
        </p:txBody>
      </p:sp>
    </p:spTree>
    <p:extLst>
      <p:ext uri="{BB962C8B-B14F-4D97-AF65-F5344CB8AC3E}">
        <p14:creationId xmlns:p14="http://schemas.microsoft.com/office/powerpoint/2010/main" val="132537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sz="2000" b="1" dirty="0" smtClean="0">
                <a:latin typeface="Comic Sans MS" panose="030F0702030302020204" pitchFamily="66" charset="0"/>
              </a:rPr>
              <a:t>c.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Oktal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ke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HexaDesimal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Cara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Oktal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tersebut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terlebih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dahulu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baru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kita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Lalu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kita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lagi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: 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err="1">
                <a:latin typeface="Comic Sans MS" panose="030F0702030302020204" pitchFamily="66" charset="0"/>
              </a:rPr>
              <a:t>diubah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Langkah</a:t>
            </a:r>
            <a:r>
              <a:rPr lang="en-US" sz="2000" dirty="0">
                <a:latin typeface="Comic Sans MS" panose="030F0702030302020204" pitchFamily="66" charset="0"/>
              </a:rPr>
              <a:t> 1 :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2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010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= 6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110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= 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001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400050" lvl="1" indent="0" algn="just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Jadi</a:t>
            </a:r>
            <a:r>
              <a:rPr lang="en-US" sz="2000" dirty="0">
                <a:latin typeface="Comic Sans MS" panose="030F0702030302020204" pitchFamily="66" charset="0"/>
              </a:rPr>
              <a:t>, 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010110001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906512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mic Sans MS" panose="030F0702030302020204" pitchFamily="66" charset="0"/>
              </a:rPr>
              <a:t>Langkah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2 :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010110001</a:t>
            </a:r>
            <a:r>
              <a:rPr lang="en-US" sz="2000" baseline="-25000" dirty="0">
                <a:latin typeface="Comic Sans MS" panose="030F0702030302020204" pitchFamily="66" charset="0"/>
              </a:rPr>
              <a:t>2 </a:t>
            </a:r>
            <a:r>
              <a:rPr lang="en-US" sz="2000" dirty="0">
                <a:latin typeface="Comic Sans MS" panose="030F0702030302020204" pitchFamily="66" charset="0"/>
              </a:rPr>
              <a:t>= ( 0 x 2</a:t>
            </a:r>
            <a:r>
              <a:rPr lang="en-US" sz="2000" baseline="30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) + ( 1 x 2</a:t>
            </a:r>
            <a:r>
              <a:rPr lang="en-US" sz="2000" baseline="30000" dirty="0">
                <a:latin typeface="Comic Sans MS" panose="030F0702030302020204" pitchFamily="66" charset="0"/>
              </a:rPr>
              <a:t>7</a:t>
            </a:r>
            <a:r>
              <a:rPr lang="en-US" sz="2000" dirty="0">
                <a:latin typeface="Comic Sans MS" panose="030F0702030302020204" pitchFamily="66" charset="0"/>
              </a:rPr>
              <a:t> ) + ( 0 x 2</a:t>
            </a:r>
            <a:r>
              <a:rPr lang="en-US" sz="2000" baseline="30000" dirty="0">
                <a:latin typeface="Comic Sans MS" panose="030F0702030302020204" pitchFamily="66" charset="0"/>
              </a:rPr>
              <a:t>6</a:t>
            </a:r>
            <a:r>
              <a:rPr lang="en-US" sz="2000" dirty="0">
                <a:latin typeface="Comic Sans MS" panose="030F0702030302020204" pitchFamily="66" charset="0"/>
              </a:rPr>
              <a:t> ) + ( 1 x 2</a:t>
            </a:r>
            <a:r>
              <a:rPr lang="en-US" sz="2000" baseline="30000" dirty="0">
                <a:latin typeface="Comic Sans MS" panose="030F0702030302020204" pitchFamily="66" charset="0"/>
              </a:rPr>
              <a:t>5</a:t>
            </a:r>
            <a:r>
              <a:rPr lang="en-US" sz="2000" dirty="0">
                <a:latin typeface="Comic Sans MS" panose="030F0702030302020204" pitchFamily="66" charset="0"/>
              </a:rPr>
              <a:t> ) + ( 1 x 2</a:t>
            </a:r>
            <a:r>
              <a:rPr lang="en-US" sz="2000" baseline="30000" dirty="0">
                <a:latin typeface="Comic Sans MS" panose="030F0702030302020204" pitchFamily="66" charset="0"/>
              </a:rPr>
              <a:t>4</a:t>
            </a:r>
            <a:r>
              <a:rPr lang="en-US" sz="2000" dirty="0">
                <a:latin typeface="Comic Sans MS" panose="030F0702030302020204" pitchFamily="66" charset="0"/>
              </a:rPr>
              <a:t> ) + ( 0 x 2</a:t>
            </a:r>
            <a:r>
              <a:rPr lang="en-US" sz="2000" baseline="30000" dirty="0">
                <a:latin typeface="Comic Sans MS" panose="030F0702030302020204" pitchFamily="66" charset="0"/>
              </a:rPr>
              <a:t>3</a:t>
            </a:r>
            <a:r>
              <a:rPr lang="en-US" sz="2000" dirty="0">
                <a:latin typeface="Comic Sans MS" panose="030F0702030302020204" pitchFamily="66" charset="0"/>
              </a:rPr>
              <a:t> ) + ( 0 x 2</a:t>
            </a:r>
            <a:r>
              <a:rPr 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sz="2000" dirty="0">
                <a:latin typeface="Comic Sans MS" panose="030F0702030302020204" pitchFamily="66" charset="0"/>
              </a:rPr>
              <a:t> ) + ( 0 x 2</a:t>
            </a:r>
            <a:r>
              <a:rPr lang="en-US" sz="2000" baseline="30000" dirty="0">
                <a:latin typeface="Comic Sans MS" panose="030F0702030302020204" pitchFamily="66" charset="0"/>
              </a:rPr>
              <a:t>1</a:t>
            </a:r>
            <a:r>
              <a:rPr lang="en-US" sz="2000" dirty="0">
                <a:latin typeface="Comic Sans MS" panose="030F0702030302020204" pitchFamily="66" charset="0"/>
              </a:rPr>
              <a:t> ) + ( 1 x 2</a:t>
            </a:r>
            <a:r>
              <a:rPr lang="en-US" sz="2000" baseline="30000" dirty="0">
                <a:latin typeface="Comic Sans MS" panose="030F0702030302020204" pitchFamily="66" charset="0"/>
              </a:rPr>
              <a:t>0</a:t>
            </a:r>
            <a:r>
              <a:rPr lang="en-US" sz="2000" dirty="0">
                <a:latin typeface="Comic Sans MS" panose="030F0702030302020204" pitchFamily="66" charset="0"/>
              </a:rPr>
              <a:t> )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= 0 + 128 + 0 + 32 + 16 + 0 + 0 + 0 + 1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= 177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0" indent="0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Langkah</a:t>
            </a:r>
            <a:r>
              <a:rPr lang="en-US" sz="2000" dirty="0">
                <a:latin typeface="Comic Sans MS" panose="030F0702030302020204" pitchFamily="66" charset="0"/>
              </a:rPr>
              <a:t> 3 :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177 </a:t>
            </a:r>
            <a:r>
              <a:rPr lang="en-US" sz="2000" dirty="0" err="1">
                <a:latin typeface="Comic Sans MS" panose="030F0702030302020204" pitchFamily="66" charset="0"/>
              </a:rPr>
              <a:t>kita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bagi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16 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117:16</a:t>
            </a:r>
            <a:r>
              <a:rPr lang="en-US" sz="2000" dirty="0">
                <a:latin typeface="Comic Sans MS" panose="030F0702030302020204" pitchFamily="66" charset="0"/>
              </a:rPr>
              <a:t> = 11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1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11 : 16 = 0 </a:t>
            </a:r>
            <a:r>
              <a:rPr lang="en-US" sz="2000" dirty="0" err="1">
                <a:latin typeface="Comic Sans MS" panose="030F0702030302020204" pitchFamily="66" charset="0"/>
              </a:rPr>
              <a:t>sisa</a:t>
            </a:r>
            <a:r>
              <a:rPr lang="en-US" sz="2000" dirty="0">
                <a:latin typeface="Comic Sans MS" panose="030F0702030302020204" pitchFamily="66" charset="0"/>
              </a:rPr>
              <a:t> 11 = </a:t>
            </a:r>
            <a:r>
              <a:rPr lang="en-US" sz="2000" dirty="0" smtClean="0">
                <a:latin typeface="Comic Sans MS" panose="030F0702030302020204" pitchFamily="66" charset="0"/>
              </a:rPr>
              <a:t>B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dibaca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dari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bawah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B1</a:t>
            </a:r>
          </a:p>
          <a:p>
            <a:pPr marL="0" indent="0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Jadi</a:t>
            </a:r>
            <a:r>
              <a:rPr lang="en-US" sz="2000" dirty="0">
                <a:latin typeface="Comic Sans MS" panose="030F0702030302020204" pitchFamily="66" charset="0"/>
              </a:rPr>
              <a:t> 261</a:t>
            </a:r>
            <a:r>
              <a:rPr lang="en-US" sz="2000" baseline="-25000" dirty="0">
                <a:latin typeface="Comic Sans MS" panose="030F0702030302020204" pitchFamily="66" charset="0"/>
              </a:rPr>
              <a:t>8</a:t>
            </a:r>
            <a:r>
              <a:rPr lang="en-US" sz="2000" dirty="0">
                <a:latin typeface="Comic Sans MS" panose="030F0702030302020204" pitchFamily="66" charset="0"/>
              </a:rPr>
              <a:t> = B1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d-ID" sz="2800" dirty="0" smtClean="0">
                <a:latin typeface="Comic Sans MS" pitchFamily="66" charset="0"/>
              </a:rPr>
              <a:t>HexaDesimal </a:t>
            </a:r>
            <a:r>
              <a:rPr lang="id-ID" sz="2800" dirty="0">
                <a:latin typeface="Comic Sans MS" pitchFamily="66" charset="0"/>
              </a:rPr>
              <a:t>memiliki Lambang ^16 (pangkat </a:t>
            </a:r>
            <a:r>
              <a:rPr lang="id-ID" sz="2800" dirty="0" smtClean="0">
                <a:latin typeface="Comic Sans MS" pitchFamily="66" charset="0"/>
              </a:rPr>
              <a:t>16). Angka </a:t>
            </a:r>
            <a:r>
              <a:rPr lang="id-ID" sz="2800" dirty="0">
                <a:latin typeface="Comic Sans MS" pitchFamily="66" charset="0"/>
              </a:rPr>
              <a:t>yang dicakup dari bilangan hexadesimal </a:t>
            </a:r>
            <a:r>
              <a:rPr lang="id-ID" sz="2800" dirty="0" smtClean="0">
                <a:latin typeface="Comic Sans MS" pitchFamily="66" charset="0"/>
              </a:rPr>
              <a:t>adalah 0, 1, 2, 3, 4, 5, 6, 7, 8, 9, A, B, C, D, E, F. Yang berarti jika bernilai 10 = A.</a:t>
            </a:r>
          </a:p>
          <a:p>
            <a:pPr marL="0" indent="0">
              <a:buNone/>
            </a:pPr>
            <a:r>
              <a:rPr lang="id-ID" sz="2800" dirty="0" smtClean="0">
                <a:latin typeface="Comic Sans MS" pitchFamily="66" charset="0"/>
              </a:rPr>
              <a:t/>
            </a:r>
            <a:br>
              <a:rPr lang="id-ID" sz="2800" dirty="0" smtClean="0">
                <a:latin typeface="Comic Sans MS" pitchFamily="66" charset="0"/>
              </a:rPr>
            </a:br>
            <a:endParaRPr lang="id-ID" sz="28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360" y="686599"/>
            <a:ext cx="74462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Sistem Bilangan HexaDesimal</a:t>
            </a:r>
            <a:endParaRPr lang="id-ID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32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mic Sans MS" panose="030F0702030302020204" pitchFamily="66" charset="0"/>
              </a:rPr>
              <a:t>a.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latin typeface="Comic Sans MS" panose="030F0702030302020204" pitchFamily="66" charset="0"/>
              </a:rPr>
              <a:t>HexaDesimal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ke</a:t>
            </a:r>
            <a:r>
              <a:rPr lang="en-US" sz="2000" b="1" dirty="0">
                <a:latin typeface="Comic Sans MS" panose="030F0702030302020204" pitchFamily="66" charset="0"/>
              </a:rPr>
              <a:t> </a:t>
            </a:r>
            <a:r>
              <a:rPr lang="en-US" sz="2000" b="1" dirty="0" err="1">
                <a:latin typeface="Comic Sans MS" panose="030F0702030302020204" pitchFamily="66" charset="0"/>
              </a:rPr>
              <a:t>Biner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Cara </a:t>
            </a:r>
            <a:r>
              <a:rPr lang="en-US" sz="2000" dirty="0" err="1">
                <a:latin typeface="Comic Sans MS" panose="030F0702030302020204" pitchFamily="66" charset="0"/>
              </a:rPr>
              <a:t>mengubah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satu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persatu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angka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dahulu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kemudian</a:t>
            </a:r>
            <a:r>
              <a:rPr lang="en-US" sz="2000" dirty="0">
                <a:latin typeface="Comic Sans MS" panose="030F0702030302020204" pitchFamily="66" charset="0"/>
              </a:rPr>
              <a:t> di </a:t>
            </a:r>
            <a:r>
              <a:rPr lang="en-US" sz="2000" dirty="0" err="1">
                <a:latin typeface="Comic Sans MS" panose="030F0702030302020204" pitchFamily="66" charset="0"/>
              </a:rPr>
              <a:t>satukan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err="1">
                <a:latin typeface="Comic Sans MS" panose="030F0702030302020204" pitchFamily="66" charset="0"/>
              </a:rPr>
              <a:t>Untuk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HexaDesimal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haruslah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memiliki</a:t>
            </a:r>
            <a:r>
              <a:rPr lang="en-US" sz="2000" dirty="0">
                <a:latin typeface="Comic Sans MS" panose="030F0702030302020204" pitchFamily="66" charset="0"/>
              </a:rPr>
              <a:t> 4 digit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sehingga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jika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hanya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menghasilkan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kurang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dari</a:t>
            </a:r>
            <a:r>
              <a:rPr lang="en-US" sz="2000" dirty="0">
                <a:latin typeface="Comic Sans MS" panose="030F0702030302020204" pitchFamily="66" charset="0"/>
              </a:rPr>
              <a:t> 4 digit </a:t>
            </a:r>
            <a:r>
              <a:rPr lang="en-US" sz="2000" dirty="0" err="1">
                <a:latin typeface="Comic Sans MS" panose="030F0702030302020204" pitchFamily="66" charset="0"/>
              </a:rPr>
              <a:t>makan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didepannya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ditambahkan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0.</a:t>
            </a: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Contoh</a:t>
            </a:r>
            <a:r>
              <a:rPr lang="en-US" sz="2000" dirty="0">
                <a:latin typeface="Comic Sans MS" panose="030F0702030302020204" pitchFamily="66" charset="0"/>
              </a:rPr>
              <a:t> : 4DA2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err="1">
                <a:latin typeface="Comic Sans MS" panose="030F0702030302020204" pitchFamily="66" charset="0"/>
              </a:rPr>
              <a:t>diubah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menjadi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4DA2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= </a:t>
            </a:r>
            <a:r>
              <a:rPr lang="en-US" sz="2000" dirty="0">
                <a:latin typeface="Comic Sans MS" panose="030F0702030302020204" pitchFamily="66" charset="0"/>
              </a:rPr>
              <a:t>4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= 0100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= D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r>
              <a:rPr lang="en-US" sz="2000" dirty="0" smtClean="0">
                <a:latin typeface="Comic Sans MS" panose="030F0702030302020204" pitchFamily="66" charset="0"/>
              </a:rPr>
              <a:t>= 13 = </a:t>
            </a:r>
            <a:r>
              <a:rPr lang="en-US" sz="2000" dirty="0">
                <a:latin typeface="Comic Sans MS" panose="030F0702030302020204" pitchFamily="66" charset="0"/>
              </a:rPr>
              <a:t>1101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= A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= </a:t>
            </a:r>
            <a:r>
              <a:rPr lang="en-US" sz="2000" dirty="0" smtClean="0">
                <a:latin typeface="Comic Sans MS" panose="030F0702030302020204" pitchFamily="66" charset="0"/>
              </a:rPr>
              <a:t>10 = 1010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>
                <a:latin typeface="Comic Sans MS" panose="030F0702030302020204" pitchFamily="66" charset="0"/>
              </a:rPr>
              <a:t>= 2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= 0010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Jadi</a:t>
            </a:r>
            <a:r>
              <a:rPr lang="en-US" sz="2000" dirty="0">
                <a:latin typeface="Comic Sans MS" panose="030F0702030302020204" pitchFamily="66" charset="0"/>
              </a:rPr>
              <a:t> 4DA2</a:t>
            </a:r>
            <a:r>
              <a:rPr lang="en-US" sz="2000" baseline="-25000" dirty="0">
                <a:latin typeface="Comic Sans MS" panose="030F0702030302020204" pitchFamily="66" charset="0"/>
              </a:rPr>
              <a:t>16</a:t>
            </a:r>
            <a:r>
              <a:rPr lang="en-US" sz="2000" dirty="0">
                <a:latin typeface="Comic Sans MS" panose="030F0702030302020204" pitchFamily="66" charset="0"/>
              </a:rPr>
              <a:t> = 0100110110100010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endParaRPr lang="id-ID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05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8" y="2492896"/>
            <a:ext cx="8229600" cy="3629000"/>
          </a:xfrm>
        </p:spPr>
        <p:txBody>
          <a:bodyPr>
            <a:scene3d>
              <a:camera prst="isometricOffAxis2Left"/>
              <a:lightRig rig="threePt" dir="t"/>
            </a:scene3d>
            <a:sp3d extrusionH="57150">
              <a:bevelT w="38100" h="38100"/>
            </a:sp3d>
          </a:bodyPr>
          <a:lstStyle/>
          <a:p>
            <a:pPr marL="514350" indent="-514350" eaLnBrk="1" hangingPunct="1">
              <a:buAutoNum type="arabicPeriod"/>
            </a:pPr>
            <a:r>
              <a:rPr lang="id-ID" altLang="zh-CN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ea typeface="宋体" charset="-122"/>
              </a:rPr>
              <a:t>Auzan Ihtifazhuddin Fakhru Zul Hazm</a:t>
            </a:r>
          </a:p>
          <a:p>
            <a:pPr marL="514350" indent="-514350" eaLnBrk="1" hangingPunct="1">
              <a:buAutoNum type="arabicPeriod"/>
            </a:pPr>
            <a:r>
              <a:rPr lang="id-ID" altLang="zh-CN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ea typeface="宋体" charset="-122"/>
              </a:rPr>
              <a:t>Beni Aska</a:t>
            </a:r>
          </a:p>
          <a:p>
            <a:pPr marL="514350" indent="-514350" eaLnBrk="1" hangingPunct="1">
              <a:buAutoNum type="arabicPeriod"/>
            </a:pPr>
            <a:r>
              <a:rPr lang="id-ID" altLang="zh-CN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ea typeface="宋体" charset="-122"/>
              </a:rPr>
              <a:t>Dandi Agung Setiawan</a:t>
            </a:r>
          </a:p>
          <a:p>
            <a:pPr marL="514350" indent="-514350" eaLnBrk="1" hangingPunct="1">
              <a:buAutoNum type="arabicPeriod"/>
            </a:pPr>
            <a:r>
              <a:rPr lang="id-ID" altLang="zh-CN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ea typeface="宋体" charset="-122"/>
              </a:rPr>
              <a:t>Diva Ardhia Rahmania</a:t>
            </a:r>
          </a:p>
          <a:p>
            <a:pPr marL="514350" indent="-514350" eaLnBrk="1" hangingPunct="1">
              <a:buAutoNum type="arabicPeriod"/>
            </a:pPr>
            <a:r>
              <a:rPr lang="id-ID" altLang="zh-CN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ea typeface="宋体" charset="-122"/>
              </a:rPr>
              <a:t>Fabio Christiano Malisan</a:t>
            </a:r>
            <a:endParaRPr lang="zh-CN" altLang="en-US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5450" y="908720"/>
            <a:ext cx="6853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id-ID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ea typeface="宋体" charset="-122"/>
              </a:rPr>
              <a:t>NAMA</a:t>
            </a:r>
            <a:r>
              <a:rPr lang="id-ID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ea typeface="宋体" charset="-122"/>
              </a:rPr>
              <a:t> </a:t>
            </a:r>
            <a:r>
              <a:rPr lang="id-ID" altLang="zh-CN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宋体" charset="-122"/>
              </a:rPr>
              <a:t>KELOMPOK</a:t>
            </a:r>
            <a:r>
              <a:rPr lang="id-ID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ea typeface="宋体" charset="-122"/>
              </a:rPr>
              <a:t> :</a:t>
            </a:r>
            <a:endParaRPr lang="id-ID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b</a:t>
            </a:r>
            <a:r>
              <a:rPr lang="ar-SA" sz="2400" b="1" dirty="0" smtClean="0">
                <a:latin typeface="Comic Sans MS" panose="030F0702030302020204" pitchFamily="66" charset="0"/>
              </a:rPr>
              <a:t>.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HexaDesimal</a:t>
            </a:r>
            <a:r>
              <a:rPr lang="ar-SA" sz="2400" b="1" dirty="0">
                <a:latin typeface="Comic Sans MS" panose="030F0702030302020204" pitchFamily="66" charset="0"/>
              </a:rPr>
              <a:t> </a:t>
            </a:r>
            <a:r>
              <a:rPr lang="en-US" sz="2400" b="1" dirty="0" err="1">
                <a:latin typeface="Comic Sans MS" panose="030F0702030302020204" pitchFamily="66" charset="0"/>
              </a:rPr>
              <a:t>ke</a:t>
            </a:r>
            <a:r>
              <a:rPr lang="ar-SA" sz="2400" b="1" dirty="0">
                <a:latin typeface="Comic Sans MS" panose="030F0702030302020204" pitchFamily="66" charset="0"/>
              </a:rPr>
              <a:t> </a:t>
            </a:r>
            <a:r>
              <a:rPr lang="en-US" sz="2400" b="1" dirty="0" err="1">
                <a:latin typeface="Comic Sans MS" panose="030F0702030302020204" pitchFamily="66" charset="0"/>
              </a:rPr>
              <a:t>Desimal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ar-SA" sz="2400" dirty="0">
                <a:latin typeface="Comic Sans MS" panose="030F0702030302020204" pitchFamily="66" charset="0"/>
              </a:rPr>
              <a:t> 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Cara </a:t>
            </a:r>
            <a:r>
              <a:rPr lang="en-US" sz="2400" dirty="0" err="1">
                <a:latin typeface="Comic Sans MS" panose="030F0702030302020204" pitchFamily="66" charset="0"/>
              </a:rPr>
              <a:t>mengubah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bilangan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biner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bilangan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desimal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dengan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mengalikan</a:t>
            </a:r>
            <a:r>
              <a:rPr lang="en-US" sz="2400" dirty="0">
                <a:latin typeface="Comic Sans MS" panose="030F0702030302020204" pitchFamily="66" charset="0"/>
              </a:rPr>
              <a:t> 16n</a:t>
            </a:r>
            <a:r>
              <a:rPr lang="ar-SA" sz="2400" dirty="0">
                <a:latin typeface="Comic Sans MS" panose="030F0702030302020204" pitchFamily="66" charset="0"/>
              </a:rPr>
              <a:t> </a:t>
            </a:r>
            <a:r>
              <a:rPr lang="en-US" sz="2400" dirty="0" err="1">
                <a:latin typeface="Comic Sans MS" panose="030F0702030302020204" pitchFamily="66" charset="0"/>
              </a:rPr>
              <a:t>dimana</a:t>
            </a:r>
            <a:r>
              <a:rPr lang="en-US" sz="2400" dirty="0">
                <a:latin typeface="Comic Sans MS" panose="030F0702030302020204" pitchFamily="66" charset="0"/>
              </a:rPr>
              <a:t> n </a:t>
            </a:r>
            <a:r>
              <a:rPr lang="en-US" sz="2400" dirty="0" err="1">
                <a:latin typeface="Comic Sans MS" panose="030F0702030302020204" pitchFamily="66" charset="0"/>
              </a:rPr>
              <a:t>merupakan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posisi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bilangan</a:t>
            </a:r>
            <a:r>
              <a:rPr lang="en-US" sz="2400" dirty="0"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latin typeface="Comic Sans MS" panose="030F0702030302020204" pitchFamily="66" charset="0"/>
              </a:rPr>
              <a:t>dimulai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dari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angka</a:t>
            </a:r>
            <a:r>
              <a:rPr lang="en-US" sz="2400" dirty="0">
                <a:latin typeface="Comic Sans MS" panose="030F0702030302020204" pitchFamily="66" charset="0"/>
              </a:rPr>
              <a:t> 0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dihitung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dari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belakang</a:t>
            </a:r>
            <a:r>
              <a:rPr lang="ar-SA" sz="2400" dirty="0">
                <a:latin typeface="Comic Sans MS" panose="030F0702030302020204" pitchFamily="66" charset="0"/>
              </a:rPr>
              <a:t>.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ar-SA" sz="2400" dirty="0">
                <a:latin typeface="Comic Sans MS" panose="030F0702030302020204" pitchFamily="66" charset="0"/>
              </a:rPr>
              <a:t> 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Contoh</a:t>
            </a:r>
            <a:r>
              <a:rPr lang="en-US" sz="2400" dirty="0" smtClean="0">
                <a:latin typeface="Comic Sans MS" panose="030F0702030302020204" pitchFamily="66" charset="0"/>
              </a:rPr>
              <a:t> : 3C2</a:t>
            </a:r>
            <a:r>
              <a:rPr lang="it-IT" sz="2400" baseline="-25000" dirty="0">
                <a:latin typeface="Comic Sans MS" panose="030F0702030302020204" pitchFamily="66" charset="0"/>
              </a:rPr>
              <a:t>16</a:t>
            </a:r>
            <a:r>
              <a:rPr lang="en-ID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diubah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menjadi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bilangan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Desimal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it-IT" sz="2400" dirty="0">
                <a:latin typeface="Comic Sans MS" panose="030F0702030302020204" pitchFamily="66" charset="0"/>
              </a:rPr>
              <a:t>3C2</a:t>
            </a:r>
            <a:r>
              <a:rPr lang="it-IT" sz="2400" baseline="-25000" dirty="0">
                <a:latin typeface="Comic Sans MS" panose="030F0702030302020204" pitchFamily="66" charset="0"/>
              </a:rPr>
              <a:t>16</a:t>
            </a:r>
            <a:r>
              <a:rPr lang="it-IT" sz="2400" dirty="0">
                <a:latin typeface="Comic Sans MS" panose="030F0702030302020204" pitchFamily="66" charset="0"/>
              </a:rPr>
              <a:t> = ( 3 x 16</a:t>
            </a:r>
            <a:r>
              <a:rPr lang="it-IT" sz="2400" baseline="30000" dirty="0">
                <a:latin typeface="Comic Sans MS" panose="030F0702030302020204" pitchFamily="66" charset="0"/>
              </a:rPr>
              <a:t>2</a:t>
            </a:r>
            <a:r>
              <a:rPr lang="it-IT" sz="2400" dirty="0">
                <a:latin typeface="Comic Sans MS" panose="030F0702030302020204" pitchFamily="66" charset="0"/>
              </a:rPr>
              <a:t> ) + ( C(12) x 16</a:t>
            </a:r>
            <a:r>
              <a:rPr lang="it-IT" sz="2400" baseline="30000" dirty="0">
                <a:latin typeface="Comic Sans MS" panose="030F0702030302020204" pitchFamily="66" charset="0"/>
              </a:rPr>
              <a:t>1</a:t>
            </a:r>
            <a:r>
              <a:rPr lang="it-IT" sz="2400" dirty="0">
                <a:latin typeface="Comic Sans MS" panose="030F0702030302020204" pitchFamily="66" charset="0"/>
              </a:rPr>
              <a:t>) + ( 2 x 16</a:t>
            </a:r>
            <a:r>
              <a:rPr lang="it-IT" sz="2400" baseline="30000" dirty="0">
                <a:latin typeface="Comic Sans MS" panose="030F0702030302020204" pitchFamily="66" charset="0"/>
              </a:rPr>
              <a:t>0</a:t>
            </a:r>
            <a:r>
              <a:rPr lang="it-IT" sz="2400" dirty="0">
                <a:latin typeface="Comic Sans MS" panose="030F0702030302020204" pitchFamily="66" charset="0"/>
              </a:rPr>
              <a:t> )</a:t>
            </a:r>
          </a:p>
          <a:p>
            <a:pPr marL="400050" lvl="1" indent="0" rtl="1">
              <a:buNone/>
            </a:pPr>
            <a:r>
              <a:rPr lang="it-IT" sz="2400" dirty="0" smtClean="0">
                <a:latin typeface="Comic Sans MS" panose="030F0702030302020204" pitchFamily="66" charset="0"/>
              </a:rPr>
              <a:t>		= </a:t>
            </a:r>
            <a:r>
              <a:rPr lang="it-IT" sz="2400" dirty="0">
                <a:latin typeface="Comic Sans MS" panose="030F0702030302020204" pitchFamily="66" charset="0"/>
              </a:rPr>
              <a:t>768 + 192 + 2</a:t>
            </a:r>
          </a:p>
          <a:p>
            <a:pPr marL="400050" lvl="1" indent="0" rtl="1">
              <a:buNone/>
            </a:pPr>
            <a:r>
              <a:rPr lang="it-IT" sz="2400" dirty="0">
                <a:latin typeface="Comic Sans MS" panose="030F0702030302020204" pitchFamily="66" charset="0"/>
              </a:rPr>
              <a:t>= 962</a:t>
            </a:r>
          </a:p>
          <a:p>
            <a:pPr marL="400050" lvl="1" indent="0" rtl="1">
              <a:buNone/>
            </a:pPr>
            <a:r>
              <a:rPr lang="it-IT" sz="2400" dirty="0">
                <a:latin typeface="Comic Sans MS" panose="030F0702030302020204" pitchFamily="66" charset="0"/>
              </a:rPr>
              <a:t>Jadi 3C2</a:t>
            </a:r>
            <a:r>
              <a:rPr lang="it-IT" sz="2400" baseline="-25000" dirty="0">
                <a:latin typeface="Comic Sans MS" panose="030F0702030302020204" pitchFamily="66" charset="0"/>
              </a:rPr>
              <a:t>16</a:t>
            </a:r>
            <a:r>
              <a:rPr lang="it-IT" sz="2400" dirty="0">
                <a:latin typeface="Comic Sans MS" panose="030F0702030302020204" pitchFamily="66" charset="0"/>
              </a:rPr>
              <a:t> = </a:t>
            </a:r>
            <a:r>
              <a:rPr lang="it-IT" sz="2400" dirty="0" smtClean="0">
                <a:latin typeface="Comic Sans MS" panose="030F0702030302020204" pitchFamily="66" charset="0"/>
              </a:rPr>
              <a:t>962</a:t>
            </a:r>
            <a:r>
              <a:rPr lang="it-IT" sz="2400" baseline="-25000" dirty="0" smtClean="0">
                <a:latin typeface="Comic Sans MS" panose="030F0702030302020204" pitchFamily="66" charset="0"/>
              </a:rPr>
              <a:t>10</a:t>
            </a:r>
            <a:endParaRPr lang="it-IT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 </a:t>
            </a:r>
          </a:p>
          <a:p>
            <a:pPr marL="0" indent="0">
              <a:buNone/>
            </a:pPr>
            <a:endParaRPr lang="id-ID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0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rtl="1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c</a:t>
            </a:r>
            <a:r>
              <a:rPr lang="en-US" sz="1600" b="1" dirty="0" smtClean="0">
                <a:latin typeface="Comic Sans MS" panose="030F0702030302020204" pitchFamily="66" charset="0"/>
              </a:rPr>
              <a:t>.</a:t>
            </a:r>
            <a:r>
              <a:rPr lang="en-US" sz="1600" b="1" dirty="0">
                <a:latin typeface="Comic Sans MS" panose="030F0702030302020204" pitchFamily="66" charset="0"/>
              </a:rPr>
              <a:t> </a:t>
            </a:r>
            <a:r>
              <a:rPr lang="en-US" sz="16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HexaDesimal</a:t>
            </a:r>
            <a:r>
              <a:rPr lang="en-US" sz="1600" b="1" dirty="0">
                <a:latin typeface="Comic Sans MS" panose="030F0702030302020204" pitchFamily="66" charset="0"/>
              </a:rPr>
              <a:t> </a:t>
            </a:r>
            <a:r>
              <a:rPr lang="en-US" sz="1600" b="1" dirty="0" err="1">
                <a:latin typeface="Comic Sans MS" panose="030F0702030302020204" pitchFamily="66" charset="0"/>
              </a:rPr>
              <a:t>ke</a:t>
            </a:r>
            <a:r>
              <a:rPr lang="en-US" sz="1600" b="1" dirty="0">
                <a:latin typeface="Comic Sans MS" panose="030F0702030302020204" pitchFamily="66" charset="0"/>
              </a:rPr>
              <a:t> </a:t>
            </a:r>
            <a:r>
              <a:rPr lang="en-US" sz="1600" b="1" dirty="0" err="1" smtClean="0">
                <a:latin typeface="Comic Sans MS" panose="030F0702030302020204" pitchFamily="66" charset="0"/>
              </a:rPr>
              <a:t>Okta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Cara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HexaDesimal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HexaDesimal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tersebut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terlebih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dahulu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baru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kita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Contoh</a:t>
            </a:r>
            <a:r>
              <a:rPr lang="en-US" sz="1600" dirty="0">
                <a:latin typeface="Comic Sans MS" panose="030F0702030302020204" pitchFamily="66" charset="0"/>
              </a:rPr>
              <a:t> : 3C2</a:t>
            </a:r>
            <a:r>
              <a:rPr lang="en-US" sz="1600" baseline="-25000" dirty="0">
                <a:latin typeface="Comic Sans MS" panose="030F0702030302020204" pitchFamily="66" charset="0"/>
              </a:rPr>
              <a:t>16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>
                <a:latin typeface="Comic Sans MS" panose="030F0702030302020204" pitchFamily="66" charset="0"/>
              </a:rPr>
              <a:t>diubah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Langkah</a:t>
            </a:r>
            <a:r>
              <a:rPr lang="en-US" sz="1600" dirty="0">
                <a:latin typeface="Comic Sans MS" panose="030F0702030302020204" pitchFamily="66" charset="0"/>
              </a:rPr>
              <a:t> 1: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HexaDesimal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3C2</a:t>
            </a:r>
            <a:r>
              <a:rPr lang="en-US" sz="1600" baseline="-25000" dirty="0">
                <a:latin typeface="Comic Sans MS" panose="030F0702030302020204" pitchFamily="66" charset="0"/>
              </a:rPr>
              <a:t>16 </a:t>
            </a:r>
            <a:r>
              <a:rPr lang="en-US" sz="1600" dirty="0">
                <a:latin typeface="Comic Sans MS" panose="030F0702030302020204" pitchFamily="66" charset="0"/>
              </a:rPr>
              <a:t>= ( 3 x 16</a:t>
            </a:r>
            <a:r>
              <a:rPr lang="en-US" sz="1600" baseline="30000" dirty="0">
                <a:latin typeface="Comic Sans MS" panose="030F0702030302020204" pitchFamily="66" charset="0"/>
              </a:rPr>
              <a:t>2</a:t>
            </a:r>
            <a:r>
              <a:rPr lang="en-US" sz="1600" dirty="0">
                <a:latin typeface="Comic Sans MS" panose="030F0702030302020204" pitchFamily="66" charset="0"/>
              </a:rPr>
              <a:t> ) + ( C(12) x 16</a:t>
            </a:r>
            <a:r>
              <a:rPr lang="en-US" sz="1600" baseline="30000" dirty="0">
                <a:latin typeface="Comic Sans MS" panose="030F0702030302020204" pitchFamily="66" charset="0"/>
              </a:rPr>
              <a:t>1</a:t>
            </a:r>
            <a:r>
              <a:rPr lang="en-US" sz="1600" dirty="0">
                <a:latin typeface="Comic Sans MS" panose="030F0702030302020204" pitchFamily="66" charset="0"/>
              </a:rPr>
              <a:t>) + ( 2 x 16</a:t>
            </a:r>
            <a:r>
              <a:rPr lang="en-US" sz="1600" baseline="30000" dirty="0">
                <a:latin typeface="Comic Sans MS" panose="030F0702030302020204" pitchFamily="66" charset="0"/>
              </a:rPr>
              <a:t>0</a:t>
            </a:r>
            <a:r>
              <a:rPr lang="en-US" sz="1600" dirty="0">
                <a:latin typeface="Comic Sans MS" panose="030F0702030302020204" pitchFamily="66" charset="0"/>
              </a:rPr>
              <a:t> )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= 768 + 192 + 2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= 962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 </a:t>
            </a:r>
          </a:p>
          <a:p>
            <a:pPr marL="0" indent="0" rtl="1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Langkah</a:t>
            </a:r>
            <a:r>
              <a:rPr lang="en-US" sz="1600" dirty="0">
                <a:latin typeface="Comic Sans MS" panose="030F0702030302020204" pitchFamily="66" charset="0"/>
              </a:rPr>
              <a:t> 2 : </a:t>
            </a:r>
            <a:r>
              <a:rPr lang="en-US" sz="1600" dirty="0" err="1">
                <a:latin typeface="Comic Sans MS" panose="030F0702030302020204" pitchFamily="66" charset="0"/>
              </a:rPr>
              <a:t>Mengubah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bilangan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Desimal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menjadi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Oktal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962 : 8 = 120 </a:t>
            </a:r>
            <a:r>
              <a:rPr lang="en-US" sz="1600" dirty="0" err="1">
                <a:latin typeface="Comic Sans MS" panose="030F0702030302020204" pitchFamily="66" charset="0"/>
              </a:rPr>
              <a:t>sisa</a:t>
            </a:r>
            <a:r>
              <a:rPr lang="en-US" sz="1600" dirty="0">
                <a:latin typeface="Comic Sans MS" panose="030F0702030302020204" pitchFamily="66" charset="0"/>
              </a:rPr>
              <a:t> 2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120 : 8 = 15 </a:t>
            </a:r>
            <a:r>
              <a:rPr lang="en-US" sz="1600" dirty="0" err="1">
                <a:latin typeface="Comic Sans MS" panose="030F0702030302020204" pitchFamily="66" charset="0"/>
              </a:rPr>
              <a:t>sisa</a:t>
            </a:r>
            <a:r>
              <a:rPr lang="en-US" sz="1600" dirty="0">
                <a:latin typeface="Comic Sans MS" panose="030F0702030302020204" pitchFamily="66" charset="0"/>
              </a:rPr>
              <a:t> 0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15 : 8 = 1 </a:t>
            </a:r>
            <a:r>
              <a:rPr lang="en-US" sz="1600" dirty="0" err="1">
                <a:latin typeface="Comic Sans MS" panose="030F0702030302020204" pitchFamily="66" charset="0"/>
              </a:rPr>
              <a:t>sisa</a:t>
            </a:r>
            <a:r>
              <a:rPr lang="en-US" sz="1600" dirty="0">
                <a:latin typeface="Comic Sans MS" panose="030F0702030302020204" pitchFamily="66" charset="0"/>
              </a:rPr>
              <a:t> 7</a:t>
            </a:r>
          </a:p>
          <a:p>
            <a:pPr marL="0" indent="0" rtl="1">
              <a:buNone/>
            </a:pPr>
            <a:r>
              <a:rPr lang="en-US" sz="1600" dirty="0">
                <a:latin typeface="Comic Sans MS" panose="030F0702030302020204" pitchFamily="66" charset="0"/>
              </a:rPr>
              <a:t>1 : 8 = 0 </a:t>
            </a:r>
            <a:r>
              <a:rPr lang="en-US" sz="1600" dirty="0" err="1">
                <a:latin typeface="Comic Sans MS" panose="030F0702030302020204" pitchFamily="66" charset="0"/>
              </a:rPr>
              <a:t>sisa</a:t>
            </a:r>
            <a:r>
              <a:rPr lang="en-US" sz="1600" dirty="0">
                <a:latin typeface="Comic Sans MS" panose="030F0702030302020204" pitchFamily="66" charset="0"/>
              </a:rPr>
              <a:t> 1</a:t>
            </a:r>
          </a:p>
          <a:p>
            <a:pPr marL="0" indent="0" rtl="1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maka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ditulis</a:t>
            </a:r>
            <a:r>
              <a:rPr lang="en-US" sz="1600" dirty="0">
                <a:latin typeface="Comic Sans MS" panose="030F0702030302020204" pitchFamily="66" charset="0"/>
              </a:rPr>
              <a:t> 1702</a:t>
            </a:r>
          </a:p>
          <a:p>
            <a:pPr marL="0" indent="0" rtl="1">
              <a:buNone/>
            </a:pPr>
            <a:r>
              <a:rPr lang="en-US" sz="1600" dirty="0" err="1">
                <a:latin typeface="Comic Sans MS" panose="030F0702030302020204" pitchFamily="66" charset="0"/>
              </a:rPr>
              <a:t>Jadi</a:t>
            </a:r>
            <a:r>
              <a:rPr lang="en-US" sz="1600" dirty="0">
                <a:latin typeface="Comic Sans MS" panose="030F0702030302020204" pitchFamily="66" charset="0"/>
              </a:rPr>
              <a:t> 3C2</a:t>
            </a:r>
            <a:r>
              <a:rPr lang="en-US" sz="1600" baseline="-25000" dirty="0">
                <a:latin typeface="Comic Sans MS" panose="030F0702030302020204" pitchFamily="66" charset="0"/>
              </a:rPr>
              <a:t>16</a:t>
            </a:r>
            <a:r>
              <a:rPr lang="en-US" sz="1600" dirty="0">
                <a:latin typeface="Comic Sans MS" panose="030F0702030302020204" pitchFamily="66" charset="0"/>
              </a:rPr>
              <a:t> = 1702</a:t>
            </a:r>
            <a:r>
              <a:rPr lang="en-US" sz="1600" baseline="-25000" dirty="0">
                <a:latin typeface="Comic Sans MS" panose="030F0702030302020204" pitchFamily="66" charset="0"/>
              </a:rPr>
              <a:t>8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 </a:t>
            </a:r>
          </a:p>
          <a:p>
            <a:pPr marL="0" indent="0">
              <a:buNone/>
            </a:pPr>
            <a:endParaRPr lang="id-ID" sz="1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82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prstTxWarp prst="textArchDown">
              <a:avLst/>
            </a:prstTxWarp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>
              <a:buNone/>
            </a:pPr>
            <a:r>
              <a:rPr lang="en-ID" sz="4000" b="1" dirty="0" smtClean="0">
                <a:ln w="12700">
                  <a:solidFill>
                    <a:srgbClr val="00B0F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TERIMAKASIH ATAS PERHATIANNYA</a:t>
            </a:r>
            <a:endParaRPr lang="en-US" sz="4000" b="1" dirty="0">
              <a:ln w="12700">
                <a:solidFill>
                  <a:srgbClr val="00B0F0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9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id-ID" sz="2400" dirty="0" smtClean="0"/>
              <a:t>	Sistem </a:t>
            </a:r>
            <a:r>
              <a:rPr lang="id-ID" sz="2400" dirty="0"/>
              <a:t>bilangan adalah </a:t>
            </a:r>
            <a:r>
              <a:rPr lang="id-ID" sz="2400" dirty="0" smtClean="0"/>
              <a:t>suatu </a:t>
            </a:r>
            <a:r>
              <a:rPr lang="id-ID" sz="2400" dirty="0"/>
              <a:t>cara untuk mewakili besaran dari suatu item </a:t>
            </a:r>
            <a:r>
              <a:rPr lang="id-ID" sz="2400" dirty="0" smtClean="0"/>
              <a:t>fisik, </a:t>
            </a:r>
            <a:r>
              <a:rPr lang="id-ID" sz="2400" dirty="0"/>
              <a:t> </a:t>
            </a:r>
            <a:r>
              <a:rPr lang="id-ID" sz="2400" dirty="0">
                <a:hlinkClick r:id="rId4" tooltip="Sistem numerik"/>
              </a:rPr>
              <a:t>sistem penulisan angka</a:t>
            </a:r>
            <a:r>
              <a:rPr lang="id-ID" sz="2400" dirty="0"/>
              <a:t> dengan menggunakan dua simbol yaitu </a:t>
            </a:r>
            <a:r>
              <a:rPr lang="id-ID" sz="2400" dirty="0">
                <a:hlinkClick r:id="rId5" tooltip="0 (angka)"/>
              </a:rPr>
              <a:t>0</a:t>
            </a:r>
            <a:r>
              <a:rPr lang="id-ID" sz="2400" dirty="0"/>
              <a:t> dan </a:t>
            </a:r>
            <a:r>
              <a:rPr lang="id-ID" sz="2400" u="sng" dirty="0">
                <a:hlinkClick r:id="rId6"/>
              </a:rPr>
              <a:t>1</a:t>
            </a:r>
            <a:r>
              <a:rPr lang="id-ID" sz="2400" dirty="0" smtClean="0"/>
              <a:t>. Sistem </a:t>
            </a:r>
            <a:r>
              <a:rPr lang="id-ID" sz="2400" dirty="0"/>
              <a:t>bilangan digunakan dalam pengoperasian suatu mesin digital</a:t>
            </a:r>
            <a:r>
              <a:rPr lang="id-ID" sz="2400" dirty="0" smtClean="0"/>
              <a:t>. Sistem </a:t>
            </a:r>
            <a:r>
              <a:rPr lang="id-ID" sz="2400" dirty="0"/>
              <a:t>bilangan tersebut adalah </a:t>
            </a:r>
            <a:r>
              <a:rPr lang="id-ID" sz="2400" dirty="0" smtClean="0"/>
              <a:t>sistem Biner,</a:t>
            </a:r>
            <a:r>
              <a:rPr lang="en-ID" sz="2400" dirty="0" smtClean="0"/>
              <a:t> </a:t>
            </a:r>
            <a:r>
              <a:rPr lang="id-ID" sz="2400" dirty="0" smtClean="0"/>
              <a:t>Desimal</a:t>
            </a:r>
            <a:r>
              <a:rPr lang="en-ID" sz="2400" dirty="0" smtClean="0"/>
              <a:t>,</a:t>
            </a:r>
            <a:r>
              <a:rPr lang="en-ID" sz="2400" dirty="0"/>
              <a:t> </a:t>
            </a:r>
            <a:r>
              <a:rPr lang="id-ID" sz="2400" dirty="0" smtClean="0"/>
              <a:t>Oktal</a:t>
            </a:r>
            <a:r>
              <a:rPr lang="id-ID" sz="2400" dirty="0"/>
              <a:t>, </a:t>
            </a:r>
            <a:r>
              <a:rPr lang="id-ID" sz="2400" dirty="0" smtClean="0"/>
              <a:t>dan Heksadesimal. Masing - masing bilangan mempunyai sejumlah lambang bilangan tertentu yang disebut Radix.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omic Sans MS" pitchFamily="66" charset="0"/>
              </a:rPr>
              <a:t>Radix  adalah  banyaknya  suku  angka  atau  digit yang dipergunakan dalam suatu sistem bilangan. </a:t>
            </a:r>
            <a:br>
              <a:rPr lang="id-ID" sz="2400" dirty="0" smtClean="0">
                <a:latin typeface="Comic Sans MS" pitchFamily="66" charset="0"/>
              </a:rPr>
            </a:br>
            <a:endParaRPr lang="zh-CN" altLang="en-US" sz="2400" dirty="0" smtClean="0">
              <a:latin typeface="Comic Sans MS" pitchFamily="66" charset="0"/>
              <a:ea typeface="宋体" charset="-122"/>
            </a:endParaRPr>
          </a:p>
          <a:p>
            <a:pPr marL="0" indent="0" algn="just">
              <a:buNone/>
            </a:pPr>
            <a:endParaRPr lang="zh-CN" altLang="en-US" sz="2400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8619" y="548680"/>
            <a:ext cx="68756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altLang="zh-CN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mic Sans MS" pitchFamily="66" charset="0"/>
                <a:ea typeface="宋体" charset="-122"/>
              </a:rPr>
              <a:t>Pengertian Sistem Bilangan</a:t>
            </a:r>
            <a:endParaRPr lang="id-ID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331236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id-ID" sz="2400" dirty="0" smtClean="0">
                <a:latin typeface="Comic Sans MS" pitchFamily="66" charset="0"/>
              </a:rPr>
              <a:t>- Sistem bilangan BINER mempunyai radix 2</a:t>
            </a:r>
            <a:br>
              <a:rPr lang="id-ID" sz="2400" dirty="0" smtClean="0">
                <a:latin typeface="Comic Sans MS" pitchFamily="66" charset="0"/>
              </a:rPr>
            </a:br>
            <a:r>
              <a:rPr lang="id-ID" sz="2400" dirty="0" smtClean="0">
                <a:latin typeface="Comic Sans MS" pitchFamily="66" charset="0"/>
              </a:rPr>
              <a:t>- Sistem bilangan OKTAL mempunyai radix 8</a:t>
            </a:r>
            <a:br>
              <a:rPr lang="id-ID" sz="2400" dirty="0" smtClean="0">
                <a:latin typeface="Comic Sans MS" pitchFamily="66" charset="0"/>
              </a:rPr>
            </a:br>
            <a:r>
              <a:rPr lang="id-ID" sz="2400" dirty="0" smtClean="0">
                <a:latin typeface="Comic Sans MS" pitchFamily="66" charset="0"/>
              </a:rPr>
              <a:t>- Sistem bilangan DESIMAL mempunyai radix 10</a:t>
            </a:r>
            <a:br>
              <a:rPr lang="id-ID" sz="2400" dirty="0" smtClean="0">
                <a:latin typeface="Comic Sans MS" pitchFamily="66" charset="0"/>
              </a:rPr>
            </a:br>
            <a:r>
              <a:rPr lang="id-ID" sz="2400" dirty="0" smtClean="0">
                <a:latin typeface="Comic Sans MS" pitchFamily="66" charset="0"/>
              </a:rPr>
              <a:t>- Sistem bilangan HEKSADESIMAL mempunyai radix 16 </a:t>
            </a:r>
            <a:br>
              <a:rPr lang="id-ID" sz="2400" dirty="0" smtClean="0">
                <a:latin typeface="Comic Sans MS" pitchFamily="66" charset="0"/>
              </a:rPr>
            </a:br>
            <a:r>
              <a:rPr lang="id-ID" sz="2400" dirty="0" smtClean="0">
                <a:latin typeface="Comic Sans MS" pitchFamily="66" charset="0"/>
              </a:rPr>
              <a:t/>
            </a:r>
            <a:br>
              <a:rPr lang="id-ID" sz="2400" dirty="0" smtClean="0">
                <a:latin typeface="Comic Sans MS" pitchFamily="66" charset="0"/>
              </a:rPr>
            </a:br>
            <a:r>
              <a:rPr lang="id-ID" sz="2400" dirty="0" smtClean="0">
                <a:latin typeface="Comic Sans MS" pitchFamily="66" charset="0"/>
              </a:rPr>
              <a:t>Untuk </a:t>
            </a:r>
            <a:r>
              <a:rPr lang="id-ID" sz="2400" dirty="0">
                <a:latin typeface="Comic Sans MS" pitchFamily="66" charset="0"/>
              </a:rPr>
              <a:t>memahami satuan byte bisa dilihat pada tabel dibawah ini. :</a:t>
            </a:r>
            <a:endParaRPr lang="zh-CN" altLang="en-US" sz="2400" dirty="0" smtClean="0">
              <a:latin typeface="Comic Sans MS" pitchFamily="66" charset="0"/>
              <a:ea typeface="宋体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6843736" cy="144016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744" y="476672"/>
            <a:ext cx="5705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Sistem Bilangan Biner</a:t>
            </a:r>
            <a:endParaRPr lang="id-ID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Bilangan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biner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terdiri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dari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dua</a:t>
            </a:r>
            <a:r>
              <a:rPr lang="en-US" sz="2400" dirty="0">
                <a:latin typeface="Comic Sans MS" panose="030F0702030302020204" pitchFamily="66" charset="0"/>
              </a:rPr>
              <a:t> basis 0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1. </a:t>
            </a:r>
            <a:r>
              <a:rPr lang="en-US" sz="2400" dirty="0" err="1">
                <a:latin typeface="Comic Sans MS" panose="030F0702030302020204" pitchFamily="66" charset="0"/>
              </a:rPr>
              <a:t>Supaya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mempermudah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perhitungan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bilangan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biner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diterjemahkan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</a:t>
            </a:r>
            <a:r>
              <a:rPr lang="en-US" sz="2400" dirty="0">
                <a:latin typeface="Comic Sans MS" panose="030F0702030302020204" pitchFamily="66" charset="0"/>
              </a:rPr>
              <a:t> basis 10 </a:t>
            </a:r>
            <a:r>
              <a:rPr lang="en-US" sz="2400" dirty="0" err="1">
                <a:latin typeface="Comic Sans MS" panose="030F0702030302020204" pitchFamily="66" charset="0"/>
              </a:rPr>
              <a:t>terlebih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dahulu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r>
              <a:rPr lang="en-US" sz="2400" dirty="0" err="1">
                <a:latin typeface="Comic Sans MS" panose="030F0702030302020204" pitchFamily="66" charset="0"/>
              </a:rPr>
              <a:t>Dalam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menghitung</a:t>
            </a:r>
            <a:r>
              <a:rPr lang="en-US" sz="2400" dirty="0">
                <a:latin typeface="Comic Sans MS" panose="030F0702030302020204" pitchFamily="66" charset="0"/>
              </a:rPr>
              <a:t> basis </a:t>
            </a:r>
            <a:r>
              <a:rPr lang="en-US" sz="2400" dirty="0" err="1">
                <a:latin typeface="Comic Sans MS" panose="030F0702030302020204" pitchFamily="66" charset="0"/>
              </a:rPr>
              <a:t>ini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desimal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menggunakan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penjumlahan</a:t>
            </a:r>
            <a:r>
              <a:rPr lang="en-US" sz="2400" dirty="0">
                <a:latin typeface="Comic Sans MS" panose="030F0702030302020204" pitchFamily="66" charset="0"/>
              </a:rPr>
              <a:t> 2 </a:t>
            </a:r>
            <a:r>
              <a:rPr lang="en-US" sz="2400" dirty="0" err="1">
                <a:latin typeface="Comic Sans MS" panose="030F0702030302020204" pitchFamily="66" charset="0"/>
              </a:rPr>
              <a:t>pangkat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79979"/>
              </p:ext>
            </p:extLst>
          </p:nvPr>
        </p:nvGraphicFramePr>
        <p:xfrm>
          <a:off x="686779" y="1916832"/>
          <a:ext cx="7770442" cy="1080120"/>
        </p:xfrm>
        <a:graphic>
          <a:graphicData uri="http://schemas.openxmlformats.org/drawingml/2006/table">
            <a:tbl>
              <a:tblPr/>
              <a:tblGrid>
                <a:gridCol w="757618">
                  <a:extLst>
                    <a:ext uri="{9D8B030D-6E8A-4147-A177-3AD203B41FA5}">
                      <a16:colId xmlns:a16="http://schemas.microsoft.com/office/drawing/2014/main" val="2815032844"/>
                    </a:ext>
                  </a:extLst>
                </a:gridCol>
                <a:gridCol w="893601">
                  <a:extLst>
                    <a:ext uri="{9D8B030D-6E8A-4147-A177-3AD203B41FA5}">
                      <a16:colId xmlns:a16="http://schemas.microsoft.com/office/drawing/2014/main" val="1743977344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52498035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696411832"/>
                    </a:ext>
                  </a:extLst>
                </a:gridCol>
                <a:gridCol w="1010157">
                  <a:extLst>
                    <a:ext uri="{9D8B030D-6E8A-4147-A177-3AD203B41FA5}">
                      <a16:colId xmlns:a16="http://schemas.microsoft.com/office/drawing/2014/main" val="3830657565"/>
                    </a:ext>
                  </a:extLst>
                </a:gridCol>
                <a:gridCol w="893601">
                  <a:extLst>
                    <a:ext uri="{9D8B030D-6E8A-4147-A177-3AD203B41FA5}">
                      <a16:colId xmlns:a16="http://schemas.microsoft.com/office/drawing/2014/main" val="2413653265"/>
                    </a:ext>
                  </a:extLst>
                </a:gridCol>
                <a:gridCol w="893601">
                  <a:extLst>
                    <a:ext uri="{9D8B030D-6E8A-4147-A177-3AD203B41FA5}">
                      <a16:colId xmlns:a16="http://schemas.microsoft.com/office/drawing/2014/main" val="1672948153"/>
                    </a:ext>
                  </a:extLst>
                </a:gridCol>
                <a:gridCol w="893601">
                  <a:extLst>
                    <a:ext uri="{9D8B030D-6E8A-4147-A177-3AD203B41FA5}">
                      <a16:colId xmlns:a16="http://schemas.microsoft.com/office/drawing/2014/main" val="548846560"/>
                    </a:ext>
                  </a:extLst>
                </a:gridCol>
                <a:gridCol w="874175">
                  <a:extLst>
                    <a:ext uri="{9D8B030D-6E8A-4147-A177-3AD203B41FA5}">
                      <a16:colId xmlns:a16="http://schemas.microsoft.com/office/drawing/2014/main" val="167130587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433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256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41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D" sz="2400" b="1" dirty="0" smtClean="0">
                <a:latin typeface="Comic Sans MS" panose="030F0702030302020204" pitchFamily="66" charset="0"/>
              </a:rPr>
              <a:t>a. </a:t>
            </a:r>
            <a:r>
              <a:rPr lang="en-ID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ID" sz="2400" b="1" dirty="0" smtClean="0">
                <a:latin typeface="Comic Sans MS" panose="030F0702030302020204" pitchFamily="66" charset="0"/>
              </a:rPr>
              <a:t> </a:t>
            </a:r>
            <a:r>
              <a:rPr lang="en-ID" sz="2400" b="1" dirty="0" err="1" smtClean="0">
                <a:latin typeface="Comic Sans MS" panose="030F0702030302020204" pitchFamily="66" charset="0"/>
              </a:rPr>
              <a:t>Biner</a:t>
            </a:r>
            <a:r>
              <a:rPr lang="en-ID" sz="2400" b="1" dirty="0" smtClean="0">
                <a:latin typeface="Comic Sans MS" panose="030F0702030302020204" pitchFamily="66" charset="0"/>
              </a:rPr>
              <a:t> </a:t>
            </a:r>
            <a:r>
              <a:rPr lang="en-ID" sz="2400" b="1" dirty="0" err="1" smtClean="0">
                <a:latin typeface="Comic Sans MS" panose="030F0702030302020204" pitchFamily="66" charset="0"/>
              </a:rPr>
              <a:t>ke</a:t>
            </a:r>
            <a:r>
              <a:rPr lang="en-ID" sz="2400" b="1" dirty="0" smtClean="0">
                <a:latin typeface="Comic Sans MS" panose="030F0702030302020204" pitchFamily="66" charset="0"/>
              </a:rPr>
              <a:t> </a:t>
            </a:r>
            <a:r>
              <a:rPr lang="en-ID" sz="2400" b="1" dirty="0" err="1" smtClean="0">
                <a:latin typeface="Comic Sans MS" panose="030F0702030302020204" pitchFamily="66" charset="0"/>
              </a:rPr>
              <a:t>Desimal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Comic Sans MS" panose="030F0702030302020204" pitchFamily="66" charset="0"/>
              </a:rPr>
              <a:t>Contoh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terjemahkan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biner</a:t>
            </a:r>
            <a:r>
              <a:rPr lang="en-US" sz="2000" dirty="0">
                <a:latin typeface="Comic Sans MS" panose="030F0702030302020204" pitchFamily="66" charset="0"/>
              </a:rPr>
              <a:t> 1101</a:t>
            </a:r>
            <a:r>
              <a:rPr lang="en-US" sz="2000" baseline="-25000" dirty="0">
                <a:latin typeface="Comic Sans MS" panose="030F0702030302020204" pitchFamily="66" charset="0"/>
              </a:rPr>
              <a:t>(2)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desimal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  <a:endParaRPr lang="en-ID" alt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endParaRPr lang="en-ID" alt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endParaRPr lang="en-ID" alt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endParaRPr lang="en-US" alt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en-US" sz="20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Sehingga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1101(2) = 13(10</a:t>
            </a: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biner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id-ID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47260"/>
              </p:ext>
            </p:extLst>
          </p:nvPr>
        </p:nvGraphicFramePr>
        <p:xfrm>
          <a:off x="1523109" y="3373425"/>
          <a:ext cx="6096000" cy="24993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8321073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9374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0000 0000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3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0000 0001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7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0000 0010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4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0000 0011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0000 0100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9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0000 0101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2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0100 0101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133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1111 1111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511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7156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5252"/>
              </p:ext>
            </p:extLst>
          </p:nvPr>
        </p:nvGraphicFramePr>
        <p:xfrm>
          <a:off x="1523109" y="1684637"/>
          <a:ext cx="6096000" cy="624840"/>
        </p:xfrm>
        <a:graphic>
          <a:graphicData uri="http://schemas.openxmlformats.org/drawingml/2006/table">
            <a:tbl>
              <a:tblPr/>
              <a:tblGrid>
                <a:gridCol w="943429">
                  <a:extLst>
                    <a:ext uri="{9D8B030D-6E8A-4147-A177-3AD203B41FA5}">
                      <a16:colId xmlns:a16="http://schemas.microsoft.com/office/drawing/2014/main" val="130683637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val="1590770456"/>
                    </a:ext>
                  </a:extLst>
                </a:gridCol>
                <a:gridCol w="967619">
                  <a:extLst>
                    <a:ext uri="{9D8B030D-6E8A-4147-A177-3AD203B41FA5}">
                      <a16:colId xmlns:a16="http://schemas.microsoft.com/office/drawing/2014/main" val="2070902720"/>
                    </a:ext>
                  </a:extLst>
                </a:gridCol>
                <a:gridCol w="967619">
                  <a:extLst>
                    <a:ext uri="{9D8B030D-6E8A-4147-A177-3AD203B41FA5}">
                      <a16:colId xmlns:a16="http://schemas.microsoft.com/office/drawing/2014/main" val="3305912763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56222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Desimal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98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 x 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 x 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 x 0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baseline="3000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 x 1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= (8+4+0+1) = 13</a:t>
                      </a:r>
                      <a:r>
                        <a:rPr lang="en-US" baseline="-25000" dirty="0">
                          <a:effectLst/>
                          <a:latin typeface="Times New Roman" panose="02020603050405020304" pitchFamily="18" charset="0"/>
                        </a:rPr>
                        <a:t>(10)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3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4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b.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bilangan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Biner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 err="1">
                <a:latin typeface="Comic Sans MS" panose="030F0702030302020204" pitchFamily="66" charset="0"/>
              </a:rPr>
              <a:t>ke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Octal</a:t>
            </a:r>
            <a:r>
              <a:rPr lang="en-US" sz="2800" dirty="0">
                <a:latin typeface="Comic Sans MS" panose="030F0702030302020204" pitchFamily="66" charset="0"/>
              </a:rPr>
              <a:t/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	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Contoh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: 11110011001</a:t>
            </a:r>
            <a:r>
              <a:rPr lang="en-US" sz="2400" baseline="-25000" dirty="0">
                <a:latin typeface="Comic Sans MS" panose="030F0702030302020204" pitchFamily="66" charset="0"/>
              </a:rPr>
              <a:t>2 </a:t>
            </a:r>
            <a:r>
              <a:rPr lang="en-US" sz="2400" dirty="0" err="1">
                <a:latin typeface="Comic Sans MS" panose="030F0702030302020204" pitchFamily="66" charset="0"/>
              </a:rPr>
              <a:t>diubah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bilangan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Oktal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menjadi</a:t>
            </a:r>
            <a:r>
              <a:rPr lang="en-US" sz="2400" dirty="0" smtClean="0">
                <a:latin typeface="Comic Sans MS" panose="030F0702030302020204" pitchFamily="66" charset="0"/>
              </a:rPr>
              <a:t> :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u="sng" dirty="0">
                <a:latin typeface="Comic Sans MS" panose="030F0702030302020204" pitchFamily="66" charset="0"/>
              </a:rPr>
              <a:t>11</a:t>
            </a: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u="sng" dirty="0">
                <a:latin typeface="Comic Sans MS" panose="030F0702030302020204" pitchFamily="66" charset="0"/>
              </a:rPr>
              <a:t>110</a:t>
            </a: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u="sng" dirty="0">
                <a:latin typeface="Comic Sans MS" panose="030F0702030302020204" pitchFamily="66" charset="0"/>
              </a:rPr>
              <a:t>011</a:t>
            </a: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u="sng" dirty="0">
                <a:latin typeface="Comic Sans MS" panose="030F0702030302020204" pitchFamily="66" charset="0"/>
              </a:rPr>
              <a:t>001</a:t>
            </a:r>
            <a:r>
              <a:rPr lang="en-US" sz="2400" dirty="0">
                <a:latin typeface="Comic Sans MS" panose="030F0702030302020204" pitchFamily="66" charset="0"/>
              </a:rPr>
              <a:t> 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= </a:t>
            </a:r>
            <a:r>
              <a:rPr lang="en-US" sz="2400" dirty="0">
                <a:latin typeface="Comic Sans MS" panose="030F0702030302020204" pitchFamily="66" charset="0"/>
              </a:rPr>
              <a:t>11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= 2</a:t>
            </a:r>
            <a:r>
              <a:rPr lang="en-US" sz="2400" baseline="30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 + 2</a:t>
            </a:r>
            <a:r>
              <a:rPr lang="en-US" sz="2400" baseline="30000" dirty="0">
                <a:latin typeface="Comic Sans MS" panose="030F0702030302020204" pitchFamily="66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</a:rPr>
              <a:t> = 3</a:t>
            </a:r>
            <a:r>
              <a:rPr lang="en-US" sz="2400" baseline="-25000" dirty="0">
                <a:latin typeface="Comic Sans MS" panose="030F0702030302020204" pitchFamily="66" charset="0"/>
              </a:rPr>
              <a:t>8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= 110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= 2</a:t>
            </a:r>
            <a:r>
              <a:rPr lang="en-US" sz="2400" baseline="30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+ 2</a:t>
            </a:r>
            <a:r>
              <a:rPr lang="en-US" sz="2400" baseline="30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 = 6</a:t>
            </a:r>
            <a:r>
              <a:rPr lang="en-US" sz="2400" baseline="-25000" dirty="0">
                <a:latin typeface="Comic Sans MS" panose="030F0702030302020204" pitchFamily="66" charset="0"/>
              </a:rPr>
              <a:t>8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= 011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= 2</a:t>
            </a:r>
            <a:r>
              <a:rPr lang="en-US" sz="2400" baseline="30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 + 2</a:t>
            </a:r>
            <a:r>
              <a:rPr lang="en-US" sz="2400" baseline="30000" dirty="0">
                <a:latin typeface="Comic Sans MS" panose="030F0702030302020204" pitchFamily="66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</a:rPr>
              <a:t> = 3</a:t>
            </a:r>
            <a:r>
              <a:rPr lang="en-US" sz="2400" baseline="-25000" dirty="0">
                <a:latin typeface="Comic Sans MS" panose="030F0702030302020204" pitchFamily="66" charset="0"/>
              </a:rPr>
              <a:t>8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= 001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= 2</a:t>
            </a:r>
            <a:r>
              <a:rPr lang="en-US" sz="2400" baseline="30000" dirty="0">
                <a:latin typeface="Comic Sans MS" panose="030F0702030302020204" pitchFamily="66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</a:rPr>
              <a:t> =</a:t>
            </a:r>
            <a:r>
              <a:rPr lang="en-US" sz="2400" dirty="0" smtClean="0">
                <a:latin typeface="Comic Sans MS" panose="030F0702030302020204" pitchFamily="66" charset="0"/>
              </a:rPr>
              <a:t>1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8</a:t>
            </a:r>
          </a:p>
          <a:p>
            <a:pPr marL="400050" lvl="1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err="1">
                <a:latin typeface="Comic Sans MS" panose="030F0702030302020204" pitchFamily="66" charset="0"/>
              </a:rPr>
              <a:t>Jadi</a:t>
            </a:r>
            <a:r>
              <a:rPr lang="en-US" sz="2400" dirty="0">
                <a:latin typeface="Comic Sans MS" panose="030F0702030302020204" pitchFamily="66" charset="0"/>
              </a:rPr>
              <a:t>, 11110011001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 = 3631</a:t>
            </a:r>
            <a:r>
              <a:rPr lang="en-US" sz="2400" baseline="-25000" dirty="0">
                <a:latin typeface="Comic Sans MS" panose="030F0702030302020204" pitchFamily="66" charset="0"/>
              </a:rPr>
              <a:t>8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mic Sans MS" panose="030F0702030302020204" pitchFamily="66" charset="0"/>
              </a:rPr>
              <a:t>c.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Konversi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bilangan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Biner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ke</a:t>
            </a:r>
            <a:r>
              <a:rPr lang="en-US" sz="2400" b="1" dirty="0" smtClean="0">
                <a:latin typeface="Comic Sans MS" panose="030F0702030302020204" pitchFamily="66" charset="0"/>
              </a:rPr>
              <a:t> Hexadecimal 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Contoh</a:t>
            </a:r>
            <a:r>
              <a:rPr lang="en-US" sz="2400" dirty="0" smtClean="0">
                <a:latin typeface="Comic Sans MS" panose="030F0702030302020204" pitchFamily="66" charset="0"/>
              </a:rPr>
              <a:t>: 0100111101011100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</a:t>
            </a:r>
            <a:r>
              <a:rPr lang="en-US" sz="2400" dirty="0" err="1" smtClean="0">
                <a:latin typeface="Comic Sans MS" panose="030F0702030302020204" pitchFamily="66" charset="0"/>
              </a:rPr>
              <a:t>diubah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menjadi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bilangan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HexaDesimal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u="sng" dirty="0" smtClean="0">
                <a:latin typeface="Comic Sans MS" panose="030F0702030302020204" pitchFamily="66" charset="0"/>
              </a:rPr>
              <a:t>0100</a:t>
            </a:r>
            <a:r>
              <a:rPr lang="en-US" sz="2400" dirty="0" smtClean="0">
                <a:latin typeface="Comic Sans MS" panose="030F0702030302020204" pitchFamily="66" charset="0"/>
              </a:rPr>
              <a:t> </a:t>
            </a:r>
            <a:r>
              <a:rPr lang="en-US" sz="2400" u="sng" dirty="0" smtClean="0">
                <a:latin typeface="Comic Sans MS" panose="030F0702030302020204" pitchFamily="66" charset="0"/>
              </a:rPr>
              <a:t>1111</a:t>
            </a:r>
            <a:r>
              <a:rPr lang="en-US" sz="2400" dirty="0" smtClean="0">
                <a:latin typeface="Comic Sans MS" panose="030F0702030302020204" pitchFamily="66" charset="0"/>
              </a:rPr>
              <a:t> </a:t>
            </a:r>
            <a:r>
              <a:rPr lang="en-US" sz="2400" u="sng" dirty="0" smtClean="0">
                <a:latin typeface="Comic Sans MS" panose="030F0702030302020204" pitchFamily="66" charset="0"/>
              </a:rPr>
              <a:t>0101</a:t>
            </a:r>
            <a:r>
              <a:rPr lang="en-US" sz="2400" dirty="0" smtClean="0">
                <a:latin typeface="Comic Sans MS" panose="030F0702030302020204" pitchFamily="66" charset="0"/>
              </a:rPr>
              <a:t> </a:t>
            </a:r>
            <a:r>
              <a:rPr lang="en-US" sz="2400" u="sng" dirty="0" smtClean="0">
                <a:latin typeface="Comic Sans MS" panose="030F0702030302020204" pitchFamily="66" charset="0"/>
              </a:rPr>
              <a:t>1100</a:t>
            </a:r>
            <a:r>
              <a:rPr lang="en-US" sz="2400" dirty="0" smtClean="0">
                <a:latin typeface="Comic Sans MS" panose="030F0702030302020204" pitchFamily="66" charset="0"/>
              </a:rPr>
              <a:t> 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= 0100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4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16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= 1111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3 </a:t>
            </a:r>
            <a:r>
              <a:rPr lang="en-US" sz="2400" dirty="0" smtClean="0">
                <a:latin typeface="Comic Sans MS" panose="030F0702030302020204" pitchFamily="66" charset="0"/>
              </a:rPr>
              <a:t>+ 2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2 </a:t>
            </a:r>
            <a:r>
              <a:rPr lang="en-US" sz="2400" dirty="0" smtClean="0">
                <a:latin typeface="Comic Sans MS" panose="030F0702030302020204" pitchFamily="66" charset="0"/>
              </a:rPr>
              <a:t>+ 2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1 </a:t>
            </a:r>
            <a:r>
              <a:rPr lang="en-US" sz="2400" dirty="0" smtClean="0">
                <a:latin typeface="Comic Sans MS" panose="030F0702030302020204" pitchFamily="66" charset="0"/>
              </a:rPr>
              <a:t>+ 2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0 </a:t>
            </a:r>
            <a:r>
              <a:rPr lang="en-US" sz="2400" dirty="0" smtClean="0">
                <a:latin typeface="Comic Sans MS" panose="030F0702030302020204" pitchFamily="66" charset="0"/>
              </a:rPr>
              <a:t>= 15 = F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16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= 0101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2 </a:t>
            </a:r>
            <a:r>
              <a:rPr lang="en-US" sz="2400" dirty="0" smtClean="0">
                <a:latin typeface="Comic Sans MS" panose="030F0702030302020204" pitchFamily="66" charset="0"/>
              </a:rPr>
              <a:t>+ 2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 = 5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16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= 1100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3 </a:t>
            </a:r>
            <a:r>
              <a:rPr lang="en-US" sz="2400" dirty="0" smtClean="0">
                <a:latin typeface="Comic Sans MS" panose="030F0702030302020204" pitchFamily="66" charset="0"/>
              </a:rPr>
              <a:t>+ 2</a:t>
            </a:r>
            <a:r>
              <a:rPr lang="en-US" sz="24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 = 12 </a:t>
            </a:r>
            <a:r>
              <a:rPr lang="en-US" sz="2400" dirty="0" smtClean="0">
                <a:latin typeface="Comic Sans MS" panose="030F0702030302020204" pitchFamily="66" charset="0"/>
              </a:rPr>
              <a:t>= </a:t>
            </a:r>
            <a:r>
              <a:rPr lang="en-US" sz="2400" dirty="0" smtClean="0">
                <a:latin typeface="Comic Sans MS" panose="030F0702030302020204" pitchFamily="66" charset="0"/>
              </a:rPr>
              <a:t>C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16</a:t>
            </a:r>
          </a:p>
          <a:p>
            <a:pPr marL="800100" lvl="2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800100" lvl="2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Jadi</a:t>
            </a:r>
            <a:r>
              <a:rPr lang="en-US" dirty="0" smtClean="0">
                <a:latin typeface="Comic Sans MS" panose="030F0702030302020204" pitchFamily="66" charset="0"/>
              </a:rPr>
              <a:t>, 0100111101011100</a:t>
            </a:r>
            <a:r>
              <a:rPr lang="en-US" baseline="-25000" dirty="0" smtClean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 = 4F5C</a:t>
            </a:r>
            <a:r>
              <a:rPr lang="en-US" baseline="-25000" dirty="0" smtClean="0">
                <a:latin typeface="Comic Sans MS" panose="030F0702030302020204" pitchFamily="66" charset="0"/>
              </a:rPr>
              <a:t>16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omic Sans MS" pitchFamily="66" charset="0"/>
              </a:rPr>
              <a:t>Sistem Bilangan Desimal</a:t>
            </a:r>
            <a:endParaRPr lang="id-ID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id-ID" sz="2800" dirty="0" smtClean="0">
                <a:latin typeface="Comic Sans MS" pitchFamily="66" charset="0"/>
              </a:rPr>
              <a:t>Tentu, kita </a:t>
            </a:r>
            <a:r>
              <a:rPr lang="id-ID" sz="2800" dirty="0">
                <a:latin typeface="Comic Sans MS" pitchFamily="66" charset="0"/>
              </a:rPr>
              <a:t>tak asing dengan bilangan ini</a:t>
            </a:r>
            <a:r>
              <a:rPr lang="id-ID" sz="2800" dirty="0" smtClean="0">
                <a:latin typeface="Comic Sans MS" pitchFamily="66" charset="0"/>
              </a:rPr>
              <a:t>. </a:t>
            </a:r>
            <a:r>
              <a:rPr lang="id-ID" sz="2800" dirty="0">
                <a:latin typeface="Comic Sans MS" pitchFamily="66" charset="0"/>
              </a:rPr>
              <a:t>B</a:t>
            </a:r>
            <a:r>
              <a:rPr lang="id-ID" sz="2800" dirty="0" smtClean="0">
                <a:latin typeface="Comic Sans MS" pitchFamily="66" charset="0"/>
              </a:rPr>
              <a:t>ilangan </a:t>
            </a:r>
            <a:r>
              <a:rPr lang="id-ID" sz="2800" dirty="0">
                <a:latin typeface="Comic Sans MS" pitchFamily="66" charset="0"/>
              </a:rPr>
              <a:t>ini memiliki lambang yaitu ^10 (pangkat 10</a:t>
            </a:r>
            <a:r>
              <a:rPr lang="id-ID" sz="2800" dirty="0" smtClean="0">
                <a:latin typeface="Comic Sans MS" pitchFamily="66" charset="0"/>
              </a:rPr>
              <a:t>), yang </a:t>
            </a:r>
            <a:r>
              <a:rPr lang="id-ID" sz="2800" dirty="0">
                <a:latin typeface="Comic Sans MS" pitchFamily="66" charset="0"/>
              </a:rPr>
              <a:t>berarti hanya ada 0-9</a:t>
            </a:r>
            <a:r>
              <a:rPr lang="id-ID" sz="2800" dirty="0" smtClean="0">
                <a:latin typeface="Comic Sans MS" pitchFamily="66" charset="0"/>
              </a:rPr>
              <a:t>. Jika </a:t>
            </a:r>
            <a:r>
              <a:rPr lang="id-ID" sz="2800" dirty="0">
                <a:latin typeface="Comic Sans MS" pitchFamily="66" charset="0"/>
              </a:rPr>
              <a:t>bernilai 10</a:t>
            </a:r>
            <a:r>
              <a:rPr lang="id-ID" sz="2800" dirty="0" smtClean="0">
                <a:latin typeface="Comic Sans MS" pitchFamily="66" charset="0"/>
              </a:rPr>
              <a:t>, ya </a:t>
            </a:r>
            <a:r>
              <a:rPr lang="id-ID" sz="2800" dirty="0">
                <a:latin typeface="Comic Sans MS" pitchFamily="66" charset="0"/>
              </a:rPr>
              <a:t>tak harus mengkonversi</a:t>
            </a:r>
            <a:r>
              <a:rPr lang="id-ID" sz="2800" dirty="0" smtClean="0">
                <a:latin typeface="Comic Sans MS" pitchFamily="66" charset="0"/>
              </a:rPr>
              <a:t>. </a:t>
            </a:r>
            <a:r>
              <a:rPr lang="id-ID" sz="2800" dirty="0">
                <a:latin typeface="Comic Sans MS" pitchFamily="66" charset="0"/>
              </a:rPr>
              <a:t>K</a:t>
            </a:r>
            <a:r>
              <a:rPr lang="id-ID" sz="2800" dirty="0" smtClean="0">
                <a:latin typeface="Comic Sans MS" pitchFamily="66" charset="0"/>
              </a:rPr>
              <a:t>arena </a:t>
            </a:r>
            <a:r>
              <a:rPr lang="id-ID" sz="2800" dirty="0">
                <a:latin typeface="Comic Sans MS" pitchFamily="66" charset="0"/>
              </a:rPr>
              <a:t>bilangan desimal mencakup semua angka dari 0 hingga 9</a:t>
            </a:r>
            <a:r>
              <a:rPr lang="id-ID" sz="2800" dirty="0" smtClean="0">
                <a:latin typeface="Comic Sans MS" pitchFamily="66" charset="0"/>
              </a:rPr>
              <a:t>. Jika </a:t>
            </a:r>
            <a:r>
              <a:rPr lang="id-ID" sz="2800" dirty="0">
                <a:latin typeface="Comic Sans MS" pitchFamily="66" charset="0"/>
              </a:rPr>
              <a:t>ingin </a:t>
            </a:r>
            <a:r>
              <a:rPr lang="id-ID" sz="2800" dirty="0" smtClean="0">
                <a:latin typeface="Comic Sans MS" pitchFamily="66" charset="0"/>
              </a:rPr>
              <a:t>angka </a:t>
            </a:r>
            <a:r>
              <a:rPr lang="id-ID" sz="2800" dirty="0">
                <a:latin typeface="Comic Sans MS" pitchFamily="66" charset="0"/>
              </a:rPr>
              <a:t>10</a:t>
            </a:r>
            <a:r>
              <a:rPr lang="id-ID" sz="2800" dirty="0" smtClean="0">
                <a:latin typeface="Comic Sans MS" pitchFamily="66" charset="0"/>
              </a:rPr>
              <a:t>, tinggal </a:t>
            </a:r>
            <a:r>
              <a:rPr lang="id-ID" sz="2800" dirty="0">
                <a:latin typeface="Comic Sans MS" pitchFamily="66" charset="0"/>
              </a:rPr>
              <a:t>mengambil 1 dan 0.</a:t>
            </a:r>
          </a:p>
          <a:p>
            <a:pPr marL="0" indent="0" algn="just">
              <a:buNone/>
            </a:pPr>
            <a:endParaRPr lang="id-ID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67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-template-3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0099FF"/>
      </a:accent1>
      <a:accent2>
        <a:srgbClr val="FF99CC"/>
      </a:accent2>
      <a:accent3>
        <a:srgbClr val="FFCAE2"/>
      </a:accent3>
      <a:accent4>
        <a:srgbClr val="000000"/>
      </a:accent4>
      <a:accent5>
        <a:srgbClr val="AACAFF"/>
      </a:accent5>
      <a:accent6>
        <a:srgbClr val="E78AB9"/>
      </a:accent6>
      <a:hlink>
        <a:srgbClr val="9933FF"/>
      </a:hlink>
      <a:folHlink>
        <a:srgbClr val="44C63A"/>
      </a:folHlink>
    </a:clrScheme>
    <a:fontScheme name="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0099FF"/>
      </a:accent1>
      <a:accent2>
        <a:srgbClr val="FF99CC"/>
      </a:accent2>
      <a:accent3>
        <a:srgbClr val="FFCAE2"/>
      </a:accent3>
      <a:accent4>
        <a:srgbClr val="000000"/>
      </a:accent4>
      <a:accent5>
        <a:srgbClr val="AACAFF"/>
      </a:accent5>
      <a:accent6>
        <a:srgbClr val="E78AB9"/>
      </a:accent6>
      <a:hlink>
        <a:srgbClr val="9933FF"/>
      </a:hlink>
      <a:folHlink>
        <a:srgbClr val="44C63A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0099FF"/>
      </a:accent1>
      <a:accent2>
        <a:srgbClr val="FF99CC"/>
      </a:accent2>
      <a:accent3>
        <a:srgbClr val="FFCAE2"/>
      </a:accent3>
      <a:accent4>
        <a:srgbClr val="000000"/>
      </a:accent4>
      <a:accent5>
        <a:srgbClr val="AACAFF"/>
      </a:accent5>
      <a:accent6>
        <a:srgbClr val="E78AB9"/>
      </a:accent6>
      <a:hlink>
        <a:srgbClr val="9933FF"/>
      </a:hlink>
      <a:folHlink>
        <a:srgbClr val="44C63A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0099FF"/>
      </a:accent1>
      <a:accent2>
        <a:srgbClr val="FF99CC"/>
      </a:accent2>
      <a:accent3>
        <a:srgbClr val="FFCAE2"/>
      </a:accent3>
      <a:accent4>
        <a:srgbClr val="000000"/>
      </a:accent4>
      <a:accent5>
        <a:srgbClr val="AACAFF"/>
      </a:accent5>
      <a:accent6>
        <a:srgbClr val="E78AB9"/>
      </a:accent6>
      <a:hlink>
        <a:srgbClr val="9933FF"/>
      </a:hlink>
      <a:folHlink>
        <a:srgbClr val="44C63A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0099FF"/>
      </a:accent1>
      <a:accent2>
        <a:srgbClr val="FF99CC"/>
      </a:accent2>
      <a:accent3>
        <a:srgbClr val="FFCAE2"/>
      </a:accent3>
      <a:accent4>
        <a:srgbClr val="000000"/>
      </a:accent4>
      <a:accent5>
        <a:srgbClr val="AACAFF"/>
      </a:accent5>
      <a:accent6>
        <a:srgbClr val="E78AB9"/>
      </a:accent6>
      <a:hlink>
        <a:srgbClr val="9933FF"/>
      </a:hlink>
      <a:folHlink>
        <a:srgbClr val="44C63A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education-template-3</Template>
  <TotalTime>248</TotalTime>
  <Words>715</Words>
  <Application>Microsoft Office PowerPoint</Application>
  <PresentationFormat>On-screen Show (4:3)</PresentationFormat>
  <Paragraphs>277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Arial</vt:lpstr>
      <vt:lpstr>Calibri</vt:lpstr>
      <vt:lpstr>Comic Sans MS</vt:lpstr>
      <vt:lpstr>Times New Roman</vt:lpstr>
      <vt:lpstr>Verdana</vt:lpstr>
      <vt:lpstr>education-template-3</vt:lpstr>
      <vt:lpstr>1_colormaster</vt:lpstr>
      <vt:lpstr>2_colormaster</vt:lpstr>
      <vt:lpstr>3_colormaster</vt:lpstr>
      <vt:lpstr>4_colormaster</vt:lpstr>
      <vt:lpstr>PowerPoint Presentation</vt:lpstr>
      <vt:lpstr>PowerPoint Presentation</vt:lpstr>
      <vt:lpstr>PowerPoint Presentation</vt:lpstr>
      <vt:lpstr>- Sistem bilangan BINER mempunyai radix 2 - Sistem bilangan OKTAL mempunyai radix 8 - Sistem bilangan DESIMAL mempunyai radix 10 - Sistem bilangan HEKSADESIMAL mempunyai radix 16   Untuk memahami satuan byte bisa dilihat pada tabel dibawah ini. :</vt:lpstr>
      <vt:lpstr>PowerPoint Presentation</vt:lpstr>
      <vt:lpstr>PowerPoint Presentation</vt:lpstr>
      <vt:lpstr>PowerPoint Presentation</vt:lpstr>
      <vt:lpstr>PowerPoint Presentation</vt:lpstr>
      <vt:lpstr>Sistem Bilangan Desimal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Windows User</cp:lastModifiedBy>
  <cp:revision>25</cp:revision>
  <dcterms:created xsi:type="dcterms:W3CDTF">2019-09-10T14:29:18Z</dcterms:created>
  <dcterms:modified xsi:type="dcterms:W3CDTF">2019-10-03T12:42:14Z</dcterms:modified>
</cp:coreProperties>
</file>