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50" d="100"/>
          <a:sy n="50" d="100"/>
        </p:scale>
        <p:origin x="-61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10/27/2017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10/27/2017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10/27/2017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10/27/2017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10/27/2017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10/27/2017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10/27/2017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4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46" y="2228045"/>
            <a:ext cx="8669910" cy="1878734"/>
          </a:xfrm>
        </p:spPr>
        <p:txBody>
          <a:bodyPr/>
          <a:lstStyle/>
          <a:p>
            <a:pPr algn="ctr"/>
            <a:r>
              <a:rPr lang="id-ID" sz="3600" dirty="0">
                <a:latin typeface="Broadway" panose="04040905080B02020502" pitchFamily="82" charset="0"/>
              </a:rPr>
              <a:t>BAB 5: UNDANG UNDANG DASAR REPUBLIK INDONESIA 1945</a:t>
            </a:r>
          </a:p>
        </p:txBody>
      </p:sp>
    </p:spTree>
    <p:extLst>
      <p:ext uri="{BB962C8B-B14F-4D97-AF65-F5344CB8AC3E}">
        <p14:creationId xmlns="" xmlns:p14="http://schemas.microsoft.com/office/powerpoint/2010/main" val="257941149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solidFill>
                  <a:schemeClr val="accent6">
                    <a:lumMod val="75000"/>
                  </a:schemeClr>
                </a:solidFill>
                <a:latin typeface="Broadway" panose="04040905080B02020502" pitchFamily="82" charset="0"/>
              </a:rPr>
              <a:t>UNSUR PEMBUKAAN UUD 1945</a:t>
            </a:r>
            <a:endParaRPr lang="id-ID" sz="4400" dirty="0">
              <a:solidFill>
                <a:schemeClr val="accent6">
                  <a:lumMod val="75000"/>
                </a:schemeClr>
              </a:solidFill>
              <a:latin typeface="Broadway" panose="04040905080B02020502" pitchFamily="82" charset="0"/>
            </a:endParaRPr>
          </a:p>
        </p:txBody>
      </p:sp>
      <p:sp>
        <p:nvSpPr>
          <p:cNvPr id="3" name="Content Placeholder 2"/>
          <p:cNvSpPr>
            <a:spLocks noGrp="1"/>
          </p:cNvSpPr>
          <p:nvPr>
            <p:ph idx="1"/>
          </p:nvPr>
        </p:nvSpPr>
        <p:spPr>
          <a:xfrm>
            <a:off x="492369" y="2336873"/>
            <a:ext cx="11113477" cy="4176469"/>
          </a:xfrm>
          <a:pattFill prst="pct5">
            <a:fgClr>
              <a:schemeClr val="accent1"/>
            </a:fgClr>
            <a:bgClr>
              <a:schemeClr val="bg1"/>
            </a:bgClr>
          </a:pattFill>
        </p:spPr>
        <p:txBody>
          <a:bodyPr>
            <a:noAutofit/>
          </a:bodyPr>
          <a:lstStyle/>
          <a:p>
            <a:pPr marL="0" indent="0">
              <a:buNone/>
            </a:pPr>
            <a:r>
              <a:rPr lang="id-ID" dirty="0" smtClean="0">
                <a:latin typeface="Times New Roman" panose="02020603050405020304" pitchFamily="18" charset="0"/>
                <a:cs typeface="Times New Roman" panose="02020603050405020304" pitchFamily="18" charset="0"/>
              </a:rPr>
              <a:t>Pembukaan UUD 1945 dapat dikatakan sebagai pokok kaidah negara yang fundamental, hal ini dikarenakan Pembukaan UUD 1945 memenuhi unsur :</a:t>
            </a:r>
          </a:p>
          <a:p>
            <a:r>
              <a:rPr lang="id-ID" dirty="0" smtClean="0">
                <a:latin typeface="Times New Roman" panose="02020603050405020304" pitchFamily="18" charset="0"/>
                <a:cs typeface="Times New Roman" panose="02020603050405020304" pitchFamily="18" charset="0"/>
              </a:rPr>
              <a:t>Dari segi terjadinya, ditentukan oleh pembentuk negara Republik Indonesia</a:t>
            </a:r>
          </a:p>
          <a:p>
            <a:r>
              <a:rPr lang="id-ID" dirty="0" smtClean="0">
                <a:latin typeface="Times New Roman" panose="02020603050405020304" pitchFamily="18" charset="0"/>
                <a:cs typeface="Times New Roman" panose="02020603050405020304" pitchFamily="18" charset="0"/>
              </a:rPr>
              <a:t>Dari segi isinya, memuat dasar-dasar pokok negara yang dibentuk yang antara lain meliputiz;</a:t>
            </a:r>
          </a:p>
          <a:p>
            <a:pPr marL="800100" lvl="1" indent="-342900">
              <a:buFont typeface="+mj-lt"/>
              <a:buAutoNum type="arabicPeriod"/>
            </a:pPr>
            <a:r>
              <a:rPr lang="id-ID" sz="2400" dirty="0" smtClean="0">
                <a:latin typeface="Times New Roman" panose="02020603050405020304" pitchFamily="18" charset="0"/>
                <a:cs typeface="Times New Roman" panose="02020603050405020304" pitchFamily="18" charset="0"/>
              </a:rPr>
              <a:t>Tujuan negara baik secara umum atau secara khusus</a:t>
            </a:r>
          </a:p>
          <a:p>
            <a:pPr marL="800100" lvl="1" indent="-342900">
              <a:buFont typeface="+mj-lt"/>
              <a:buAutoNum type="arabicPeriod"/>
            </a:pPr>
            <a:r>
              <a:rPr lang="id-ID" sz="2400" dirty="0" smtClean="0">
                <a:latin typeface="Times New Roman" panose="02020603050405020304" pitchFamily="18" charset="0"/>
                <a:cs typeface="Times New Roman" panose="02020603050405020304" pitchFamily="18" charset="0"/>
              </a:rPr>
              <a:t>Pernyataan kemerdekaaan dari bangsa Indonesia yang disusun dalam suatu Undang-Undang</a:t>
            </a:r>
          </a:p>
          <a:p>
            <a:pPr marL="800100" lvl="1" indent="-342900">
              <a:buFont typeface="+mj-lt"/>
              <a:buAutoNum type="arabicPeriod"/>
            </a:pPr>
            <a:r>
              <a:rPr lang="id-ID" sz="2400" dirty="0" smtClean="0">
                <a:latin typeface="Times New Roman" panose="02020603050405020304" pitchFamily="18" charset="0"/>
                <a:cs typeface="Times New Roman" panose="02020603050405020304" pitchFamily="18" charset="0"/>
              </a:rPr>
              <a:t>Bentuk negara yaitu Negara Kesatuan Republik Indonesia</a:t>
            </a:r>
          </a:p>
          <a:p>
            <a:pPr marL="800100" lvl="1" indent="-342900">
              <a:buFont typeface="+mj-lt"/>
              <a:buAutoNum type="arabicPeriod"/>
            </a:pPr>
            <a:r>
              <a:rPr lang="id-ID" sz="2400" dirty="0" smtClean="0">
                <a:latin typeface="Times New Roman" panose="02020603050405020304" pitchFamily="18" charset="0"/>
                <a:cs typeface="Times New Roman" panose="02020603050405020304" pitchFamily="18" charset="0"/>
              </a:rPr>
              <a:t>Dasar negara pancasila</a:t>
            </a:r>
          </a:p>
        </p:txBody>
      </p:sp>
    </p:spTree>
    <p:extLst>
      <p:ext uri="{BB962C8B-B14F-4D97-AF65-F5344CB8AC3E}">
        <p14:creationId xmlns="" xmlns:p14="http://schemas.microsoft.com/office/powerpoint/2010/main" val="3424274899"/>
      </p:ext>
    </p:extLst>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394437"/>
            <a:ext cx="9311425" cy="1206098"/>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b="1" dirty="0" smtClean="0">
                <a:solidFill>
                  <a:schemeClr val="bg1"/>
                </a:solidFill>
              </a:rPr>
              <a:t>POKOK PIKIRAN DALAM UUD 1945</a:t>
            </a:r>
            <a:endParaRPr lang="id-ID" b="1" dirty="0">
              <a:solidFill>
                <a:schemeClr val="bg1"/>
              </a:solidFill>
            </a:endParaRPr>
          </a:p>
        </p:txBody>
      </p:sp>
      <p:sp>
        <p:nvSpPr>
          <p:cNvPr id="3" name="Content Placeholder 2"/>
          <p:cNvSpPr>
            <a:spLocks noGrp="1"/>
          </p:cNvSpPr>
          <p:nvPr>
            <p:ph idx="1"/>
          </p:nvPr>
        </p:nvSpPr>
        <p:spPr/>
        <p:txBody>
          <a:bodyPr>
            <a:normAutofit lnSpcReduction="10000"/>
          </a:bodyPr>
          <a:lstStyle/>
          <a:p>
            <a:pPr algn="just"/>
            <a:r>
              <a:rPr lang="id-ID" dirty="0" smtClean="0"/>
              <a:t>Pokok pikiran “</a:t>
            </a:r>
            <a:r>
              <a:rPr lang="id-ID" b="1" i="1" dirty="0" smtClean="0"/>
              <a:t>Persatuan</a:t>
            </a:r>
            <a:r>
              <a:rPr lang="id-ID" dirty="0" smtClean="0"/>
              <a:t>” yang mngadung pengertian adanya persatuan yang melindungui segenap bangsa indonesia dan seluruh tumpah darah indonesia . Dengan pengertian lain dapat di katakan bahwa negara didalamnya terdapat penyelenggara negara/pemerintah negara dan warga negara indonesia wajib untuk mengutamakan kepentingan negara diatas kepentingan pribadi dan kepentingan golongan.</a:t>
            </a:r>
          </a:p>
          <a:p>
            <a:pPr algn="just"/>
            <a:r>
              <a:rPr lang="id-ID" dirty="0" smtClean="0"/>
              <a:t>Pokok pikiran “</a:t>
            </a:r>
            <a:r>
              <a:rPr lang="id-ID" b="1" i="1" dirty="0" smtClean="0"/>
              <a:t>Keadilan sosial</a:t>
            </a:r>
            <a:r>
              <a:rPr lang="id-ID" dirty="0" smtClean="0"/>
              <a:t>”. Dalam hal ini berkaitan denagn kesadaran bahwa manusia indonesia mempunyai hak dan kewajiban yang sama untuk terciptanya keadilan sosial dalam kehidupan masyarakat.  </a:t>
            </a:r>
            <a:endParaRPr lang="id-ID" dirty="0"/>
          </a:p>
        </p:txBody>
      </p:sp>
      <p:sp>
        <p:nvSpPr>
          <p:cNvPr id="6" name="Rounded Rectangle 5"/>
          <p:cNvSpPr/>
          <p:nvPr/>
        </p:nvSpPr>
        <p:spPr>
          <a:xfrm>
            <a:off x="4640687" y="6632619"/>
            <a:ext cx="2910625" cy="2253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Bab 5</a:t>
            </a:r>
            <a:endParaRPr lang="id-ID" dirty="0"/>
          </a:p>
        </p:txBody>
      </p:sp>
    </p:spTree>
    <p:extLst>
      <p:ext uri="{BB962C8B-B14F-4D97-AF65-F5344CB8AC3E}">
        <p14:creationId xmlns:p14="http://schemas.microsoft.com/office/powerpoint/2010/main" xmlns="" val="404866045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pPr algn="just"/>
            <a:r>
              <a:rPr lang="id-ID" dirty="0" smtClean="0"/>
              <a:t>Pokok pikiran “ </a:t>
            </a:r>
            <a:r>
              <a:rPr lang="id-ID" b="1" i="1" dirty="0" smtClean="0"/>
              <a:t>Negara yang berkedaulatan rakyat, berdasarkan atas kerakyatan dan permusyawaratan perwakilan</a:t>
            </a:r>
            <a:r>
              <a:rPr lang="id-ID" dirty="0" smtClean="0"/>
              <a:t>”.  Dalam hal ini rakyat sebagai pemegang kekuasaan yang tertinggi akan tetapi dalamk pelaksanaanya diwakilkan melalui wakil-wakilnya yang duduk di lembaga perwakilan rakyat.</a:t>
            </a:r>
          </a:p>
          <a:p>
            <a:pPr algn="just"/>
            <a:r>
              <a:rPr lang="id-ID" dirty="0" smtClean="0"/>
              <a:t>Pokok pikiran “</a:t>
            </a:r>
            <a:r>
              <a:rPr lang="id-ID" b="1" i="1" dirty="0"/>
              <a:t>K</a:t>
            </a:r>
            <a:r>
              <a:rPr lang="id-ID" b="1" i="1" dirty="0" smtClean="0"/>
              <a:t>etuhanan </a:t>
            </a:r>
            <a:r>
              <a:rPr lang="id-ID" b="1" i="1" dirty="0"/>
              <a:t>Y</a:t>
            </a:r>
            <a:r>
              <a:rPr lang="id-ID" b="1" i="1" dirty="0" smtClean="0"/>
              <a:t>ang Maha Esa menurut dasar kemanusiaan yang adil dan beradab</a:t>
            </a:r>
            <a:r>
              <a:rPr lang="id-ID" dirty="0" smtClean="0"/>
              <a:t>”. Dalam hal ini mengadung arti bahwa negara kita merupakan suatu negara yang mengakui adanya Tuhan YME . Hal ini dapat kita lihat denagn diakui dan berkembangnya beberapa agama di indonesia serta dijunjung tingginya hak asasi warga negara indonesia untuk melaksanakan agama dan kepercayaan yang dianutnya.</a:t>
            </a:r>
            <a:endParaRPr lang="id-ID" dirty="0"/>
          </a:p>
        </p:txBody>
      </p:sp>
      <p:sp>
        <p:nvSpPr>
          <p:cNvPr id="4" name="Pentagon 3"/>
          <p:cNvSpPr/>
          <p:nvPr/>
        </p:nvSpPr>
        <p:spPr>
          <a:xfrm>
            <a:off x="-2149" y="392289"/>
            <a:ext cx="9311425" cy="1206098"/>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itle 1"/>
          <p:cNvSpPr txBox="1">
            <a:spLocks/>
          </p:cNvSpPr>
          <p:nvPr/>
        </p:nvSpPr>
        <p:spPr>
          <a:xfrm>
            <a:off x="836052" y="3629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smtClean="0">
                <a:solidFill>
                  <a:schemeClr val="bg1"/>
                </a:solidFill>
              </a:rPr>
              <a:t>POKOK PIKIRAN DALAM UUD 1945</a:t>
            </a:r>
            <a:endParaRPr lang="id-ID" b="1" dirty="0">
              <a:solidFill>
                <a:schemeClr val="bg1"/>
              </a:solidFill>
            </a:endParaRPr>
          </a:p>
        </p:txBody>
      </p:sp>
      <p:sp>
        <p:nvSpPr>
          <p:cNvPr id="7" name="Rounded Rectangle 6"/>
          <p:cNvSpPr/>
          <p:nvPr/>
        </p:nvSpPr>
        <p:spPr>
          <a:xfrm>
            <a:off x="4640687" y="6632619"/>
            <a:ext cx="2910625" cy="2253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Bab 5</a:t>
            </a:r>
            <a:endParaRPr lang="id-ID" dirty="0"/>
          </a:p>
        </p:txBody>
      </p:sp>
    </p:spTree>
    <p:extLst>
      <p:ext uri="{BB962C8B-B14F-4D97-AF65-F5344CB8AC3E}">
        <p14:creationId xmlns:p14="http://schemas.microsoft.com/office/powerpoint/2010/main" xmlns="" val="33878837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751" y="4703231"/>
            <a:ext cx="10515600" cy="1325563"/>
          </a:xfrm>
        </p:spPr>
        <p:txBody>
          <a:bodyPr/>
          <a:lstStyle/>
          <a:p>
            <a:pPr algn="ctr"/>
            <a:r>
              <a:rPr lang="id-ID" b="1" dirty="0" smtClean="0">
                <a:solidFill>
                  <a:schemeClr val="bg1"/>
                </a:solidFill>
              </a:rPr>
              <a:t>TERIMA KASIH</a:t>
            </a:r>
            <a:endParaRPr lang="id-ID"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03129" y="-207819"/>
            <a:ext cx="3818653" cy="5403875"/>
          </a:xfrm>
          <a:prstGeom prst="rect">
            <a:avLst/>
          </a:prstGeom>
        </p:spPr>
      </p:pic>
      <p:pic>
        <p:nvPicPr>
          <p:cNvPr id="4" name="Picture 2" descr="Hasil gambar untuk Bendera Merah Putih"/>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20118" y="3464711"/>
            <a:ext cx="1285415" cy="894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7" name="Oval Callout 6"/>
          <p:cNvSpPr/>
          <p:nvPr/>
        </p:nvSpPr>
        <p:spPr>
          <a:xfrm>
            <a:off x="7594529" y="349634"/>
            <a:ext cx="3756822" cy="189807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smtClean="0"/>
              <a:t>INDONESIA</a:t>
            </a:r>
            <a:endParaRPr lang="id-ID" sz="4000" dirty="0"/>
          </a:p>
        </p:txBody>
      </p:sp>
      <p:sp>
        <p:nvSpPr>
          <p:cNvPr id="8" name="Oval Callout 7"/>
          <p:cNvSpPr/>
          <p:nvPr/>
        </p:nvSpPr>
        <p:spPr>
          <a:xfrm flipH="1">
            <a:off x="1751559" y="349634"/>
            <a:ext cx="2986696" cy="189807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t>MERDEKA.....</a:t>
            </a:r>
            <a:endParaRPr lang="id-ID" sz="3200" dirty="0"/>
          </a:p>
        </p:txBody>
      </p:sp>
    </p:spTree>
    <p:extLst>
      <p:ext uri="{BB962C8B-B14F-4D97-AF65-F5344CB8AC3E}">
        <p14:creationId xmlns:p14="http://schemas.microsoft.com/office/powerpoint/2010/main" xmlns="" val="354508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8"/>
                                        </p:tgtEl>
                                      </p:cBhvr>
                                    </p:animEffect>
                                    <p:animScale>
                                      <p:cBhvr>
                                        <p:cTn id="17" dur="250" autoRev="1" fill="hold"/>
                                        <p:tgtEl>
                                          <p:spTgt spid="8"/>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7500">
              <a:srgbClr val="CA3808"/>
            </a:gs>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normAutofit fontScale="90000"/>
          </a:bodyPr>
          <a:lstStyle/>
          <a:p>
            <a:r>
              <a:rPr lang="id-ID" sz="4800" dirty="0" smtClean="0">
                <a:latin typeface="Goudy Stout" panose="0202090407030B020401" pitchFamily="18" charset="0"/>
              </a:rPr>
              <a:t>SEKIAN DAN TERIMAKASIH</a:t>
            </a:r>
            <a:endParaRPr lang="id-ID" sz="4800" dirty="0">
              <a:latin typeface="Goudy Stout" panose="0202090407030B020401" pitchFamily="18" charset="0"/>
            </a:endParaRPr>
          </a:p>
        </p:txBody>
      </p:sp>
      <p:sp>
        <p:nvSpPr>
          <p:cNvPr id="5" name="Subtitle 4"/>
          <p:cNvSpPr>
            <a:spLocks noGrp="1"/>
          </p:cNvSpPr>
          <p:nvPr>
            <p:ph type="subTitle" idx="1"/>
          </p:nvPr>
        </p:nvSpPr>
        <p:spPr/>
        <p:txBody>
          <a:bodyPr/>
          <a:lstStyle/>
          <a:p>
            <a:endParaRPr lang="id-ID"/>
          </a:p>
        </p:txBody>
      </p:sp>
    </p:spTree>
    <p:extLst>
      <p:ext uri="{BB962C8B-B14F-4D97-AF65-F5344CB8AC3E}">
        <p14:creationId xmlns="" xmlns:p14="http://schemas.microsoft.com/office/powerpoint/2010/main" val="9640905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8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id-ID" sz="5400" dirty="0">
                <a:solidFill>
                  <a:schemeClr val="accent6">
                    <a:lumMod val="75000"/>
                  </a:schemeClr>
                </a:solidFill>
                <a:latin typeface="Broadway" panose="04040905080B02020502" pitchFamily="82" charset="0"/>
              </a:rPr>
              <a:t>Pengertian Konstitusi</a:t>
            </a:r>
            <a:endParaRPr lang="id-ID" sz="5400" dirty="0">
              <a:latin typeface="Broadway" panose="04040905080B02020502" pitchFamily="82" charset="0"/>
            </a:endParaRPr>
          </a:p>
        </p:txBody>
      </p:sp>
      <p:sp>
        <p:nvSpPr>
          <p:cNvPr id="3" name="Content Placeholder 2"/>
          <p:cNvSpPr>
            <a:spLocks noGrp="1"/>
          </p:cNvSpPr>
          <p:nvPr>
            <p:ph idx="1"/>
          </p:nvPr>
        </p:nvSpPr>
        <p:spPr>
          <a:xfrm>
            <a:off x="168812" y="2336872"/>
            <a:ext cx="11746523" cy="3712235"/>
          </a:xfrm>
          <a:pattFill prst="pct5">
            <a:fgClr>
              <a:schemeClr val="accent1"/>
            </a:fgClr>
            <a:bgClr>
              <a:schemeClr val="bg1"/>
            </a:bgClr>
          </a:pattFill>
        </p:spPr>
        <p:txBody>
          <a:bodyPr>
            <a:normAutofit lnSpcReduction="10000"/>
          </a:bodyPr>
          <a:lstStyle/>
          <a:p>
            <a:pPr marL="0" indent="0" algn="just">
              <a:buNone/>
            </a:pPr>
            <a:r>
              <a:rPr lang="id-ID" dirty="0">
                <a:latin typeface="Book Antiqua" panose="02040602050305030304" pitchFamily="18" charset="0"/>
              </a:rPr>
              <a:t>	</a:t>
            </a:r>
            <a:r>
              <a:rPr lang="id-ID" sz="2800" dirty="0">
                <a:latin typeface="Book Antiqua" panose="02040602050305030304" pitchFamily="18" charset="0"/>
              </a:rPr>
              <a:t>Istilah konstitusi berasal dari bahasa inggris yaitu “Constitution” dan berasal dari bahasa belanda “constitue” dalam bahasa latin (contitutio,constituere) dalam bahasa prancis yaitu “constiture” dalam bahasa jerman “vertassung” dalam ketatanegaraan RI diartikan sama dengan Undang – undang dasar. Konstitusi / UUD dapat diartikan peraturan dasar dan yang memuat ketentuan – ketentuan pokok dan menjadi satu sumber perundang- undangan. Konstitusi adalah keseluruhan peraturan baik yang tertulis maupun tidak tertulis yang mengatur secara mengikat cara suatu pemerintahan diselenggarakan dalam suatu masyarakat negara</a:t>
            </a:r>
          </a:p>
          <a:p>
            <a:pPr marL="0" indent="0">
              <a:buNone/>
            </a:pPr>
            <a:endParaRPr lang="id-ID" dirty="0"/>
          </a:p>
        </p:txBody>
      </p:sp>
    </p:spTree>
    <p:extLst>
      <p:ext uri="{BB962C8B-B14F-4D97-AF65-F5344CB8AC3E}">
        <p14:creationId xmlns="" xmlns:p14="http://schemas.microsoft.com/office/powerpoint/2010/main" val="4034770858"/>
      </p:ext>
    </p:extLst>
  </p:cSld>
  <p:clrMapOvr>
    <a:masterClrMapping/>
  </p:clrMapOvr>
  <mc:AlternateContent xmlns:mc="http://schemas.openxmlformats.org/markup-compatibility/2006">
    <mc:Choice xmlns=""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dirty="0">
                <a:solidFill>
                  <a:schemeClr val="accent6">
                    <a:lumMod val="75000"/>
                  </a:schemeClr>
                </a:solidFill>
                <a:latin typeface="Broadway" panose="04040905080B02020502" pitchFamily="82" charset="0"/>
              </a:rPr>
              <a:t>Pengertian Konstitusi Menurut Para Ahli</a:t>
            </a:r>
          </a:p>
        </p:txBody>
      </p:sp>
      <p:sp>
        <p:nvSpPr>
          <p:cNvPr id="3" name="Content Placeholder 2"/>
          <p:cNvSpPr>
            <a:spLocks noGrp="1"/>
          </p:cNvSpPr>
          <p:nvPr>
            <p:ph idx="1"/>
          </p:nvPr>
        </p:nvSpPr>
        <p:spPr>
          <a:xfrm>
            <a:off x="436099" y="2336873"/>
            <a:ext cx="11268222" cy="4218672"/>
          </a:xfrm>
          <a:noFill/>
        </p:spPr>
        <p:txBody>
          <a:bodyPr>
            <a:normAutofit fontScale="92500" lnSpcReduction="10000"/>
          </a:bodyPr>
          <a:lstStyle/>
          <a:p>
            <a:pPr marL="457200" indent="-457200" algn="just">
              <a:buFont typeface="+mj-lt"/>
              <a:buAutoNum type="arabicPeriod"/>
            </a:pPr>
            <a:r>
              <a:rPr lang="id-ID" dirty="0">
                <a:latin typeface="Book Antiqua" panose="02040602050305030304" pitchFamily="18" charset="0"/>
              </a:rPr>
              <a:t>K. C. Wheare, konstitusi adalah keseluruhan sistem ketatanegaraaan suatu negara yang berupa kumpulan peraturan yang membentuk mengatur /memerintah dalam pemerintahan suatu negara.</a:t>
            </a:r>
          </a:p>
          <a:p>
            <a:pPr marL="457200" indent="-457200" algn="just">
              <a:buFont typeface="+mj-lt"/>
              <a:buAutoNum type="arabicPeriod"/>
            </a:pPr>
            <a:r>
              <a:rPr lang="id-ID" dirty="0">
                <a:latin typeface="Book Antiqua" panose="02040602050305030304" pitchFamily="18" charset="0"/>
              </a:rPr>
              <a:t>Herman heller, konstitusi mempunyai arti luas daripada UUD. Konstitusi tidak hanya bersifat yuridis tetapi juga sosiologis dan politis.</a:t>
            </a:r>
          </a:p>
          <a:p>
            <a:pPr marL="457200" indent="-457200" algn="just">
              <a:buFont typeface="+mj-lt"/>
              <a:buAutoNum type="arabicPeriod"/>
            </a:pPr>
            <a:r>
              <a:rPr lang="id-ID" dirty="0">
                <a:latin typeface="Book Antiqua" panose="02040602050305030304" pitchFamily="18" charset="0"/>
              </a:rPr>
              <a:t>Lasalle, konstitusi adalah hubungan antara kekuasaaan yang terdapat di dalam masyarakat seperti golongan yang mempunyai kedudukan nyata di dalam masyarakat misalnya kepala negara angkatan perang, partai politik, dsb.</a:t>
            </a:r>
          </a:p>
          <a:p>
            <a:pPr marL="457200" indent="-457200" algn="just">
              <a:buFont typeface="+mj-lt"/>
              <a:buAutoNum type="arabicPeriod"/>
            </a:pPr>
            <a:r>
              <a:rPr lang="id-ID" dirty="0">
                <a:latin typeface="Book Antiqua" panose="02040602050305030304" pitchFamily="18" charset="0"/>
              </a:rPr>
              <a:t>L.J Van Apeldoorn, konstitusi memuat baik peraturan tertulis maupun peraturan tak tertulis.</a:t>
            </a:r>
          </a:p>
          <a:p>
            <a:pPr marL="457200" indent="-457200" algn="just">
              <a:buFont typeface="+mj-lt"/>
              <a:buAutoNum type="arabicPeriod"/>
            </a:pPr>
            <a:r>
              <a:rPr lang="id-ID" dirty="0">
                <a:latin typeface="Book Antiqua" panose="02040602050305030304" pitchFamily="18" charset="0"/>
              </a:rPr>
              <a:t>Koernimanto Soetopawiro, istilah konstitusi berasal dari bahasa latin </a:t>
            </a:r>
            <a:r>
              <a:rPr lang="id-ID" i="1" dirty="0">
                <a:latin typeface="Book Antiqua" panose="02040602050305030304" pitchFamily="18" charset="0"/>
              </a:rPr>
              <a:t>cisme</a:t>
            </a:r>
            <a:r>
              <a:rPr lang="id-ID" dirty="0">
                <a:latin typeface="Book Antiqua" panose="02040602050305030304" pitchFamily="18" charset="0"/>
              </a:rPr>
              <a:t> yang berarti bersama dengan dan </a:t>
            </a:r>
            <a:r>
              <a:rPr lang="id-ID" i="1" dirty="0">
                <a:latin typeface="Book Antiqua" panose="02040602050305030304" pitchFamily="18" charset="0"/>
              </a:rPr>
              <a:t>statute</a:t>
            </a:r>
            <a:r>
              <a:rPr lang="id-ID" dirty="0">
                <a:latin typeface="Book Antiqua" panose="02040602050305030304" pitchFamily="18" charset="0"/>
              </a:rPr>
              <a:t> yang berarti membuat sesuatu agar berdiri. Jadi konstitusi berarti menetapkan secara bersama.</a:t>
            </a:r>
          </a:p>
          <a:p>
            <a:pPr marL="0" indent="0">
              <a:buNone/>
            </a:pPr>
            <a:endParaRPr lang="id-ID" dirty="0"/>
          </a:p>
        </p:txBody>
      </p:sp>
    </p:spTree>
    <p:extLst>
      <p:ext uri="{BB962C8B-B14F-4D97-AF65-F5344CB8AC3E}">
        <p14:creationId xmlns="" xmlns:p14="http://schemas.microsoft.com/office/powerpoint/2010/main" val="144908952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a:solidFill>
                  <a:schemeClr val="accent6">
                    <a:lumMod val="75000"/>
                  </a:schemeClr>
                </a:solidFill>
                <a:latin typeface="Broadway" panose="04040905080B02020502" pitchFamily="82" charset="0"/>
              </a:rPr>
              <a:t>Tujuan Konstitusi</a:t>
            </a:r>
          </a:p>
        </p:txBody>
      </p:sp>
      <p:sp>
        <p:nvSpPr>
          <p:cNvPr id="3" name="Content Placeholder 2"/>
          <p:cNvSpPr>
            <a:spLocks noGrp="1"/>
          </p:cNvSpPr>
          <p:nvPr>
            <p:ph idx="1"/>
          </p:nvPr>
        </p:nvSpPr>
        <p:spPr>
          <a:xfrm>
            <a:off x="436099" y="2336872"/>
            <a:ext cx="11268222" cy="4190537"/>
          </a:xfrm>
          <a:pattFill prst="pct5">
            <a:fgClr>
              <a:schemeClr val="accent1"/>
            </a:fgClr>
            <a:bgClr>
              <a:schemeClr val="bg1"/>
            </a:bgClr>
          </a:pattFill>
        </p:spPr>
        <p:txBody>
          <a:bodyPr>
            <a:normAutofit/>
          </a:bodyPr>
          <a:lstStyle/>
          <a:p>
            <a:pPr algn="just"/>
            <a:r>
              <a:rPr lang="id-ID" sz="2800" dirty="0"/>
              <a:t>Membatasi kekuasaan penguasa agar tidak bertindak sewenang – wenang maksudnya tanpa membatasi kekuasaan penguasa, konstitusi tidak akan berjalan dengan baik dan bisa saja kekuasaan penguasa akan merajalela Dan bisa merugikan rakyat banyak.</a:t>
            </a:r>
          </a:p>
          <a:p>
            <a:pPr algn="just"/>
            <a:r>
              <a:rPr lang="id-ID" sz="2800" dirty="0"/>
              <a:t>Melindungi HAM maksudnya setiap penguasa berhak menghormati HAM orang lain dan hak memperoleh perlindungan hukum dalam hal melaksanakan haknya.</a:t>
            </a:r>
          </a:p>
          <a:p>
            <a:pPr algn="just"/>
            <a:r>
              <a:rPr lang="id-ID" sz="2800" dirty="0"/>
              <a:t>Pedoman penyelenggaraan negara maksudnya tanpa adanya pedoman konstitusi negara kita tidak akan berdiri dengan kokoh.</a:t>
            </a:r>
          </a:p>
          <a:p>
            <a:pPr marL="0" indent="0">
              <a:buNone/>
            </a:pPr>
            <a:endParaRPr lang="id-ID" dirty="0"/>
          </a:p>
        </p:txBody>
      </p:sp>
    </p:spTree>
    <p:extLst>
      <p:ext uri="{BB962C8B-B14F-4D97-AF65-F5344CB8AC3E}">
        <p14:creationId xmlns="" xmlns:p14="http://schemas.microsoft.com/office/powerpoint/2010/main" val="393065112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smtClean="0">
                <a:solidFill>
                  <a:schemeClr val="accent6">
                    <a:lumMod val="75000"/>
                  </a:schemeClr>
                </a:solidFill>
                <a:latin typeface="Broadway" panose="04040905080B02020502" pitchFamily="82" charset="0"/>
              </a:rPr>
              <a:t>KEDUDUKAN KONSTITUSI </a:t>
            </a:r>
            <a:endParaRPr lang="id-ID" sz="5400" dirty="0">
              <a:solidFill>
                <a:schemeClr val="accent6">
                  <a:lumMod val="75000"/>
                </a:schemeClr>
              </a:solidFill>
              <a:latin typeface="Broadway" panose="04040905080B02020502" pitchFamily="82" charset="0"/>
            </a:endParaRPr>
          </a:p>
        </p:txBody>
      </p:sp>
      <p:sp>
        <p:nvSpPr>
          <p:cNvPr id="3" name="Content Placeholder 2"/>
          <p:cNvSpPr>
            <a:spLocks noGrp="1"/>
          </p:cNvSpPr>
          <p:nvPr>
            <p:ph idx="1"/>
          </p:nvPr>
        </p:nvSpPr>
        <p:spPr>
          <a:xfrm>
            <a:off x="680321" y="2343955"/>
            <a:ext cx="9613861" cy="3811175"/>
          </a:xfrm>
        </p:spPr>
        <p:txBody>
          <a:bodyPr>
            <a:normAutofit fontScale="92500" lnSpcReduction="10000"/>
          </a:bodyPr>
          <a:lstStyle/>
          <a:p>
            <a:pPr marL="0" indent="0" algn="just" fontAlgn="base">
              <a:buNone/>
            </a:pPr>
            <a:r>
              <a:rPr lang="id-ID" dirty="0"/>
              <a:t>1. Sebagai hukum dasar</a:t>
            </a:r>
          </a:p>
          <a:p>
            <a:pPr marL="0" indent="0" algn="just" fontAlgn="base">
              <a:buNone/>
            </a:pPr>
            <a:r>
              <a:rPr lang="id-ID" dirty="0"/>
              <a:t>	Dalam hal ini, konstitusi memuat aturan-aturan pokok mengenai penyelengara negara, yaitu badan-badan/lembaga-lembaga pemerintahan dan memberikan kekuasaan serta prosedur penggunaan kekuasaan tersebut kepada badan-badan pemerintahan.</a:t>
            </a:r>
          </a:p>
          <a:p>
            <a:pPr marL="0" indent="0" algn="just" fontAlgn="base">
              <a:buNone/>
            </a:pPr>
            <a:r>
              <a:rPr lang="id-ID" dirty="0"/>
              <a:t>2. Sebagai hukum tertinggi</a:t>
            </a:r>
          </a:p>
          <a:p>
            <a:pPr marL="0" indent="0" algn="just" fontAlgn="base">
              <a:buNone/>
            </a:pPr>
            <a:r>
              <a:rPr lang="id-ID" dirty="0"/>
              <a:t>	Dalam hal ini, konstitusi memiliki kedudukan yang lebih tinggi terhadap peraturan-peraturan yang lain dalam tata hukum pada suatu negara. Dengan demikian, aturan-aturan di bawah konstitusi tidak bertentangan dan harus sesuai dengan aturan-aturan yang terdapat pada konstitusi serta harus ditaati bukan hanya oleh rakyat saja melainkan juga harus ditaati oleh pemerintahan.</a:t>
            </a:r>
          </a:p>
          <a:p>
            <a:pPr marL="0" indent="0">
              <a:buNone/>
            </a:pPr>
            <a:endParaRPr lang="id-ID" dirty="0"/>
          </a:p>
        </p:txBody>
      </p:sp>
    </p:spTree>
    <p:extLst>
      <p:ext uri="{BB962C8B-B14F-4D97-AF65-F5344CB8AC3E}">
        <p14:creationId xmlns="" xmlns:p14="http://schemas.microsoft.com/office/powerpoint/2010/main" val="2897281936"/>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a:solidFill>
                  <a:schemeClr val="accent6">
                    <a:lumMod val="75000"/>
                  </a:schemeClr>
                </a:solidFill>
                <a:latin typeface="Broadway" panose="04040905080B02020502" pitchFamily="82" charset="0"/>
              </a:rPr>
              <a:t>Kontitusi Menurut CF. Strong</a:t>
            </a:r>
          </a:p>
        </p:txBody>
      </p:sp>
      <p:sp>
        <p:nvSpPr>
          <p:cNvPr id="3" name="Content Placeholder 2"/>
          <p:cNvSpPr>
            <a:spLocks noGrp="1"/>
          </p:cNvSpPr>
          <p:nvPr>
            <p:ph idx="1"/>
          </p:nvPr>
        </p:nvSpPr>
        <p:spPr>
          <a:xfrm>
            <a:off x="520505" y="2336872"/>
            <a:ext cx="11113477" cy="4049859"/>
          </a:xfrm>
          <a:pattFill prst="pct5">
            <a:fgClr>
              <a:schemeClr val="accent1"/>
            </a:fgClr>
            <a:bgClr>
              <a:schemeClr val="bg1"/>
            </a:bgClr>
          </a:pattFill>
        </p:spPr>
        <p:txBody>
          <a:bodyPr>
            <a:normAutofit fontScale="92500" lnSpcReduction="10000"/>
          </a:bodyPr>
          <a:lstStyle/>
          <a:p>
            <a:pPr marL="0" indent="0" algn="just">
              <a:buNone/>
            </a:pPr>
            <a:r>
              <a:rPr lang="id-ID" dirty="0"/>
              <a:t>1. Hukum dasar yang tertulis</a:t>
            </a:r>
          </a:p>
          <a:p>
            <a:pPr marL="0" indent="0" algn="just">
              <a:buNone/>
            </a:pPr>
            <a:r>
              <a:rPr lang="id-ID" dirty="0"/>
              <a:t>	Konstitusi tertulis adalah aturan – aturan pokok dasar negara,  bangunan negara, dan tata negara. Demikian juga aturan dasar lainnya yang mengatur perikehidupan suatu bangsa di dalam persekutuan hukum negara yang dituangkan dalam bentuk tertulis. Dan merupakan peraturan perundang-undangan yang tertinggi dalam negara.</a:t>
            </a:r>
          </a:p>
          <a:p>
            <a:pPr marL="0" indent="0" algn="just">
              <a:buNone/>
            </a:pPr>
            <a:r>
              <a:rPr lang="id-ID" dirty="0"/>
              <a:t>2. Hukum dasar yang tidak tertulis</a:t>
            </a:r>
          </a:p>
          <a:p>
            <a:pPr marL="0" indent="0" algn="just">
              <a:buNone/>
            </a:pPr>
            <a:r>
              <a:rPr lang="id-ID" dirty="0"/>
              <a:t>	Konstitusi tidak tertulis yaitu konvensi ketatanegaraan  atau kebiasaan ketatanegaraan yang sering timbul. Sifat dari konvensi antara lain : Tidak bertentangan dengan isi atau maksud dari hukum dasar yang tertulis, melengkapi kekosongan ketentuan yang tidak diatur secara jelas, terjadi berulang kali dan dapat diterima oleh masyarakat, serta hanya terjadi pada tingkat nasional.</a:t>
            </a:r>
          </a:p>
          <a:p>
            <a:pPr marL="0" indent="0">
              <a:buNone/>
            </a:pPr>
            <a:endParaRPr lang="id-ID" dirty="0"/>
          </a:p>
        </p:txBody>
      </p:sp>
    </p:spTree>
    <p:extLst>
      <p:ext uri="{BB962C8B-B14F-4D97-AF65-F5344CB8AC3E}">
        <p14:creationId xmlns="" xmlns:p14="http://schemas.microsoft.com/office/powerpoint/2010/main" val="3465019537"/>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1" y="753228"/>
            <a:ext cx="10111302" cy="1080938"/>
          </a:xfrm>
        </p:spPr>
        <p:txBody>
          <a:bodyPr>
            <a:normAutofit/>
          </a:bodyPr>
          <a:lstStyle/>
          <a:p>
            <a:r>
              <a:rPr lang="id-ID" sz="4000" dirty="0">
                <a:solidFill>
                  <a:schemeClr val="accent6">
                    <a:lumMod val="75000"/>
                  </a:schemeClr>
                </a:solidFill>
                <a:latin typeface="Broadway" panose="04040905080B02020502" pitchFamily="82" charset="0"/>
              </a:rPr>
              <a:t>Pengertian Undang Undang Dasar</a:t>
            </a:r>
            <a:endParaRPr lang="id-ID" sz="4000" dirty="0">
              <a:latin typeface="Broadway" panose="04040905080B02020502" pitchFamily="82" charset="0"/>
            </a:endParaRPr>
          </a:p>
        </p:txBody>
      </p:sp>
      <p:sp>
        <p:nvSpPr>
          <p:cNvPr id="3" name="Content Placeholder 2"/>
          <p:cNvSpPr>
            <a:spLocks noGrp="1"/>
          </p:cNvSpPr>
          <p:nvPr>
            <p:ph idx="1"/>
          </p:nvPr>
        </p:nvSpPr>
        <p:spPr>
          <a:xfrm>
            <a:off x="680321" y="2336873"/>
            <a:ext cx="9613861" cy="4051048"/>
          </a:xfrm>
        </p:spPr>
        <p:txBody>
          <a:bodyPr>
            <a:normAutofit lnSpcReduction="10000"/>
          </a:bodyPr>
          <a:lstStyle/>
          <a:p>
            <a:pPr marL="0" indent="0" algn="just">
              <a:buNone/>
            </a:pPr>
            <a:r>
              <a:rPr lang="id-ID" dirty="0" smtClean="0"/>
              <a:t>              Undang </a:t>
            </a:r>
            <a:r>
              <a:rPr lang="id-ID" dirty="0"/>
              <a:t>Undang Dasar 1945 merupakan konstitusi tertulis yang berlaku di Indonesia yang telah ditetapkan dan disusun sejak tahun 1945. Adapun undang undang dasar lain yang pernah dimiliki bangsa Indonesia adalah Undang Undang Dasar 1949 atau Konstitusi RIS dan Undang Undang Dasar Sementara 1950. Makna Undang Undang Dasar 1945 adalah suatu hukum dasar tertulis atau konstitusi negara yang mejadi  dasar dan sumber dari peraturan-peraturan lain atau perundang-udangan lain yang berlaku di wilayah negara kesatuan Republik Indonesia. Undang- Undang Dasar 1945 yang dirancang oleh BPUPKI diketuai oleh Dr. Radjiman Widyodiningrat dan disahkan oleh PPKI tanggal 18 Agustus 1945 yang diketuai oleh Ir. Soekarno merupakan sebuah naskah yang meliputi pembukaan yang terdiri dari 4 alinea.</a:t>
            </a:r>
          </a:p>
          <a:p>
            <a:endParaRPr lang="id-ID" dirty="0"/>
          </a:p>
        </p:txBody>
      </p:sp>
    </p:spTree>
    <p:extLst>
      <p:ext uri="{BB962C8B-B14F-4D97-AF65-F5344CB8AC3E}">
        <p14:creationId xmlns="" xmlns:p14="http://schemas.microsoft.com/office/powerpoint/2010/main" val="2546603757"/>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a:solidFill>
                  <a:schemeClr val="accent6">
                    <a:lumMod val="75000"/>
                  </a:schemeClr>
                </a:solidFill>
                <a:latin typeface="Broadway" panose="04040905080B02020502" pitchFamily="82" charset="0"/>
              </a:rPr>
              <a:t>Kedudukan UUD 1945</a:t>
            </a:r>
            <a:endParaRPr lang="id-ID" sz="5400" dirty="0">
              <a:latin typeface="Broadway" panose="04040905080B02020502" pitchFamily="82" charset="0"/>
            </a:endParaRPr>
          </a:p>
        </p:txBody>
      </p:sp>
      <p:sp>
        <p:nvSpPr>
          <p:cNvPr id="3" name="Content Placeholder 2"/>
          <p:cNvSpPr>
            <a:spLocks noGrp="1"/>
          </p:cNvSpPr>
          <p:nvPr>
            <p:ph idx="1"/>
          </p:nvPr>
        </p:nvSpPr>
        <p:spPr>
          <a:xfrm>
            <a:off x="680321" y="2194560"/>
            <a:ext cx="10883322" cy="4304714"/>
          </a:xfrm>
          <a:pattFill prst="pct5">
            <a:fgClr>
              <a:schemeClr val="accent1"/>
            </a:fgClr>
            <a:bgClr>
              <a:schemeClr val="bg1"/>
            </a:bgClr>
          </a:pattFill>
        </p:spPr>
        <p:txBody>
          <a:bodyPr>
            <a:normAutofit/>
          </a:bodyPr>
          <a:lstStyle/>
          <a:p>
            <a:r>
              <a:rPr lang="en-US" sz="2000" dirty="0" err="1"/>
              <a:t>Hukum</a:t>
            </a:r>
            <a:r>
              <a:rPr lang="en-US" sz="2000" dirty="0"/>
              <a:t> </a:t>
            </a:r>
            <a:r>
              <a:rPr lang="en-US" sz="2000" dirty="0" err="1"/>
              <a:t>dasar</a:t>
            </a:r>
            <a:r>
              <a:rPr lang="en-US" sz="2000" dirty="0"/>
              <a:t> yang </a:t>
            </a:r>
            <a:r>
              <a:rPr lang="en-US" sz="2000" dirty="0" err="1"/>
              <a:t>tertulis</a:t>
            </a:r>
            <a:r>
              <a:rPr lang="en-US" sz="2000" dirty="0"/>
              <a:t> (di </a:t>
            </a:r>
            <a:r>
              <a:rPr lang="en-US" sz="2000" dirty="0" err="1"/>
              <a:t>samping</a:t>
            </a:r>
            <a:r>
              <a:rPr lang="en-US" sz="2000" dirty="0"/>
              <a:t> </a:t>
            </a:r>
            <a:r>
              <a:rPr lang="en-US" sz="2000" dirty="0" err="1"/>
              <a:t>itu</a:t>
            </a:r>
            <a:r>
              <a:rPr lang="en-US" sz="2000" dirty="0"/>
              <a:t> </a:t>
            </a:r>
            <a:r>
              <a:rPr lang="en-US" sz="2000" dirty="0" err="1"/>
              <a:t>masih</a:t>
            </a:r>
            <a:r>
              <a:rPr lang="en-US" sz="2000" dirty="0"/>
              <a:t> </a:t>
            </a:r>
            <a:r>
              <a:rPr lang="en-US" sz="2000" dirty="0" err="1"/>
              <a:t>ada</a:t>
            </a:r>
            <a:r>
              <a:rPr lang="en-US" sz="2000" dirty="0"/>
              <a:t> </a:t>
            </a:r>
            <a:r>
              <a:rPr lang="en-US" sz="2000" dirty="0" err="1"/>
              <a:t>hukum</a:t>
            </a:r>
            <a:r>
              <a:rPr lang="en-US" sz="2000" dirty="0"/>
              <a:t> </a:t>
            </a:r>
            <a:r>
              <a:rPr lang="en-US" sz="2000" dirty="0" err="1"/>
              <a:t>dasar</a:t>
            </a:r>
            <a:r>
              <a:rPr lang="en-US" sz="2000" dirty="0"/>
              <a:t> yang </a:t>
            </a:r>
            <a:r>
              <a:rPr lang="en-US" sz="2000" dirty="0" err="1"/>
              <a:t>tidak</a:t>
            </a:r>
            <a:r>
              <a:rPr lang="en-US" sz="2000" dirty="0"/>
              <a:t> </a:t>
            </a:r>
            <a:r>
              <a:rPr lang="en-US" sz="2000" dirty="0" err="1"/>
              <a:t>tertulis</a:t>
            </a:r>
            <a:r>
              <a:rPr lang="en-US" sz="2000" dirty="0"/>
              <a:t>, </a:t>
            </a:r>
            <a:r>
              <a:rPr lang="en-US" sz="2000" dirty="0" err="1"/>
              <a:t>yaitu</a:t>
            </a:r>
            <a:r>
              <a:rPr lang="en-US" sz="2000" dirty="0"/>
              <a:t> </a:t>
            </a:r>
            <a:r>
              <a:rPr lang="en-US" sz="2000" dirty="0" err="1"/>
              <a:t>Konvensi</a:t>
            </a:r>
            <a:r>
              <a:rPr lang="en-US" sz="2000" dirty="0"/>
              <a:t>) </a:t>
            </a:r>
            <a:endParaRPr lang="id-ID" sz="2000" dirty="0"/>
          </a:p>
          <a:p>
            <a:pPr marL="0" indent="0">
              <a:buNone/>
            </a:pPr>
            <a:r>
              <a:rPr lang="id-ID" sz="2000" dirty="0" smtClean="0"/>
              <a:t>	</a:t>
            </a:r>
            <a:r>
              <a:rPr lang="en-US" sz="2000" dirty="0" smtClean="0"/>
              <a:t>1</a:t>
            </a:r>
            <a:r>
              <a:rPr lang="en-US" sz="2000" dirty="0"/>
              <a:t>. </a:t>
            </a:r>
            <a:r>
              <a:rPr lang="en-US" sz="2000" dirty="0" err="1"/>
              <a:t>Sebagai</a:t>
            </a:r>
            <a:r>
              <a:rPr lang="en-US" sz="2000" dirty="0"/>
              <a:t> (</a:t>
            </a:r>
            <a:r>
              <a:rPr lang="en-US" sz="2000" dirty="0" err="1"/>
              <a:t>norma</a:t>
            </a:r>
            <a:r>
              <a:rPr lang="en-US" sz="2000" dirty="0"/>
              <a:t>) </a:t>
            </a:r>
            <a:r>
              <a:rPr lang="en-US" sz="2000" dirty="0" err="1"/>
              <a:t>hukum</a:t>
            </a:r>
            <a:r>
              <a:rPr lang="en-US" sz="2000" dirty="0"/>
              <a:t> : </a:t>
            </a:r>
            <a:endParaRPr lang="id-ID" sz="2000" dirty="0"/>
          </a:p>
          <a:p>
            <a:pPr marL="1257300" lvl="2" indent="-342900">
              <a:buFont typeface="+mj-lt"/>
              <a:buAutoNum type="alphaUcPeriod"/>
            </a:pPr>
            <a:r>
              <a:rPr lang="en-US" sz="2000" dirty="0"/>
              <a:t>UUD </a:t>
            </a:r>
            <a:r>
              <a:rPr lang="en-US" sz="2000" dirty="0" err="1"/>
              <a:t>bersifat</a:t>
            </a:r>
            <a:r>
              <a:rPr lang="en-US" sz="2000" dirty="0"/>
              <a:t> </a:t>
            </a:r>
            <a:r>
              <a:rPr lang="en-US" sz="2000" dirty="0" err="1"/>
              <a:t>mengikat</a:t>
            </a:r>
            <a:r>
              <a:rPr lang="en-US" sz="2000" dirty="0"/>
              <a:t> </a:t>
            </a:r>
            <a:r>
              <a:rPr lang="en-US" sz="2000" dirty="0" err="1"/>
              <a:t>terhadap</a:t>
            </a:r>
            <a:r>
              <a:rPr lang="en-US" sz="2000" dirty="0"/>
              <a:t>: </a:t>
            </a:r>
            <a:r>
              <a:rPr lang="en-US" sz="2000" dirty="0" err="1"/>
              <a:t>Pemerintah</a:t>
            </a:r>
            <a:r>
              <a:rPr lang="en-US" sz="2000" dirty="0"/>
              <a:t>, </a:t>
            </a:r>
            <a:r>
              <a:rPr lang="en-US" sz="2000" dirty="0" err="1"/>
              <a:t>setiap</a:t>
            </a:r>
            <a:r>
              <a:rPr lang="en-US" sz="2000" dirty="0"/>
              <a:t> </a:t>
            </a:r>
            <a:r>
              <a:rPr lang="en-US" sz="2000" dirty="0" err="1"/>
              <a:t>Lembaga</a:t>
            </a:r>
            <a:r>
              <a:rPr lang="en-US" sz="2000" dirty="0"/>
              <a:t> Negara/</a:t>
            </a:r>
            <a:r>
              <a:rPr lang="en-US" sz="2000" dirty="0" err="1"/>
              <a:t>Masyarakat</a:t>
            </a:r>
            <a:r>
              <a:rPr lang="en-US" sz="2000" dirty="0"/>
              <a:t>, </a:t>
            </a:r>
            <a:r>
              <a:rPr lang="en-US" sz="2000" dirty="0" err="1"/>
              <a:t>setiap</a:t>
            </a:r>
            <a:r>
              <a:rPr lang="en-US" sz="2000" dirty="0"/>
              <a:t> WNRI </a:t>
            </a:r>
            <a:r>
              <a:rPr lang="en-US" sz="2000" dirty="0" err="1"/>
              <a:t>dan</a:t>
            </a:r>
            <a:r>
              <a:rPr lang="en-US" sz="2000" dirty="0"/>
              <a:t> </a:t>
            </a:r>
            <a:r>
              <a:rPr lang="en-US" sz="2000" dirty="0" err="1"/>
              <a:t>penduduk</a:t>
            </a:r>
            <a:r>
              <a:rPr lang="en-US" sz="2000" dirty="0"/>
              <a:t> di RI. </a:t>
            </a:r>
            <a:endParaRPr lang="id-ID" sz="2000" dirty="0"/>
          </a:p>
          <a:p>
            <a:pPr marL="1257300" lvl="2" indent="-342900">
              <a:buFont typeface="+mj-lt"/>
              <a:buAutoNum type="alphaUcPeriod"/>
            </a:pPr>
            <a:r>
              <a:rPr lang="en-US" sz="2000" dirty="0" err="1"/>
              <a:t>Berisi</a:t>
            </a:r>
            <a:r>
              <a:rPr lang="en-US" sz="2000" dirty="0"/>
              <a:t> </a:t>
            </a:r>
            <a:r>
              <a:rPr lang="en-US" sz="2000" dirty="0" err="1"/>
              <a:t>norma-norma</a:t>
            </a:r>
            <a:r>
              <a:rPr lang="en-US" sz="2000" dirty="0"/>
              <a:t>: </a:t>
            </a:r>
            <a:r>
              <a:rPr lang="en-US" sz="2000" dirty="0" err="1"/>
              <a:t>sebagai</a:t>
            </a:r>
            <a:r>
              <a:rPr lang="en-US" sz="2000" dirty="0"/>
              <a:t> </a:t>
            </a:r>
            <a:r>
              <a:rPr lang="en-US" sz="2000" dirty="0" err="1"/>
              <a:t>dasar</a:t>
            </a:r>
            <a:r>
              <a:rPr lang="en-US" sz="2000" dirty="0"/>
              <a:t> </a:t>
            </a:r>
            <a:r>
              <a:rPr lang="en-US" sz="2000" dirty="0" err="1"/>
              <a:t>dan</a:t>
            </a:r>
            <a:r>
              <a:rPr lang="en-US" sz="2000" dirty="0"/>
              <a:t> </a:t>
            </a:r>
            <a:r>
              <a:rPr lang="en-US" sz="2000" dirty="0" err="1"/>
              <a:t>garis</a:t>
            </a:r>
            <a:r>
              <a:rPr lang="en-US" sz="2000" dirty="0"/>
              <a:t> </a:t>
            </a:r>
            <a:r>
              <a:rPr lang="en-US" sz="2000" dirty="0" err="1"/>
              <a:t>besar</a:t>
            </a:r>
            <a:r>
              <a:rPr lang="en-US" sz="2000" dirty="0"/>
              <a:t> </a:t>
            </a:r>
            <a:r>
              <a:rPr lang="en-US" sz="2000" dirty="0" err="1"/>
              <a:t>hukum</a:t>
            </a:r>
            <a:r>
              <a:rPr lang="en-US" sz="2000" dirty="0"/>
              <a:t> </a:t>
            </a:r>
            <a:r>
              <a:rPr lang="en-US" sz="2000" dirty="0" err="1"/>
              <a:t>dalam</a:t>
            </a:r>
            <a:r>
              <a:rPr lang="en-US" sz="2000" dirty="0"/>
              <a:t> </a:t>
            </a:r>
            <a:r>
              <a:rPr lang="en-US" sz="2000" dirty="0" err="1"/>
              <a:t>penyelenggaraan</a:t>
            </a:r>
            <a:r>
              <a:rPr lang="en-US" sz="2000" dirty="0"/>
              <a:t> </a:t>
            </a:r>
            <a:r>
              <a:rPr lang="en-US" sz="2000" dirty="0" err="1"/>
              <a:t>negara</a:t>
            </a:r>
            <a:r>
              <a:rPr lang="en-US" sz="2000" dirty="0"/>
              <a:t> </a:t>
            </a:r>
            <a:r>
              <a:rPr lang="en-US" sz="2000" dirty="0" err="1"/>
              <a:t>harus</a:t>
            </a:r>
            <a:r>
              <a:rPr lang="en-US" sz="2000" dirty="0"/>
              <a:t> </a:t>
            </a:r>
            <a:r>
              <a:rPr lang="en-US" sz="2000" dirty="0" err="1"/>
              <a:t>dilaksanakan</a:t>
            </a:r>
            <a:r>
              <a:rPr lang="en-US" sz="2000" dirty="0"/>
              <a:t> </a:t>
            </a:r>
            <a:r>
              <a:rPr lang="en-US" sz="2000" dirty="0" err="1"/>
              <a:t>dan</a:t>
            </a:r>
            <a:r>
              <a:rPr lang="en-US" sz="2000" dirty="0"/>
              <a:t> </a:t>
            </a:r>
            <a:r>
              <a:rPr lang="en-US" sz="2000" dirty="0" err="1"/>
              <a:t>ditaati</a:t>
            </a:r>
            <a:r>
              <a:rPr lang="en-US" sz="2000" dirty="0"/>
              <a:t>. </a:t>
            </a:r>
            <a:endParaRPr lang="id-ID" sz="2000" dirty="0"/>
          </a:p>
          <a:p>
            <a:pPr marL="0" indent="0">
              <a:buNone/>
            </a:pPr>
            <a:r>
              <a:rPr lang="id-ID" sz="2000" dirty="0" smtClean="0"/>
              <a:t>	</a:t>
            </a:r>
            <a:r>
              <a:rPr lang="en-US" sz="2000" dirty="0" smtClean="0"/>
              <a:t>2</a:t>
            </a:r>
            <a:r>
              <a:rPr lang="en-US" sz="2000" dirty="0"/>
              <a:t>. </a:t>
            </a:r>
            <a:r>
              <a:rPr lang="en-US" sz="2000" dirty="0" err="1"/>
              <a:t>Sebagai</a:t>
            </a:r>
            <a:r>
              <a:rPr lang="en-US" sz="2000" dirty="0"/>
              <a:t> </a:t>
            </a:r>
            <a:r>
              <a:rPr lang="en-US" sz="2000" dirty="0" err="1"/>
              <a:t>hukum</a:t>
            </a:r>
            <a:r>
              <a:rPr lang="en-US" sz="2000" dirty="0"/>
              <a:t> </a:t>
            </a:r>
            <a:r>
              <a:rPr lang="en-US" sz="2000" dirty="0" err="1"/>
              <a:t>dasar</a:t>
            </a:r>
            <a:r>
              <a:rPr lang="en-US" sz="2000" dirty="0"/>
              <a:t>: </a:t>
            </a:r>
            <a:endParaRPr lang="id-ID" sz="2000" dirty="0"/>
          </a:p>
          <a:p>
            <a:pPr marL="1257300" lvl="2" indent="-342900">
              <a:buFont typeface="+mj-lt"/>
              <a:buAutoNum type="alphaUcPeriod"/>
            </a:pPr>
            <a:r>
              <a:rPr lang="en-US" sz="2000" dirty="0"/>
              <a:t>UUD </a:t>
            </a:r>
            <a:r>
              <a:rPr lang="en-US" sz="2000" dirty="0" err="1"/>
              <a:t>merupakan</a:t>
            </a:r>
            <a:r>
              <a:rPr lang="en-US" sz="2000" dirty="0"/>
              <a:t> </a:t>
            </a:r>
            <a:r>
              <a:rPr lang="en-US" sz="2000" dirty="0" err="1"/>
              <a:t>sumber</a:t>
            </a:r>
            <a:r>
              <a:rPr lang="en-US" sz="2000" dirty="0"/>
              <a:t> </a:t>
            </a:r>
            <a:r>
              <a:rPr lang="en-US" sz="2000" dirty="0" err="1"/>
              <a:t>hukum</a:t>
            </a:r>
            <a:r>
              <a:rPr lang="en-US" sz="2000" dirty="0"/>
              <a:t> </a:t>
            </a:r>
            <a:r>
              <a:rPr lang="en-US" sz="2000" dirty="0" err="1"/>
              <a:t>tertulis</a:t>
            </a:r>
            <a:r>
              <a:rPr lang="en-US" sz="2000" dirty="0"/>
              <a:t> (</a:t>
            </a:r>
            <a:r>
              <a:rPr lang="en-US" sz="2000" dirty="0" err="1"/>
              <a:t>tertinggi</a:t>
            </a:r>
            <a:r>
              <a:rPr lang="en-US" sz="2000" dirty="0"/>
              <a:t>) </a:t>
            </a:r>
            <a:r>
              <a:rPr lang="en-US" sz="2000" dirty="0" err="1"/>
              <a:t>Setiap</a:t>
            </a:r>
            <a:r>
              <a:rPr lang="en-US" sz="2000" dirty="0"/>
              <a:t> </a:t>
            </a:r>
            <a:r>
              <a:rPr lang="en-US" sz="2000" dirty="0" err="1"/>
              <a:t>produk</a:t>
            </a:r>
            <a:r>
              <a:rPr lang="en-US" sz="2000" dirty="0"/>
              <a:t> </a:t>
            </a:r>
            <a:r>
              <a:rPr lang="en-US" sz="2000" dirty="0" err="1"/>
              <a:t>hukum</a:t>
            </a:r>
            <a:r>
              <a:rPr lang="en-US" sz="2000" dirty="0"/>
              <a:t> (</a:t>
            </a:r>
            <a:r>
              <a:rPr lang="en-US" sz="2000" dirty="0" err="1"/>
              <a:t>seperti</a:t>
            </a:r>
            <a:r>
              <a:rPr lang="en-US" sz="2000" dirty="0"/>
              <a:t> UU, PP, </a:t>
            </a:r>
            <a:r>
              <a:rPr lang="en-US" sz="2000" dirty="0" err="1"/>
              <a:t>Perpres</a:t>
            </a:r>
            <a:r>
              <a:rPr lang="en-US" sz="2000" dirty="0"/>
              <a:t>, </a:t>
            </a:r>
            <a:r>
              <a:rPr lang="en-US" sz="2000" dirty="0" err="1"/>
              <a:t>Perda</a:t>
            </a:r>
            <a:r>
              <a:rPr lang="en-US" sz="2000" dirty="0"/>
              <a:t>) </a:t>
            </a:r>
            <a:r>
              <a:rPr lang="en-US" sz="2000" dirty="0" err="1"/>
              <a:t>dan</a:t>
            </a:r>
            <a:r>
              <a:rPr lang="en-US" sz="2000" dirty="0"/>
              <a:t> </a:t>
            </a:r>
            <a:r>
              <a:rPr lang="en-US" sz="2000" dirty="0" err="1"/>
              <a:t>setiap</a:t>
            </a:r>
            <a:r>
              <a:rPr lang="en-US" sz="2000" dirty="0"/>
              <a:t> </a:t>
            </a:r>
            <a:r>
              <a:rPr lang="en-US" sz="2000" dirty="0" err="1"/>
              <a:t>kebijaksanaan</a:t>
            </a:r>
            <a:r>
              <a:rPr lang="en-US" sz="2000" dirty="0"/>
              <a:t> </a:t>
            </a:r>
            <a:r>
              <a:rPr lang="en-US" sz="2000" dirty="0" err="1"/>
              <a:t>Pemerintah</a:t>
            </a:r>
            <a:r>
              <a:rPr lang="en-US" sz="2000" dirty="0"/>
              <a:t> </a:t>
            </a:r>
            <a:r>
              <a:rPr lang="en-US" sz="2000" dirty="0" err="1"/>
              <a:t>berlandaskan</a:t>
            </a:r>
            <a:r>
              <a:rPr lang="en-US" sz="2000" dirty="0"/>
              <a:t> UUD 1945. </a:t>
            </a:r>
            <a:endParaRPr lang="id-ID" sz="2000" dirty="0"/>
          </a:p>
          <a:p>
            <a:pPr marL="1257300" lvl="2" indent="-342900">
              <a:buFont typeface="+mj-lt"/>
              <a:buAutoNum type="alphaUcPeriod"/>
            </a:pPr>
            <a:r>
              <a:rPr lang="en-US" sz="2000" dirty="0" err="1"/>
              <a:t>Sebagai</a:t>
            </a:r>
            <a:r>
              <a:rPr lang="en-US" sz="2000" dirty="0"/>
              <a:t> </a:t>
            </a:r>
            <a:r>
              <a:rPr lang="en-US" sz="2000" dirty="0" err="1"/>
              <a:t>Alat</a:t>
            </a:r>
            <a:r>
              <a:rPr lang="en-US" sz="2000" dirty="0"/>
              <a:t> </a:t>
            </a:r>
            <a:r>
              <a:rPr lang="en-US" sz="2000" dirty="0" err="1"/>
              <a:t>Kontrol</a:t>
            </a:r>
            <a:r>
              <a:rPr lang="en-US" sz="2000" dirty="0"/>
              <a:t> </a:t>
            </a:r>
            <a:r>
              <a:rPr lang="en-US" sz="2000" dirty="0" err="1"/>
              <a:t>Yaitu</a:t>
            </a:r>
            <a:r>
              <a:rPr lang="en-US" sz="2000" dirty="0"/>
              <a:t> </a:t>
            </a:r>
            <a:r>
              <a:rPr lang="en-US" sz="2000" dirty="0" err="1"/>
              <a:t>mengecek</a:t>
            </a:r>
            <a:r>
              <a:rPr lang="en-US" sz="2000" dirty="0"/>
              <a:t> </a:t>
            </a:r>
            <a:r>
              <a:rPr lang="en-US" sz="2000" dirty="0" err="1"/>
              <a:t>apakah</a:t>
            </a:r>
            <a:r>
              <a:rPr lang="en-US" sz="2000" dirty="0"/>
              <a:t> </a:t>
            </a:r>
            <a:r>
              <a:rPr lang="en-US" sz="2000" dirty="0" err="1"/>
              <a:t>norma</a:t>
            </a:r>
            <a:r>
              <a:rPr lang="en-US" sz="2000" dirty="0"/>
              <a:t> </a:t>
            </a:r>
            <a:r>
              <a:rPr lang="en-US" sz="2000" dirty="0" err="1"/>
              <a:t>hukum</a:t>
            </a:r>
            <a:r>
              <a:rPr lang="en-US" sz="2000" dirty="0"/>
              <a:t> yang </a:t>
            </a:r>
            <a:r>
              <a:rPr lang="en-US" sz="2000" dirty="0" err="1"/>
              <a:t>lebih</a:t>
            </a:r>
            <a:r>
              <a:rPr lang="en-US" sz="2000" dirty="0"/>
              <a:t> </a:t>
            </a:r>
            <a:r>
              <a:rPr lang="en-US" sz="2000" dirty="0" err="1"/>
              <a:t>rendah</a:t>
            </a:r>
            <a:r>
              <a:rPr lang="en-US" sz="2000" dirty="0"/>
              <a:t> </a:t>
            </a:r>
            <a:r>
              <a:rPr lang="en-US" sz="2000" dirty="0" err="1"/>
              <a:t>sesuai</a:t>
            </a:r>
            <a:r>
              <a:rPr lang="en-US" sz="2000" dirty="0"/>
              <a:t> </a:t>
            </a:r>
            <a:r>
              <a:rPr lang="en-US" sz="2000" dirty="0" err="1"/>
              <a:t>dengan</a:t>
            </a:r>
            <a:r>
              <a:rPr lang="en-US" sz="2000" dirty="0"/>
              <a:t> </a:t>
            </a:r>
            <a:r>
              <a:rPr lang="en-US" sz="2000" dirty="0" err="1"/>
              <a:t>ketentuan</a:t>
            </a:r>
            <a:r>
              <a:rPr lang="en-US" sz="2000" dirty="0"/>
              <a:t> UUD 1945</a:t>
            </a:r>
            <a:endParaRPr lang="id-ID" sz="2000" dirty="0"/>
          </a:p>
        </p:txBody>
      </p:sp>
    </p:spTree>
    <p:extLst>
      <p:ext uri="{BB962C8B-B14F-4D97-AF65-F5344CB8AC3E}">
        <p14:creationId xmlns="" xmlns:p14="http://schemas.microsoft.com/office/powerpoint/2010/main" val="273619625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a:solidFill>
                  <a:schemeClr val="accent6">
                    <a:lumMod val="75000"/>
                  </a:schemeClr>
                </a:solidFill>
                <a:latin typeface="Broadway" panose="04040905080B02020502" pitchFamily="82" charset="0"/>
              </a:rPr>
              <a:t>Pembukaan UUD 1945</a:t>
            </a:r>
            <a:endParaRPr lang="id-ID" sz="5400" dirty="0">
              <a:latin typeface="Broadway" panose="04040905080B02020502" pitchFamily="82" charset="0"/>
            </a:endParaRPr>
          </a:p>
        </p:txBody>
      </p:sp>
      <p:sp>
        <p:nvSpPr>
          <p:cNvPr id="3" name="Content Placeholder 2"/>
          <p:cNvSpPr>
            <a:spLocks noGrp="1"/>
          </p:cNvSpPr>
          <p:nvPr>
            <p:ph idx="1"/>
          </p:nvPr>
        </p:nvSpPr>
        <p:spPr>
          <a:xfrm>
            <a:off x="218941" y="2034862"/>
            <a:ext cx="11719774" cy="4700789"/>
          </a:xfrm>
        </p:spPr>
        <p:txBody>
          <a:bodyPr>
            <a:normAutofit fontScale="70000" lnSpcReduction="20000"/>
          </a:bodyPr>
          <a:lstStyle/>
          <a:p>
            <a:pPr marL="0" indent="0">
              <a:buNone/>
            </a:pPr>
            <a:r>
              <a:rPr lang="id-ID" sz="2600" dirty="0">
                <a:latin typeface="Times New Roman" panose="02020603050405020304" pitchFamily="18" charset="0"/>
                <a:cs typeface="Times New Roman" panose="02020603050405020304" pitchFamily="18" charset="0"/>
              </a:rPr>
              <a:t>"Bahwa sesungguhnya kemerdekaan itu ialah hak segala bangsa dan oleh sebab itu, maka penjajahan diatas dunia harus dihapuskan karena tidak sesuai dengan perikemanusiaan dan perikeadilan."</a:t>
            </a:r>
          </a:p>
          <a:p>
            <a:pPr marL="0" indent="0">
              <a:buNone/>
            </a:pPr>
            <a:r>
              <a:rPr lang="id-ID" sz="2600" dirty="0">
                <a:latin typeface="Times New Roman" panose="02020603050405020304" pitchFamily="18" charset="0"/>
                <a:cs typeface="Times New Roman" panose="02020603050405020304" pitchFamily="18" charset="0"/>
              </a:rPr>
              <a:t>"Dan perjuangan pergerakan kemerdekaan Indonesia telah sampailah kepada saat yang berbahagia dengan selamat sentosa mengantarkan rakyat Indonesia ke depan pintu gerbang kemerdekaan negara Indonesia, yang merdeka, bersatu, berdaulat, adil dan makmur."</a:t>
            </a:r>
          </a:p>
          <a:p>
            <a:pPr marL="0" indent="0">
              <a:buNone/>
            </a:pPr>
            <a:r>
              <a:rPr lang="id-ID" sz="2600" dirty="0">
                <a:latin typeface="Times New Roman" panose="02020603050405020304" pitchFamily="18" charset="0"/>
                <a:cs typeface="Times New Roman" panose="02020603050405020304" pitchFamily="18" charset="0"/>
              </a:rPr>
              <a:t>"Atas berkat rahmat Allah Yang Maha Kuasa dan dengan didorongkan oleh keinginan luhur, supaya berkehidupan kebangsaan yang bebas, maka rakyat Indonesia menyatakan dengan ini kemerdekaannya."</a:t>
            </a:r>
          </a:p>
          <a:p>
            <a:pPr marL="0" indent="0">
              <a:buNone/>
            </a:pPr>
            <a:r>
              <a:rPr lang="id-ID" sz="2600" dirty="0">
                <a:latin typeface="Times New Roman" panose="02020603050405020304" pitchFamily="18" charset="0"/>
                <a:cs typeface="Times New Roman" panose="02020603050405020304" pitchFamily="18" charset="0"/>
              </a:rPr>
              <a:t>"Kemudian daripada itu untuk membentuk suatu pemerintah negara Indonesia yang melindungi segenap bangsa Indonesia dan seluruh tumpah darah Indonesia dan untuk memajukan kesejahteraan umum, mencerdaskan kehidupan bangsa, dan ikut melaksanakan ketertiban dunia yang berdasarkan kemerdekaan, perdamaian abadi dan keadilan sosial, maka disusunlah kemerdekaan kebangsaan Indonesia itu dalam suatu Undang-Undang Dasar negara Indonesia, yang terbentuk dalam suatu susunan negara Republik Indonesia yang berkedaulatan rakyat dengan berdasar kepada :</a:t>
            </a:r>
          </a:p>
          <a:p>
            <a:r>
              <a:rPr lang="id-ID" sz="2600" dirty="0">
                <a:latin typeface="Times New Roman" panose="02020603050405020304" pitchFamily="18" charset="0"/>
                <a:cs typeface="Times New Roman" panose="02020603050405020304" pitchFamily="18" charset="0"/>
              </a:rPr>
              <a:t>Ketuhanan Yang Maha Esa, </a:t>
            </a:r>
            <a:br>
              <a:rPr lang="id-ID" sz="2600" dirty="0">
                <a:latin typeface="Times New Roman" panose="02020603050405020304" pitchFamily="18" charset="0"/>
                <a:cs typeface="Times New Roman" panose="02020603050405020304" pitchFamily="18" charset="0"/>
              </a:rPr>
            </a:br>
            <a:endParaRPr lang="id-ID" sz="2600" dirty="0">
              <a:latin typeface="Times New Roman" panose="02020603050405020304" pitchFamily="18" charset="0"/>
              <a:cs typeface="Times New Roman" panose="02020603050405020304" pitchFamily="18" charset="0"/>
            </a:endParaRPr>
          </a:p>
          <a:p>
            <a:r>
              <a:rPr lang="id-ID" sz="2600" dirty="0">
                <a:latin typeface="Times New Roman" panose="02020603050405020304" pitchFamily="18" charset="0"/>
                <a:cs typeface="Times New Roman" panose="02020603050405020304" pitchFamily="18" charset="0"/>
              </a:rPr>
              <a:t>kemanusiaan yang adil dan beradab, </a:t>
            </a:r>
            <a:br>
              <a:rPr lang="id-ID" sz="2600" dirty="0">
                <a:latin typeface="Times New Roman" panose="02020603050405020304" pitchFamily="18" charset="0"/>
                <a:cs typeface="Times New Roman" panose="02020603050405020304" pitchFamily="18" charset="0"/>
              </a:rPr>
            </a:br>
            <a:endParaRPr lang="id-ID" sz="2600" dirty="0">
              <a:latin typeface="Times New Roman" panose="02020603050405020304" pitchFamily="18" charset="0"/>
              <a:cs typeface="Times New Roman" panose="02020603050405020304" pitchFamily="18" charset="0"/>
            </a:endParaRPr>
          </a:p>
          <a:p>
            <a:r>
              <a:rPr lang="id-ID" sz="2600" dirty="0">
                <a:latin typeface="Times New Roman" panose="02020603050405020304" pitchFamily="18" charset="0"/>
                <a:cs typeface="Times New Roman" panose="02020603050405020304" pitchFamily="18" charset="0"/>
              </a:rPr>
              <a:t>persatuan Indonesia, dan kerakyatan yang dipimpin oleh hikmat kebijaksanaan dalam permusyawaratan/perwakilan, </a:t>
            </a:r>
            <a:br>
              <a:rPr lang="id-ID" sz="2600" dirty="0">
                <a:latin typeface="Times New Roman" panose="02020603050405020304" pitchFamily="18" charset="0"/>
                <a:cs typeface="Times New Roman" panose="02020603050405020304" pitchFamily="18" charset="0"/>
              </a:rPr>
            </a:br>
            <a:endParaRPr lang="id-ID" sz="2600" dirty="0">
              <a:latin typeface="Times New Roman" panose="02020603050405020304" pitchFamily="18" charset="0"/>
              <a:cs typeface="Times New Roman" panose="02020603050405020304" pitchFamily="18" charset="0"/>
            </a:endParaRPr>
          </a:p>
          <a:p>
            <a:r>
              <a:rPr lang="id-ID" sz="2600" dirty="0">
                <a:latin typeface="Times New Roman" panose="02020603050405020304" pitchFamily="18" charset="0"/>
                <a:cs typeface="Times New Roman" panose="02020603050405020304" pitchFamily="18" charset="0"/>
              </a:rPr>
              <a:t>serta dengan mewujudkan suatu keadilan sosial bagi seluruh rakyat Indonesia." </a:t>
            </a:r>
          </a:p>
          <a:p>
            <a:pPr marL="0" indent="0">
              <a:buNone/>
            </a:pPr>
            <a:endParaRPr lang="id-ID" dirty="0"/>
          </a:p>
        </p:txBody>
      </p:sp>
    </p:spTree>
    <p:extLst>
      <p:ext uri="{BB962C8B-B14F-4D97-AF65-F5344CB8AC3E}">
        <p14:creationId xmlns="" xmlns:p14="http://schemas.microsoft.com/office/powerpoint/2010/main" val="2800716115"/>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83</TotalTime>
  <Words>807</Words>
  <Application>Microsoft Office PowerPoint</Application>
  <PresentationFormat>Custom</PresentationFormat>
  <Paragraphs>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Berlin</vt:lpstr>
      <vt:lpstr>BAB 5: UNDANG UNDANG DASAR REPUBLIK INDONESIA 1945</vt:lpstr>
      <vt:lpstr>Pengertian Konstitusi</vt:lpstr>
      <vt:lpstr>Pengertian Konstitusi Menurut Para Ahli</vt:lpstr>
      <vt:lpstr>Tujuan Konstitusi</vt:lpstr>
      <vt:lpstr>KEDUDUKAN KONSTITUSI </vt:lpstr>
      <vt:lpstr>Kontitusi Menurut CF. Strong</vt:lpstr>
      <vt:lpstr>Pengertian Undang Undang Dasar</vt:lpstr>
      <vt:lpstr>Kedudukan UUD 1945</vt:lpstr>
      <vt:lpstr>Pembukaan UUD 1945</vt:lpstr>
      <vt:lpstr>UNSUR PEMBUKAAN UUD 1945</vt:lpstr>
      <vt:lpstr>POKOK PIKIRAN DALAM UUD 1945</vt:lpstr>
      <vt:lpstr>Slide 12</vt:lpstr>
      <vt:lpstr>TERIMA KASIH</vt:lpstr>
      <vt:lpstr>SEKIAN DAN TERIMAKASIH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5: UNDANG UNDANG DASAR REPUBLIK INDONESIA 1945</dc:title>
  <dc:creator>user</dc:creator>
  <cp:lastModifiedBy>asus</cp:lastModifiedBy>
  <cp:revision>11</cp:revision>
  <dcterms:created xsi:type="dcterms:W3CDTF">2016-10-13T07:27:45Z</dcterms:created>
  <dcterms:modified xsi:type="dcterms:W3CDTF">2017-10-27T04:15:09Z</dcterms:modified>
</cp:coreProperties>
</file>