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9" r:id="rId10"/>
    <p:sldId id="271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403" y="369760"/>
            <a:ext cx="10341033" cy="2509213"/>
          </a:xfrm>
        </p:spPr>
        <p:txBody>
          <a:bodyPr/>
          <a:lstStyle/>
          <a:p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ARIYANTI, </a:t>
            </a:r>
            <a:r>
              <a:rPr lang="en-US" dirty="0" smtClean="0"/>
              <a:t>SH., </a:t>
            </a:r>
            <a:r>
              <a:rPr lang="en-US" dirty="0" smtClean="0"/>
              <a:t>MH.,LL.M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3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9144625" cy="4621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46910"/>
            <a:ext cx="10363826" cy="454429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Ham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Negara </a:t>
            </a:r>
            <a:r>
              <a:rPr lang="en-US" dirty="0" err="1" smtClean="0"/>
              <a:t>barat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Ham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sosialis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Ham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asia</a:t>
            </a:r>
            <a:r>
              <a:rPr lang="en-US" dirty="0" smtClean="0"/>
              <a:t> </a:t>
            </a:r>
            <a:r>
              <a:rPr lang="en-US" dirty="0" err="1" smtClean="0"/>
              <a:t>afrika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Ham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Ham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smtClean="0"/>
              <a:t>pbb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6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6133"/>
            <a:ext cx="6484553" cy="927649"/>
          </a:xfrm>
        </p:spPr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generasi</a:t>
            </a:r>
            <a:r>
              <a:rPr lang="en-US" dirty="0" smtClean="0"/>
              <a:t> 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48887" y="1163782"/>
            <a:ext cx="11288684" cy="537002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Generasi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sipil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politik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bermula</a:t>
            </a:r>
            <a:r>
              <a:rPr lang="en-US" sz="2400" dirty="0" smtClean="0"/>
              <a:t> di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barat</a:t>
            </a:r>
            <a:r>
              <a:rPr lang="en-US" sz="2400" dirty="0" smtClean="0"/>
              <a:t> (</a:t>
            </a:r>
            <a:r>
              <a:rPr lang="en-US" sz="2400" dirty="0" err="1" smtClean="0"/>
              <a:t>eropa</a:t>
            </a:r>
            <a:r>
              <a:rPr lang="en-US" sz="2400" dirty="0" smtClean="0"/>
              <a:t>), </a:t>
            </a:r>
            <a:r>
              <a:rPr lang="en-US" sz="2400" dirty="0" err="1" smtClean="0"/>
              <a:t>contohnya</a:t>
            </a:r>
            <a:r>
              <a:rPr lang="en-US" sz="2400" dirty="0" smtClean="0"/>
              <a:t>;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,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kebebasan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keamanan</a:t>
            </a:r>
            <a:r>
              <a:rPr lang="en-US" sz="2400" dirty="0"/>
              <a:t>.</a:t>
            </a:r>
            <a:endParaRPr lang="en-US" sz="2400" dirty="0" smtClean="0"/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Generasi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ekonomi</a:t>
            </a:r>
            <a:r>
              <a:rPr lang="en-US" sz="2400" dirty="0" smtClean="0"/>
              <a:t>, social,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budaya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diperjuangkan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Negara-Negara </a:t>
            </a:r>
            <a:r>
              <a:rPr lang="en-US" sz="2400" dirty="0" err="1" smtClean="0"/>
              <a:t>sosialis</a:t>
            </a:r>
            <a:r>
              <a:rPr lang="en-US" sz="2400" dirty="0" smtClean="0"/>
              <a:t> di </a:t>
            </a:r>
            <a:r>
              <a:rPr lang="en-US" sz="2400" dirty="0" err="1" smtClean="0"/>
              <a:t>eropa</a:t>
            </a:r>
            <a:r>
              <a:rPr lang="en-US" sz="2400" dirty="0" smtClean="0"/>
              <a:t> </a:t>
            </a:r>
            <a:r>
              <a:rPr lang="en-US" sz="2400" dirty="0" err="1" smtClean="0"/>
              <a:t>timur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Contohnya</a:t>
            </a:r>
            <a:r>
              <a:rPr lang="en-US" sz="2400" dirty="0" smtClean="0"/>
              <a:t>;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pekerjaan;perumahan;pendidikan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jaminan</a:t>
            </a:r>
            <a:r>
              <a:rPr lang="en-US" sz="2400" dirty="0" smtClean="0"/>
              <a:t> social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Generasi</a:t>
            </a:r>
            <a:r>
              <a:rPr lang="en-US" sz="2400" dirty="0" smtClean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perdamaian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pembangunan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diperjuangkan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Negara-Negara </a:t>
            </a:r>
            <a:r>
              <a:rPr lang="en-US" sz="2400" dirty="0" err="1" smtClean="0"/>
              <a:t>berkembang</a:t>
            </a:r>
            <a:r>
              <a:rPr lang="en-US" sz="2400" dirty="0" smtClean="0"/>
              <a:t> (</a:t>
            </a:r>
            <a:r>
              <a:rPr lang="en-US" sz="2400" dirty="0" err="1" smtClean="0"/>
              <a:t>asia</a:t>
            </a:r>
            <a:r>
              <a:rPr lang="en-US" sz="2400" dirty="0" smtClean="0"/>
              <a:t> </a:t>
            </a:r>
            <a:r>
              <a:rPr lang="en-US" sz="2400" dirty="0" err="1" smtClean="0"/>
              <a:t>afrika</a:t>
            </a:r>
            <a:r>
              <a:rPr lang="en-US" sz="2400" dirty="0" smtClean="0"/>
              <a:t>). </a:t>
            </a:r>
            <a:r>
              <a:rPr lang="en-US" sz="2400" dirty="0" err="1" smtClean="0"/>
              <a:t>Contohnya</a:t>
            </a:r>
            <a:r>
              <a:rPr lang="en-US" sz="2400" dirty="0" smtClean="0"/>
              <a:t>;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bebas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ancaman</a:t>
            </a:r>
            <a:r>
              <a:rPr lang="en-US" sz="2400" dirty="0" smtClean="0"/>
              <a:t> </a:t>
            </a:r>
            <a:r>
              <a:rPr lang="en-US" sz="2400" dirty="0" err="1" smtClean="0"/>
              <a:t>musuh;hak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merdeka;hak</a:t>
            </a:r>
            <a:r>
              <a:rPr lang="en-US" sz="2400" dirty="0" smtClean="0"/>
              <a:t> </a:t>
            </a:r>
            <a:r>
              <a:rPr lang="en-US" sz="2400" dirty="0" err="1" smtClean="0"/>
              <a:t>sederajat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lain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kini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diakui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universal.</a:t>
            </a:r>
          </a:p>
          <a:p>
            <a:pPr marL="457200" indent="-457200" algn="just">
              <a:buFont typeface="+mj-lt"/>
              <a:buAutoNum type="alphaL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90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02882"/>
            <a:ext cx="10175403" cy="678268"/>
          </a:xfrm>
        </p:spPr>
        <p:txBody>
          <a:bodyPr/>
          <a:lstStyle/>
          <a:p>
            <a:r>
              <a:rPr lang="en-US" dirty="0" smtClean="0"/>
              <a:t>Ham di </a:t>
            </a:r>
            <a:r>
              <a:rPr lang="en-US" dirty="0" err="1" smtClean="0"/>
              <a:t>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80656"/>
            <a:ext cx="10363826" cy="47105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Ham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filsafat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Ham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kebebasan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kewajiban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Negara,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, &amp;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apapun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mengemban</a:t>
            </a:r>
            <a:r>
              <a:rPr lang="en-US" sz="2400" dirty="0" smtClean="0"/>
              <a:t> </a:t>
            </a:r>
            <a:r>
              <a:rPr lang="en-US" sz="2400" dirty="0" err="1" smtClean="0"/>
              <a:t>kewajiban</a:t>
            </a:r>
            <a:r>
              <a:rPr lang="en-US" sz="2400" dirty="0" smtClean="0"/>
              <a:t> u/ </a:t>
            </a:r>
            <a:r>
              <a:rPr lang="en-US" sz="2400" dirty="0" err="1" smtClean="0"/>
              <a:t>menjunjung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melindungi</a:t>
            </a:r>
            <a:r>
              <a:rPr lang="en-US" sz="2400" dirty="0" smtClean="0"/>
              <a:t> ham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sbg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Negara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diciptakan</a:t>
            </a:r>
            <a:r>
              <a:rPr lang="en-US" sz="2400" dirty="0" smtClean="0"/>
              <a:t> o/ </a:t>
            </a:r>
            <a:r>
              <a:rPr lang="en-US" sz="2400" dirty="0" err="1" smtClean="0"/>
              <a:t>tuhan</a:t>
            </a:r>
            <a:r>
              <a:rPr lang="en-US" sz="2400" dirty="0" smtClean="0"/>
              <a:t> </a:t>
            </a:r>
            <a:r>
              <a:rPr lang="en-US" sz="2400" dirty="0" err="1" smtClean="0"/>
              <a:t>yme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monodualistik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 smtClean="0"/>
              <a:t>kewajiban</a:t>
            </a:r>
            <a:r>
              <a:rPr lang="en-US" sz="2400" dirty="0" smtClean="0"/>
              <a:t> </a:t>
            </a:r>
            <a:r>
              <a:rPr lang="en-US" sz="2400" dirty="0" err="1" smtClean="0"/>
              <a:t>menjunjung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ham </a:t>
            </a:r>
            <a:r>
              <a:rPr lang="en-US" sz="2400" dirty="0" err="1" smtClean="0"/>
              <a:t>tercermin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pembukaan</a:t>
            </a:r>
            <a:r>
              <a:rPr lang="en-US" sz="2400" dirty="0" smtClean="0"/>
              <a:t> </a:t>
            </a:r>
            <a:r>
              <a:rPr lang="en-US" sz="2400" dirty="0" err="1" smtClean="0"/>
              <a:t>uud</a:t>
            </a:r>
            <a:r>
              <a:rPr lang="en-US" sz="2400" dirty="0" smtClean="0"/>
              <a:t> 1945 yang </a:t>
            </a:r>
            <a:r>
              <a:rPr lang="en-US" sz="2400" dirty="0" err="1" smtClean="0"/>
              <a:t>menjiwai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pasal-pasalnya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07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69135"/>
            <a:ext cx="9743141" cy="661643"/>
          </a:xfrm>
        </p:spPr>
        <p:txBody>
          <a:bodyPr/>
          <a:lstStyle/>
          <a:p>
            <a:r>
              <a:rPr lang="en-US" b="1" dirty="0" smtClean="0"/>
              <a:t>Ham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konstitusi</a:t>
            </a:r>
            <a:r>
              <a:rPr lang="en-US" b="1" dirty="0" smtClean="0"/>
              <a:t> </a:t>
            </a:r>
            <a:r>
              <a:rPr lang="en-US" b="1" dirty="0" err="1" smtClean="0"/>
              <a:t>indonesia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7034"/>
            <a:ext cx="10363826" cy="459416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Konsep</a:t>
            </a:r>
            <a:r>
              <a:rPr lang="en-US" sz="2400" dirty="0" smtClean="0"/>
              <a:t> ham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 smtClean="0"/>
              <a:t>konstitusi</a:t>
            </a:r>
            <a:r>
              <a:rPr lang="en-US" sz="2400" dirty="0" smtClean="0"/>
              <a:t> </a:t>
            </a:r>
            <a:r>
              <a:rPr lang="en-US" sz="2400" dirty="0" err="1" smtClean="0"/>
              <a:t>dirumuskan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pembukaan</a:t>
            </a:r>
            <a:r>
              <a:rPr lang="en-US" sz="2400" dirty="0" smtClean="0"/>
              <a:t> </a:t>
            </a:r>
            <a:r>
              <a:rPr lang="en-US" sz="2400" dirty="0" err="1" smtClean="0"/>
              <a:t>uud</a:t>
            </a:r>
            <a:r>
              <a:rPr lang="en-US" sz="2400" dirty="0" smtClean="0"/>
              <a:t> 1945 </a:t>
            </a:r>
            <a:r>
              <a:rPr lang="en-US" sz="2400" dirty="0" err="1" smtClean="0"/>
              <a:t>alinea</a:t>
            </a:r>
            <a:r>
              <a:rPr lang="en-US" sz="2400" dirty="0" smtClean="0"/>
              <a:t>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tersebar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pasal</a:t>
            </a:r>
            <a:r>
              <a:rPr lang="en-US" sz="2400" dirty="0" smtClean="0"/>
              <a:t>, </a:t>
            </a:r>
            <a:r>
              <a:rPr lang="en-US" sz="2400" dirty="0" err="1" smtClean="0"/>
              <a:t>terutama</a:t>
            </a:r>
            <a:r>
              <a:rPr lang="en-US" sz="2400" dirty="0" smtClean="0"/>
              <a:t> </a:t>
            </a:r>
            <a:r>
              <a:rPr lang="en-US" sz="2400" dirty="0" err="1" smtClean="0"/>
              <a:t>pasal</a:t>
            </a:r>
            <a:r>
              <a:rPr lang="en-US" sz="2400" dirty="0" smtClean="0"/>
              <a:t> 27, 28, 29, 30 </a:t>
            </a:r>
            <a:r>
              <a:rPr lang="en-US" sz="2400" dirty="0" err="1" smtClean="0"/>
              <a:t>dan</a:t>
            </a:r>
            <a:r>
              <a:rPr lang="en-US" sz="2400" dirty="0" smtClean="0"/>
              <a:t> 31</a:t>
            </a:r>
          </a:p>
          <a:p>
            <a:r>
              <a:rPr lang="en-US" sz="2400" dirty="0" smtClean="0"/>
              <a:t>Ham yang </a:t>
            </a:r>
            <a:r>
              <a:rPr lang="en-US" sz="2400" dirty="0" err="1" smtClean="0"/>
              <a:t>dimuat</a:t>
            </a:r>
            <a:r>
              <a:rPr lang="en-US" sz="2400" dirty="0" smtClean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 smtClean="0"/>
              <a:t>konstitusi</a:t>
            </a:r>
            <a:r>
              <a:rPr lang="en-US" sz="2400" dirty="0" smtClean="0"/>
              <a:t> </a:t>
            </a:r>
            <a:r>
              <a:rPr lang="en-US" sz="2400" dirty="0" err="1" smtClean="0"/>
              <a:t>terbatas</a:t>
            </a:r>
            <a:r>
              <a:rPr lang="en-US" sz="2400" dirty="0" smtClean="0"/>
              <a:t> </a:t>
            </a:r>
            <a:r>
              <a:rPr lang="en-US" sz="2400" dirty="0" err="1" smtClean="0"/>
              <a:t>jumlahnya</a:t>
            </a:r>
            <a:r>
              <a:rPr lang="en-US" sz="2400" dirty="0" smtClean="0"/>
              <a:t>&amp; </a:t>
            </a:r>
            <a:r>
              <a:rPr lang="en-US" sz="2400" dirty="0" err="1" smtClean="0"/>
              <a:t>dirumuskan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singkat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Naskah</a:t>
            </a:r>
            <a:r>
              <a:rPr lang="en-US" sz="2400" dirty="0" smtClean="0"/>
              <a:t>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pd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pendudukan</a:t>
            </a:r>
            <a:r>
              <a:rPr lang="en-US" sz="2400" dirty="0" smtClean="0"/>
              <a:t> </a:t>
            </a:r>
            <a:r>
              <a:rPr lang="en-US" sz="2400" dirty="0" err="1" smtClean="0"/>
              <a:t>jepang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suasana</a:t>
            </a:r>
            <a:r>
              <a:rPr lang="en-US" sz="2400" dirty="0" smtClean="0"/>
              <a:t> </a:t>
            </a:r>
            <a:r>
              <a:rPr lang="en-US" sz="2400" dirty="0" err="1" smtClean="0"/>
              <a:t>mendesak</a:t>
            </a:r>
            <a:endParaRPr lang="en-US" sz="24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400" dirty="0" err="1" smtClean="0"/>
              <a:t>Uud</a:t>
            </a:r>
            <a:r>
              <a:rPr lang="en-US" sz="2400" dirty="0" smtClean="0"/>
              <a:t> 1945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HAM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pbb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11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31768"/>
            <a:ext cx="10363826" cy="5159432"/>
          </a:xfrm>
        </p:spPr>
        <p:txBody>
          <a:bodyPr/>
          <a:lstStyle/>
          <a:p>
            <a:r>
              <a:rPr lang="en-US" dirty="0" err="1" smtClean="0"/>
              <a:t>Pasal-pasal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uud</a:t>
            </a:r>
            <a:r>
              <a:rPr lang="en-US" dirty="0" smtClean="0"/>
              <a:t> 1945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penghidupan</a:t>
            </a:r>
            <a:r>
              <a:rPr lang="en-US" dirty="0" smtClean="0"/>
              <a:t> yang </a:t>
            </a:r>
            <a:r>
              <a:rPr lang="en-US" dirty="0" err="1" smtClean="0"/>
              <a:t>layak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bela</a:t>
            </a:r>
            <a:r>
              <a:rPr lang="en-US" dirty="0" smtClean="0"/>
              <a:t> Negara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berserikat</a:t>
            </a:r>
            <a:r>
              <a:rPr lang="en-US" dirty="0" smtClean="0"/>
              <a:t> &amp; </a:t>
            </a:r>
            <a:r>
              <a:rPr lang="en-US" dirty="0" err="1" smtClean="0"/>
              <a:t>berkumpul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beragama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&amp; </a:t>
            </a:r>
            <a:r>
              <a:rPr lang="en-US" dirty="0" err="1" smtClean="0"/>
              <a:t>keamanan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5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365761"/>
            <a:ext cx="10042400" cy="847898"/>
          </a:xfrm>
        </p:spPr>
        <p:txBody>
          <a:bodyPr/>
          <a:lstStyle/>
          <a:p>
            <a:r>
              <a:rPr lang="en-US" b="1" dirty="0" smtClean="0"/>
              <a:t>Ham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uu</a:t>
            </a:r>
            <a:r>
              <a:rPr lang="en-US" b="1" dirty="0" smtClean="0"/>
              <a:t> no.39 </a:t>
            </a:r>
            <a:r>
              <a:rPr lang="en-US" b="1" dirty="0" err="1" smtClean="0"/>
              <a:t>tahun</a:t>
            </a:r>
            <a:r>
              <a:rPr lang="en-US" b="1" dirty="0" smtClean="0"/>
              <a:t> 1999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13660"/>
            <a:ext cx="10363826" cy="4577540"/>
          </a:xfrm>
        </p:spPr>
        <p:txBody>
          <a:bodyPr/>
          <a:lstStyle/>
          <a:p>
            <a:r>
              <a:rPr lang="en-US" dirty="0" err="1" smtClean="0"/>
              <a:t>Istilah-istilah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uu</a:t>
            </a:r>
            <a:r>
              <a:rPr lang="en-US" dirty="0" smtClean="0"/>
              <a:t> no.39 </a:t>
            </a:r>
            <a:r>
              <a:rPr lang="en-US" dirty="0" err="1" smtClean="0"/>
              <a:t>tahun</a:t>
            </a:r>
            <a:r>
              <a:rPr lang="en-US" dirty="0" smtClean="0"/>
              <a:t> 1999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Diskriminasi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Penyiksaaan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Anak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Pelanggaran</a:t>
            </a:r>
            <a:r>
              <a:rPr lang="en-US" dirty="0" smtClean="0"/>
              <a:t> ham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Komnas</a:t>
            </a:r>
            <a:r>
              <a:rPr lang="en-US" dirty="0" smtClean="0"/>
              <a:t> 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8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125527" cy="894399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Asas-asas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dasar</a:t>
            </a:r>
            <a:r>
              <a:rPr lang="en-US" sz="3200" b="1" dirty="0" smtClean="0"/>
              <a:t> ham </a:t>
            </a:r>
            <a:r>
              <a:rPr lang="en-US" sz="3200" b="1" dirty="0" err="1" smtClean="0"/>
              <a:t>dalam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uu</a:t>
            </a:r>
            <a:r>
              <a:rPr lang="en-US" sz="3200" b="1" dirty="0" smtClean="0"/>
              <a:t> no.39 </a:t>
            </a:r>
            <a:r>
              <a:rPr lang="en-US" sz="3200" b="1" dirty="0" err="1" smtClean="0"/>
              <a:t>tahun</a:t>
            </a:r>
            <a:r>
              <a:rPr lang="en-US" sz="3200" b="1" dirty="0" smtClean="0"/>
              <a:t> 1999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29048"/>
            <a:ext cx="10363826" cy="40621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Nkri</a:t>
            </a:r>
            <a:r>
              <a:rPr lang="en-US" dirty="0" smtClean="0"/>
              <a:t> </a:t>
            </a:r>
            <a:r>
              <a:rPr lang="en-US" dirty="0" err="1" smtClean="0"/>
              <a:t>mengakui</a:t>
            </a:r>
            <a:r>
              <a:rPr lang="en-US" dirty="0" smtClean="0"/>
              <a:t> &amp;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ham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r>
              <a:rPr lang="en-US" dirty="0" smtClean="0"/>
              <a:t> </a:t>
            </a:r>
            <a:r>
              <a:rPr lang="en-US" dirty="0" err="1" smtClean="0"/>
              <a:t>dilindungi</a:t>
            </a:r>
            <a:r>
              <a:rPr lang="en-US" dirty="0" smtClean="0"/>
              <a:t>, </a:t>
            </a:r>
            <a:r>
              <a:rPr lang="en-US" dirty="0" err="1" smtClean="0"/>
              <a:t>dihormati</a:t>
            </a:r>
            <a:r>
              <a:rPr lang="en-US" dirty="0" smtClean="0"/>
              <a:t> &amp; </a:t>
            </a:r>
            <a:r>
              <a:rPr lang="en-US" dirty="0" err="1" smtClean="0"/>
              <a:t>ditegakkan</a:t>
            </a:r>
            <a:r>
              <a:rPr lang="en-US" dirty="0" smtClean="0"/>
              <a:t> demi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martabat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, </a:t>
            </a:r>
            <a:r>
              <a:rPr lang="en-US" dirty="0" err="1" smtClean="0"/>
              <a:t>kesejahteraan</a:t>
            </a:r>
            <a:r>
              <a:rPr lang="en-US" dirty="0" smtClean="0"/>
              <a:t>, </a:t>
            </a:r>
            <a:r>
              <a:rPr lang="en-US" dirty="0" err="1" smtClean="0"/>
              <a:t>kebahagiaan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Setiap</a:t>
            </a:r>
            <a:r>
              <a:rPr lang="en-US" dirty="0" smtClean="0"/>
              <a:t> org </a:t>
            </a:r>
            <a:r>
              <a:rPr lang="en-US" dirty="0" err="1" smtClean="0"/>
              <a:t>dilahirkan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dg </a:t>
            </a:r>
            <a:r>
              <a:rPr lang="en-US" dirty="0" err="1" smtClean="0"/>
              <a:t>harkat</a:t>
            </a:r>
            <a:r>
              <a:rPr lang="en-US" dirty="0" smtClean="0"/>
              <a:t> &amp; </a:t>
            </a:r>
            <a:r>
              <a:rPr lang="en-US" dirty="0" err="1" smtClean="0"/>
              <a:t>martabat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&amp; </a:t>
            </a:r>
            <a:r>
              <a:rPr lang="en-US" dirty="0" err="1" smtClean="0"/>
              <a:t>sederajat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Setiap</a:t>
            </a:r>
            <a:r>
              <a:rPr lang="en-US" dirty="0" smtClean="0"/>
              <a:t> org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, </a:t>
            </a:r>
            <a:r>
              <a:rPr lang="en-US" dirty="0" err="1" smtClean="0"/>
              <a:t>jminan</a:t>
            </a:r>
            <a:r>
              <a:rPr lang="en-US" dirty="0" smtClean="0"/>
              <a:t>, </a:t>
            </a:r>
            <a:r>
              <a:rPr lang="en-US" dirty="0" err="1" smtClean="0"/>
              <a:t>perlindungan</a:t>
            </a:r>
            <a:r>
              <a:rPr lang="en-US" dirty="0" smtClean="0"/>
              <a:t> &amp; </a:t>
            </a:r>
            <a:r>
              <a:rPr lang="en-US" dirty="0" err="1" smtClean="0"/>
              <a:t>perlakuan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adil</a:t>
            </a:r>
            <a:r>
              <a:rPr lang="en-US" dirty="0" smtClean="0"/>
              <a:t> (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kepastian</a:t>
            </a:r>
            <a:r>
              <a:rPr lang="en-US" dirty="0" smtClean="0"/>
              <a:t> </a:t>
            </a:r>
            <a:r>
              <a:rPr lang="en-US" dirty="0" err="1" smtClean="0"/>
              <a:t>hk</a:t>
            </a:r>
            <a:r>
              <a:rPr lang="en-US" dirty="0" smtClean="0"/>
              <a:t> &amp; </a:t>
            </a:r>
            <a:r>
              <a:rPr lang="en-US" dirty="0" err="1" smtClean="0"/>
              <a:t>perlakuan</a:t>
            </a:r>
            <a:r>
              <a:rPr lang="en-US" dirty="0" smtClean="0"/>
              <a:t> </a:t>
            </a:r>
            <a:r>
              <a:rPr lang="en-US" dirty="0" err="1" smtClean="0"/>
              <a:t>hk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didepan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ham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diskriminasi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Hak</a:t>
            </a:r>
            <a:r>
              <a:rPr lang="en-US" dirty="0" smtClean="0"/>
              <a:t> u/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disiksa</a:t>
            </a:r>
            <a:r>
              <a:rPr lang="en-US" dirty="0" smtClean="0"/>
              <a:t>,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,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beragama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8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 &amp;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uu</a:t>
            </a:r>
            <a:r>
              <a:rPr lang="en-US" dirty="0" smtClean="0"/>
              <a:t> no.39 </a:t>
            </a:r>
            <a:r>
              <a:rPr lang="en-US" dirty="0" err="1" smtClean="0"/>
              <a:t>tahun</a:t>
            </a:r>
            <a:r>
              <a:rPr lang="en-US" dirty="0" smtClean="0"/>
              <a:t> 1999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78430"/>
            <a:ext cx="10363826" cy="453874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berkeluarga</a:t>
            </a:r>
            <a:r>
              <a:rPr lang="en-US" dirty="0" smtClean="0"/>
              <a:t> &amp;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endParaRPr lang="en-US" dirty="0" smtClean="0"/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 smtClean="0"/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endParaRPr lang="en-US" dirty="0" smtClean="0"/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endParaRPr lang="en-US" dirty="0" smtClean="0"/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rasa </a:t>
            </a:r>
            <a:r>
              <a:rPr lang="en-US" dirty="0" err="1" smtClean="0"/>
              <a:t>aman</a:t>
            </a:r>
            <a:endParaRPr lang="en-US" dirty="0" smtClean="0"/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endParaRPr lang="en-US" dirty="0" smtClean="0"/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turut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endParaRPr lang="en-US" dirty="0" smtClean="0"/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endParaRPr lang="en-US" dirty="0" smtClean="0"/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9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9826269" cy="57851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63288"/>
            <a:ext cx="10363826" cy="4427912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Setiap</a:t>
            </a:r>
            <a:r>
              <a:rPr lang="en-US" sz="2400" dirty="0" smtClean="0"/>
              <a:t> orang di </a:t>
            </a:r>
            <a:r>
              <a:rPr lang="en-US" sz="2400" dirty="0" err="1" smtClean="0"/>
              <a:t>indonesia</a:t>
            </a:r>
            <a:r>
              <a:rPr lang="en-US" sz="2400" dirty="0" smtClean="0"/>
              <a:t> </a:t>
            </a:r>
            <a:r>
              <a:rPr lang="en-US" sz="2400" dirty="0" err="1" smtClean="0"/>
              <a:t>wajib</a:t>
            </a:r>
            <a:r>
              <a:rPr lang="en-US" sz="2400" dirty="0" smtClean="0"/>
              <a:t> </a:t>
            </a:r>
            <a:r>
              <a:rPr lang="en-US" sz="2400" dirty="0" err="1" smtClean="0"/>
              <a:t>patuh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</a:t>
            </a:r>
            <a:r>
              <a:rPr lang="en-US" sz="2400" dirty="0" err="1" smtClean="0"/>
              <a:t>perundang-undangan</a:t>
            </a:r>
            <a:r>
              <a:rPr lang="en-US" sz="2400" dirty="0" smtClean="0"/>
              <a:t>,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tak</a:t>
            </a:r>
            <a:r>
              <a:rPr lang="en-US" sz="2400" dirty="0" smtClean="0"/>
              <a:t> </a:t>
            </a:r>
            <a:r>
              <a:rPr lang="en-US" sz="2400" dirty="0" err="1" smtClean="0"/>
              <a:t>tertulis</a:t>
            </a:r>
            <a:r>
              <a:rPr lang="en-US" sz="2400" dirty="0" smtClean="0"/>
              <a:t> &amp; </a:t>
            </a:r>
            <a:r>
              <a:rPr lang="en-US" sz="2400" dirty="0" err="1" smtClean="0"/>
              <a:t>hk</a:t>
            </a:r>
            <a:r>
              <a:rPr lang="en-US" sz="2400" dirty="0" smtClean="0"/>
              <a:t> </a:t>
            </a:r>
            <a:r>
              <a:rPr lang="en-US" sz="2400" dirty="0" err="1" smtClean="0"/>
              <a:t>internasional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warga</a:t>
            </a:r>
            <a:r>
              <a:rPr lang="en-US" sz="2400" dirty="0" smtClean="0"/>
              <a:t> Negara </a:t>
            </a:r>
            <a:r>
              <a:rPr lang="en-US" sz="2400" dirty="0" err="1" smtClean="0"/>
              <a:t>wajib</a:t>
            </a:r>
            <a:r>
              <a:rPr lang="en-US" sz="2400" dirty="0" smtClean="0"/>
              <a:t> </a:t>
            </a:r>
            <a:r>
              <a:rPr lang="en-US" sz="2400" dirty="0" err="1" smtClean="0"/>
              <a:t>ikut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upaya</a:t>
            </a:r>
            <a:r>
              <a:rPr lang="en-US" sz="2400" dirty="0" smtClean="0"/>
              <a:t> </a:t>
            </a:r>
            <a:r>
              <a:rPr lang="en-US" sz="2400" dirty="0" err="1" smtClean="0"/>
              <a:t>pembelaan</a:t>
            </a:r>
            <a:r>
              <a:rPr lang="en-US" sz="2400" dirty="0" smtClean="0"/>
              <a:t> Negara</a:t>
            </a:r>
          </a:p>
          <a:p>
            <a:pPr algn="just"/>
            <a:r>
              <a:rPr lang="en-US" sz="2400" dirty="0" err="1" smtClean="0"/>
              <a:t>Setiap</a:t>
            </a:r>
            <a:r>
              <a:rPr lang="en-US" sz="2400" dirty="0" smtClean="0"/>
              <a:t> orang </a:t>
            </a:r>
            <a:r>
              <a:rPr lang="en-US" sz="2400" dirty="0" err="1" smtClean="0"/>
              <a:t>wajib</a:t>
            </a:r>
            <a:r>
              <a:rPr lang="en-US" sz="2400" dirty="0" smtClean="0"/>
              <a:t> </a:t>
            </a:r>
            <a:r>
              <a:rPr lang="en-US" sz="2400" dirty="0" err="1" smtClean="0"/>
              <a:t>menghormati</a:t>
            </a:r>
            <a:r>
              <a:rPr lang="en-US" sz="2400" dirty="0" smtClean="0"/>
              <a:t> ham orang lain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13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240" y="169631"/>
            <a:ext cx="9842894" cy="744770"/>
          </a:xfrm>
        </p:spPr>
        <p:txBody>
          <a:bodyPr/>
          <a:lstStyle/>
          <a:p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penegak</a:t>
            </a:r>
            <a:r>
              <a:rPr lang="en-US" dirty="0" smtClean="0"/>
              <a:t> 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64030"/>
            <a:ext cx="10363826" cy="515389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err="1" smtClean="0"/>
              <a:t>Komnas</a:t>
            </a:r>
            <a:r>
              <a:rPr lang="en-US" sz="2800" dirty="0" smtClean="0"/>
              <a:t> ham</a:t>
            </a:r>
          </a:p>
          <a:p>
            <a:pPr marL="0" indent="0" algn="just">
              <a:buNone/>
            </a:pPr>
            <a:r>
              <a:rPr lang="en-US" sz="2400" dirty="0" err="1" smtClean="0"/>
              <a:t>Tujuan</a:t>
            </a:r>
            <a:r>
              <a:rPr lang="en-US" sz="2400" dirty="0" smtClean="0"/>
              <a:t>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Mengembangkan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kondusif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ham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, </a:t>
            </a:r>
            <a:r>
              <a:rPr lang="en-US" sz="2400" dirty="0" err="1" smtClean="0"/>
              <a:t>uud</a:t>
            </a:r>
            <a:r>
              <a:rPr lang="en-US" sz="2400" dirty="0" smtClean="0"/>
              <a:t> 1945, </a:t>
            </a:r>
            <a:r>
              <a:rPr lang="en-US" sz="2400" dirty="0" err="1" smtClean="0"/>
              <a:t>piagam</a:t>
            </a:r>
            <a:r>
              <a:rPr lang="en-US" sz="2400" dirty="0" smtClean="0"/>
              <a:t> </a:t>
            </a:r>
            <a:r>
              <a:rPr lang="en-US" sz="2400" dirty="0" err="1" smtClean="0"/>
              <a:t>pbb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deklarasi</a:t>
            </a:r>
            <a:r>
              <a:rPr lang="en-US" sz="2400" dirty="0" smtClean="0"/>
              <a:t> universal ham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perlindungan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penegakan</a:t>
            </a:r>
            <a:r>
              <a:rPr lang="en-US" sz="2400" dirty="0" smtClean="0"/>
              <a:t> ham </a:t>
            </a:r>
            <a:r>
              <a:rPr lang="en-US" sz="2400" dirty="0" err="1" smtClean="0"/>
              <a:t>guna</a:t>
            </a:r>
            <a:r>
              <a:rPr lang="en-US" sz="2400" dirty="0" smtClean="0"/>
              <a:t> </a:t>
            </a:r>
            <a:r>
              <a:rPr lang="en-US" sz="2400" dirty="0" err="1" smtClean="0"/>
              <a:t>berkembangnya</a:t>
            </a:r>
            <a:r>
              <a:rPr lang="en-US" sz="2400" dirty="0" smtClean="0"/>
              <a:t>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indonesia</a:t>
            </a:r>
            <a:r>
              <a:rPr lang="en-US" sz="2400" dirty="0" smtClean="0"/>
              <a:t> </a:t>
            </a:r>
            <a:r>
              <a:rPr lang="en-US" sz="2400" dirty="0" err="1" smtClean="0"/>
              <a:t>seutuhnya</a:t>
            </a:r>
            <a:r>
              <a:rPr lang="en-US" sz="2400" dirty="0" smtClean="0"/>
              <a:t> &amp;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berpartisipasi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73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5513" y="714896"/>
            <a:ext cx="10812087" cy="581890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Pbb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tgl</a:t>
            </a:r>
            <a:r>
              <a:rPr lang="en-US" sz="2400" dirty="0" smtClean="0"/>
              <a:t> 10 </a:t>
            </a:r>
            <a:r>
              <a:rPr lang="en-US" sz="2400" dirty="0" err="1" smtClean="0"/>
              <a:t>desember</a:t>
            </a:r>
            <a:r>
              <a:rPr lang="en-US" sz="2400" dirty="0" smtClean="0"/>
              <a:t> 1948 </a:t>
            </a:r>
            <a:r>
              <a:rPr lang="en-US" sz="2400" dirty="0" err="1" smtClean="0"/>
              <a:t>mencanangkan</a:t>
            </a:r>
            <a:r>
              <a:rPr lang="en-US" sz="2400" dirty="0" smtClean="0"/>
              <a:t> declaration universal of human rights (</a:t>
            </a:r>
            <a:r>
              <a:rPr lang="en-US" sz="2400" dirty="0" err="1" smtClean="0"/>
              <a:t>bunyi</a:t>
            </a:r>
            <a:r>
              <a:rPr lang="en-US" sz="2400" dirty="0" smtClean="0"/>
              <a:t> </a:t>
            </a:r>
            <a:r>
              <a:rPr lang="en-US" sz="2400" dirty="0" err="1" smtClean="0"/>
              <a:t>pasal</a:t>
            </a:r>
            <a:r>
              <a:rPr lang="en-US" sz="2400" dirty="0" smtClean="0"/>
              <a:t> 1”sekalian orang </a:t>
            </a:r>
            <a:r>
              <a:rPr lang="en-US" sz="2400" dirty="0" err="1" smtClean="0"/>
              <a:t>dilahirkan</a:t>
            </a:r>
            <a:r>
              <a:rPr lang="en-US" sz="2400" dirty="0" smtClean="0"/>
              <a:t> </a:t>
            </a:r>
            <a:r>
              <a:rPr lang="en-US" sz="2400" dirty="0" err="1" smtClean="0"/>
              <a:t>merdeka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martabat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hak-hak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.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dikaruniai</a:t>
            </a:r>
            <a:r>
              <a:rPr lang="en-US" sz="2400" dirty="0" smtClean="0"/>
              <a:t> </a:t>
            </a:r>
            <a:r>
              <a:rPr lang="en-US" sz="2400" dirty="0" err="1" smtClean="0"/>
              <a:t>akal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budi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kehendaknya</a:t>
            </a:r>
            <a:r>
              <a:rPr lang="en-US" sz="2400" dirty="0" smtClean="0"/>
              <a:t> </a:t>
            </a:r>
            <a:r>
              <a:rPr lang="en-US" sz="2400" dirty="0" err="1" smtClean="0"/>
              <a:t>bergaul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lain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persaudaraan</a:t>
            </a:r>
            <a:r>
              <a:rPr lang="en-US" sz="2400" dirty="0" smtClean="0"/>
              <a:t>”)</a:t>
            </a:r>
          </a:p>
          <a:p>
            <a:r>
              <a:rPr lang="en-US" sz="2400" dirty="0" err="1" smtClean="0"/>
              <a:t>Istilah</a:t>
            </a:r>
            <a:r>
              <a:rPr lang="en-US" sz="2400" dirty="0" smtClean="0"/>
              <a:t> ham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terjemahan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droits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l’home</a:t>
            </a:r>
            <a:r>
              <a:rPr lang="en-US" sz="2400" dirty="0" smtClean="0"/>
              <a:t> (</a:t>
            </a:r>
            <a:r>
              <a:rPr lang="en-US" sz="2400" dirty="0" err="1" smtClean="0"/>
              <a:t>prancis</a:t>
            </a:r>
            <a:r>
              <a:rPr lang="en-US" sz="2400" dirty="0" smtClean="0"/>
              <a:t>), human rights (</a:t>
            </a:r>
            <a:r>
              <a:rPr lang="en-US" sz="2400" dirty="0" err="1" smtClean="0"/>
              <a:t>inggris</a:t>
            </a:r>
            <a:r>
              <a:rPr lang="en-US" sz="2400" dirty="0" smtClean="0"/>
              <a:t>), </a:t>
            </a:r>
            <a:r>
              <a:rPr lang="en-US" sz="2400" dirty="0" err="1" smtClean="0"/>
              <a:t>menselijkerechten</a:t>
            </a:r>
            <a:r>
              <a:rPr lang="en-US" sz="2400" dirty="0" smtClean="0"/>
              <a:t> (</a:t>
            </a:r>
            <a:r>
              <a:rPr lang="en-US" sz="2400" dirty="0" err="1" smtClean="0"/>
              <a:t>belanda</a:t>
            </a:r>
            <a:r>
              <a:rPr lang="en-US" sz="2400" dirty="0" smtClean="0"/>
              <a:t>),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asasi</a:t>
            </a:r>
            <a:r>
              <a:rPr lang="en-US" sz="2400" dirty="0" smtClean="0"/>
              <a:t>/</a:t>
            </a:r>
            <a:r>
              <a:rPr lang="en-US" sz="2400" dirty="0" err="1" smtClean="0"/>
              <a:t>hak</a:t>
            </a:r>
            <a:r>
              <a:rPr lang="en-US" sz="2400" dirty="0" smtClean="0"/>
              <a:t> fundamental (</a:t>
            </a:r>
            <a:r>
              <a:rPr lang="en-US" sz="2400" dirty="0" err="1" smtClean="0"/>
              <a:t>indonesia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317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15884"/>
            <a:ext cx="10363826" cy="608491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Komnas</a:t>
            </a:r>
            <a:r>
              <a:rPr lang="en-US" sz="2400" dirty="0" smtClean="0"/>
              <a:t> ham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pengkajian</a:t>
            </a:r>
            <a:r>
              <a:rPr lang="en-US" sz="2400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Penyuluhan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Pemantauan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mediasi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88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5635" y="382385"/>
            <a:ext cx="11139055" cy="60350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Ad.1 </a:t>
            </a:r>
            <a:r>
              <a:rPr lang="en-US" sz="2400" dirty="0" err="1" smtClean="0"/>
              <a:t>pembahasan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  dg </a:t>
            </a:r>
            <a:r>
              <a:rPr lang="en-US" sz="2400" dirty="0" err="1" smtClean="0"/>
              <a:t>perlindungan</a:t>
            </a:r>
            <a:r>
              <a:rPr lang="en-US" sz="2400" dirty="0" smtClean="0"/>
              <a:t> , </a:t>
            </a:r>
            <a:r>
              <a:rPr lang="en-US" sz="2400" dirty="0" err="1" smtClean="0"/>
              <a:t>penegakan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pemajuan</a:t>
            </a:r>
            <a:r>
              <a:rPr lang="en-US" sz="2400" dirty="0" smtClean="0"/>
              <a:t> ham; </a:t>
            </a:r>
            <a:r>
              <a:rPr lang="en-US" sz="2400" dirty="0" err="1" smtClean="0"/>
              <a:t>kerjasama</a:t>
            </a:r>
            <a:r>
              <a:rPr lang="en-US" sz="2400" dirty="0" smtClean="0"/>
              <a:t> </a:t>
            </a:r>
            <a:r>
              <a:rPr lang="en-US" sz="2400" dirty="0" err="1" smtClean="0"/>
              <a:t>pengkajian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dg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,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tk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r>
              <a:rPr lang="en-US" sz="2400" dirty="0" smtClean="0"/>
              <a:t>, regional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internasional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 smtClean="0"/>
              <a:t>bidang</a:t>
            </a:r>
            <a:r>
              <a:rPr lang="en-US" sz="2400" dirty="0" smtClean="0"/>
              <a:t> ham</a:t>
            </a:r>
          </a:p>
          <a:p>
            <a:pPr marL="0" indent="0" algn="just">
              <a:buNone/>
            </a:pPr>
            <a:r>
              <a:rPr lang="en-US" sz="2400" dirty="0" smtClean="0"/>
              <a:t>Ad.2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kesadaran</a:t>
            </a:r>
            <a:r>
              <a:rPr lang="en-US" sz="2400" dirty="0" smtClean="0"/>
              <a:t> </a:t>
            </a:r>
            <a:r>
              <a:rPr lang="en-US" sz="2400" dirty="0" err="1" smtClean="0"/>
              <a:t>masy</a:t>
            </a:r>
            <a:r>
              <a:rPr lang="en-US" sz="2400" dirty="0" smtClean="0"/>
              <a:t> </a:t>
            </a:r>
            <a:r>
              <a:rPr lang="en-US" sz="2400" dirty="0" err="1" smtClean="0"/>
              <a:t>ttg</a:t>
            </a:r>
            <a:r>
              <a:rPr lang="en-US" sz="2400" dirty="0" smtClean="0"/>
              <a:t> ham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formal &amp; non formal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kalangan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Ad.3 </a:t>
            </a:r>
            <a:r>
              <a:rPr lang="en-US" sz="2400" dirty="0" err="1" smtClean="0"/>
              <a:t>penyelidikan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pemeriksaan</a:t>
            </a:r>
            <a:r>
              <a:rPr lang="en-US" sz="2400" dirty="0" smtClean="0"/>
              <a:t> </a:t>
            </a:r>
            <a:r>
              <a:rPr lang="en-US" sz="2400" dirty="0" err="1" smtClean="0"/>
              <a:t>thd</a:t>
            </a:r>
            <a:r>
              <a:rPr lang="en-US" sz="2400" dirty="0" smtClean="0"/>
              <a:t> </a:t>
            </a:r>
            <a:r>
              <a:rPr lang="en-US" sz="2400" dirty="0" err="1" smtClean="0"/>
              <a:t>peristiwa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timbul</a:t>
            </a:r>
            <a:r>
              <a:rPr lang="en-US" sz="2400" dirty="0" smtClean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 smtClean="0"/>
              <a:t>masy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sifat</a:t>
            </a:r>
            <a:r>
              <a:rPr lang="en-US" sz="2400" dirty="0" smtClean="0"/>
              <a:t>/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patut</a:t>
            </a:r>
            <a:r>
              <a:rPr lang="en-US" sz="2400" dirty="0" smtClean="0"/>
              <a:t> </a:t>
            </a:r>
            <a:r>
              <a:rPr lang="en-US" sz="2400" dirty="0" err="1" smtClean="0"/>
              <a:t>diduga</a:t>
            </a:r>
            <a:r>
              <a:rPr lang="en-US" sz="2400" dirty="0" smtClean="0"/>
              <a:t> </a:t>
            </a:r>
            <a:r>
              <a:rPr lang="en-US" sz="2400" dirty="0" err="1" smtClean="0"/>
              <a:t>tdp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pelanggaran</a:t>
            </a:r>
            <a:r>
              <a:rPr lang="en-US" sz="2400" dirty="0" smtClean="0"/>
              <a:t> ham; </a:t>
            </a:r>
            <a:r>
              <a:rPr lang="en-US" sz="2400" dirty="0" err="1" smtClean="0"/>
              <a:t>pemanggilan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pengadu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korban</a:t>
            </a:r>
            <a:r>
              <a:rPr lang="en-US" sz="2400" dirty="0" smtClean="0"/>
              <a:t> u/ </a:t>
            </a:r>
            <a:r>
              <a:rPr lang="en-US" sz="2400" dirty="0" err="1" smtClean="0"/>
              <a:t>dimintai</a:t>
            </a:r>
            <a:r>
              <a:rPr lang="en-US" sz="2400" dirty="0" smtClean="0"/>
              <a:t> </a:t>
            </a:r>
            <a:r>
              <a:rPr lang="en-US" sz="2400" dirty="0" err="1" smtClean="0"/>
              <a:t>keterangannya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Ad.4 </a:t>
            </a:r>
            <a:r>
              <a:rPr lang="en-US" sz="2400" dirty="0" err="1" smtClean="0"/>
              <a:t>perdamaian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belah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; 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 </a:t>
            </a:r>
            <a:r>
              <a:rPr lang="en-US" sz="2400" dirty="0" err="1" smtClean="0"/>
              <a:t>perkara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konsultasi</a:t>
            </a:r>
            <a:r>
              <a:rPr lang="en-US" sz="2400" dirty="0" smtClean="0"/>
              <a:t>, </a:t>
            </a:r>
            <a:r>
              <a:rPr lang="en-US" sz="2400" dirty="0" err="1" smtClean="0"/>
              <a:t>negosiai</a:t>
            </a:r>
            <a:r>
              <a:rPr lang="en-US" sz="2400" dirty="0" smtClean="0"/>
              <a:t>, </a:t>
            </a:r>
            <a:r>
              <a:rPr lang="en-US" sz="2400" dirty="0" err="1" smtClean="0"/>
              <a:t>mediasi</a:t>
            </a:r>
            <a:r>
              <a:rPr lang="en-US" sz="2400" dirty="0" smtClean="0"/>
              <a:t>, </a:t>
            </a:r>
            <a:r>
              <a:rPr lang="en-US" sz="2400" dirty="0" err="1" smtClean="0"/>
              <a:t>konsiliasi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ahli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2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298" y="385762"/>
            <a:ext cx="10158778" cy="2626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Komnas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di </a:t>
            </a:r>
            <a:r>
              <a:rPr lang="en-US" dirty="0" err="1" smtClean="0"/>
              <a:t>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257" y="1147156"/>
            <a:ext cx="11421687" cy="5253643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Komisi</a:t>
            </a:r>
            <a:r>
              <a:rPr lang="en-US" dirty="0" smtClean="0"/>
              <a:t> </a:t>
            </a:r>
            <a:r>
              <a:rPr lang="en-US" dirty="0" err="1" smtClean="0"/>
              <a:t>nasonal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Peran</a:t>
            </a:r>
            <a:r>
              <a:rPr lang="en-US" dirty="0" smtClean="0"/>
              <a:t> &amp;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komnas</a:t>
            </a:r>
            <a:r>
              <a:rPr lang="en-US" dirty="0" smtClean="0"/>
              <a:t> pa,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Pengamat</a:t>
            </a:r>
            <a:r>
              <a:rPr lang="en-US" dirty="0" smtClean="0"/>
              <a:t> &amp;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pengaduan</a:t>
            </a:r>
            <a:r>
              <a:rPr lang="en-US" dirty="0" smtClean="0"/>
              <a:t> </a:t>
            </a:r>
            <a:r>
              <a:rPr lang="en-US" dirty="0" err="1" smtClean="0"/>
              <a:t>keluhan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u/ </a:t>
            </a:r>
            <a:r>
              <a:rPr lang="en-US" dirty="0" err="1" smtClean="0"/>
              <a:t>beracara</a:t>
            </a:r>
            <a:r>
              <a:rPr lang="en-US" dirty="0" smtClean="0"/>
              <a:t> di </a:t>
            </a:r>
            <a:r>
              <a:rPr lang="en-US" dirty="0" err="1" smtClean="0"/>
              <a:t>pengadilan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Advokasi</a:t>
            </a:r>
            <a:r>
              <a:rPr lang="en-US" dirty="0" smtClean="0"/>
              <a:t> &amp; </a:t>
            </a:r>
            <a:r>
              <a:rPr lang="en-US" dirty="0" err="1" smtClean="0"/>
              <a:t>lobi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Rujukan</a:t>
            </a:r>
            <a:r>
              <a:rPr lang="en-US" dirty="0" smtClean="0"/>
              <a:t> u/ </a:t>
            </a:r>
            <a:r>
              <a:rPr lang="en-US" dirty="0" err="1" smtClean="0"/>
              <a:t>pemulihan</a:t>
            </a:r>
            <a:r>
              <a:rPr lang="en-US" dirty="0" smtClean="0"/>
              <a:t> &amp; </a:t>
            </a:r>
            <a:r>
              <a:rPr lang="en-US" dirty="0" err="1" smtClean="0"/>
              <a:t>penyatuan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&amp; per-</a:t>
            </a:r>
            <a:r>
              <a:rPr lang="en-US" dirty="0" err="1" smtClean="0"/>
              <a:t>uu</a:t>
            </a:r>
            <a:r>
              <a:rPr lang="en-US" dirty="0" smtClean="0"/>
              <a:t>-an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, </a:t>
            </a:r>
            <a:r>
              <a:rPr lang="en-US" dirty="0" err="1" smtClean="0"/>
              <a:t>pengenalan</a:t>
            </a:r>
            <a:r>
              <a:rPr lang="en-US" dirty="0" smtClean="0"/>
              <a:t> &amp; </a:t>
            </a:r>
            <a:r>
              <a:rPr lang="en-US" dirty="0" err="1" smtClean="0"/>
              <a:t>penyebarluasan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pemantau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1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2015" y="482137"/>
            <a:ext cx="10745585" cy="6068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2). </a:t>
            </a:r>
            <a:r>
              <a:rPr lang="en-US" dirty="0" err="1" smtClean="0"/>
              <a:t>Komisi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&amp;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kpai</a:t>
            </a:r>
            <a:r>
              <a:rPr lang="en-US" dirty="0" smtClean="0"/>
              <a:t>;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pelaksana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mengawal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mengwasi</a:t>
            </a:r>
            <a:r>
              <a:rPr lang="en-US" dirty="0" smtClean="0"/>
              <a:t> </a:t>
            </a:r>
            <a:r>
              <a:rPr lang="en-US" dirty="0" err="1" smtClean="0"/>
              <a:t>pelaks</a:t>
            </a:r>
            <a:r>
              <a:rPr lang="en-US" dirty="0" smtClean="0"/>
              <a:t> </a:t>
            </a:r>
            <a:r>
              <a:rPr lang="en-US" dirty="0" err="1" smtClean="0"/>
              <a:t>uu</a:t>
            </a:r>
            <a:r>
              <a:rPr lang="en-US" dirty="0" smtClean="0"/>
              <a:t>/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pelaks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,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kpai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provinsi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kabupaten</a:t>
            </a:r>
            <a:r>
              <a:rPr lang="en-US" dirty="0" smtClean="0"/>
              <a:t>/ </a:t>
            </a:r>
            <a:r>
              <a:rPr lang="en-US" dirty="0" err="1" smtClean="0"/>
              <a:t>kota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kpai</a:t>
            </a:r>
            <a:r>
              <a:rPr lang="en-US" dirty="0" smtClean="0"/>
              <a:t> </a:t>
            </a:r>
            <a:r>
              <a:rPr lang="en-US" dirty="0" err="1" smtClean="0"/>
              <a:t>dengn</a:t>
            </a:r>
            <a:r>
              <a:rPr lang="en-US" dirty="0" smtClean="0"/>
              <a:t> </a:t>
            </a:r>
            <a:r>
              <a:rPr lang="en-US" dirty="0" err="1" smtClean="0"/>
              <a:t>kpaid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koordinatif</a:t>
            </a:r>
            <a:r>
              <a:rPr lang="en-US" dirty="0" smtClean="0"/>
              <a:t> &amp; </a:t>
            </a:r>
            <a:r>
              <a:rPr lang="en-US" dirty="0" err="1" smtClean="0"/>
              <a:t>konsultatif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726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69137"/>
            <a:ext cx="10491287" cy="57851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Komnas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30036"/>
            <a:ext cx="10363826" cy="44611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komnas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Menyebarluaskan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kekerasan</a:t>
            </a:r>
            <a:r>
              <a:rPr lang="en-US" dirty="0" smtClean="0"/>
              <a:t>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di indo &amp; </a:t>
            </a:r>
            <a:r>
              <a:rPr lang="en-US" dirty="0" err="1" smtClean="0"/>
              <a:t>upaya-upaya</a:t>
            </a:r>
            <a:r>
              <a:rPr lang="en-US" dirty="0" smtClean="0"/>
              <a:t> </a:t>
            </a:r>
            <a:r>
              <a:rPr lang="en-US" dirty="0" err="1" smtClean="0"/>
              <a:t>pencegahannya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Melaks</a:t>
            </a:r>
            <a:r>
              <a:rPr lang="en-US" dirty="0" smtClean="0"/>
              <a:t> </a:t>
            </a:r>
            <a:r>
              <a:rPr lang="en-US" dirty="0" err="1" smtClean="0"/>
              <a:t>pengkajian</a:t>
            </a:r>
            <a:r>
              <a:rPr lang="en-US" dirty="0" smtClean="0"/>
              <a:t> &amp;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per-</a:t>
            </a:r>
            <a:r>
              <a:rPr lang="en-US" dirty="0" err="1" smtClean="0"/>
              <a:t>uu</a:t>
            </a:r>
            <a:r>
              <a:rPr lang="en-US" dirty="0" smtClean="0"/>
              <a:t>-an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Melaks</a:t>
            </a:r>
            <a:r>
              <a:rPr lang="en-US" dirty="0" smtClean="0"/>
              <a:t> </a:t>
            </a:r>
            <a:r>
              <a:rPr lang="en-US" dirty="0" err="1" smtClean="0"/>
              <a:t>pemantauan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&amp; </a:t>
            </a:r>
            <a:r>
              <a:rPr lang="en-US" dirty="0" err="1" smtClean="0"/>
              <a:t>pendokumentasian</a:t>
            </a:r>
            <a:r>
              <a:rPr lang="en-US" dirty="0" smtClean="0"/>
              <a:t>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kekerasan</a:t>
            </a:r>
            <a:r>
              <a:rPr lang="en-US" dirty="0" smtClean="0"/>
              <a:t>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&amp;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pertanggungjawaban</a:t>
            </a:r>
            <a:r>
              <a:rPr lang="en-US" dirty="0" smtClean="0"/>
              <a:t> &amp; </a:t>
            </a:r>
            <a:r>
              <a:rPr lang="en-US" dirty="0" err="1" smtClean="0"/>
              <a:t>penanganan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Memberikan</a:t>
            </a:r>
            <a:r>
              <a:rPr lang="en-US" dirty="0" smtClean="0"/>
              <a:t> saran &amp;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, </a:t>
            </a:r>
            <a:r>
              <a:rPr lang="en-US" dirty="0" err="1" smtClean="0"/>
              <a:t>lembaga</a:t>
            </a:r>
            <a:r>
              <a:rPr lang="en-US" dirty="0" smtClean="0"/>
              <a:t> legislative &amp; </a:t>
            </a:r>
            <a:r>
              <a:rPr lang="en-US" dirty="0" err="1" smtClean="0"/>
              <a:t>yudikatif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ormas</a:t>
            </a:r>
            <a:r>
              <a:rPr lang="en-US" dirty="0" smtClean="0"/>
              <a:t> u/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&amp; </a:t>
            </a:r>
            <a:r>
              <a:rPr lang="en-US" dirty="0" err="1" smtClean="0"/>
              <a:t>pengesahan</a:t>
            </a:r>
            <a:r>
              <a:rPr lang="en-US" dirty="0" smtClean="0"/>
              <a:t> draft </a:t>
            </a:r>
            <a:r>
              <a:rPr lang="en-US" dirty="0" err="1" smtClean="0"/>
              <a:t>hk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regional &amp; </a:t>
            </a:r>
            <a:r>
              <a:rPr lang="en-US" dirty="0" err="1" smtClean="0"/>
              <a:t>internasional</a:t>
            </a:r>
            <a:r>
              <a:rPr lang="en-US" dirty="0" smtClean="0"/>
              <a:t> u/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upaya-upaya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&amp; </a:t>
            </a:r>
            <a:r>
              <a:rPr lang="en-US" dirty="0" err="1" smtClean="0"/>
              <a:t>penanggulangan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kekerasan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4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192029" cy="794647"/>
          </a:xfrm>
        </p:spPr>
        <p:txBody>
          <a:bodyPr/>
          <a:lstStyle/>
          <a:p>
            <a:r>
              <a:rPr lang="en-US" dirty="0" err="1" smtClean="0"/>
              <a:t>Pengadilan</a:t>
            </a:r>
            <a:r>
              <a:rPr lang="en-US" dirty="0" smtClean="0"/>
              <a:t> 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46168"/>
            <a:ext cx="10363826" cy="424503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Pasal</a:t>
            </a:r>
            <a:r>
              <a:rPr lang="en-US" dirty="0" smtClean="0"/>
              <a:t> 104 </a:t>
            </a:r>
            <a:r>
              <a:rPr lang="en-US" dirty="0" err="1" smtClean="0"/>
              <a:t>uu</a:t>
            </a:r>
            <a:r>
              <a:rPr lang="en-US" dirty="0" smtClean="0"/>
              <a:t> 39 </a:t>
            </a:r>
            <a:r>
              <a:rPr lang="en-US" dirty="0" err="1" smtClean="0"/>
              <a:t>tahun</a:t>
            </a:r>
            <a:r>
              <a:rPr lang="en-US" dirty="0" smtClean="0"/>
              <a:t> 1999, </a:t>
            </a:r>
            <a:r>
              <a:rPr lang="en-US" dirty="0" err="1" smtClean="0"/>
              <a:t>pengadilan</a:t>
            </a:r>
            <a:r>
              <a:rPr lang="en-US" dirty="0" smtClean="0"/>
              <a:t> ham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mengadili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ham </a:t>
            </a:r>
            <a:r>
              <a:rPr lang="en-US" dirty="0" err="1" smtClean="0"/>
              <a:t>berat</a:t>
            </a:r>
            <a:endParaRPr lang="en-US" dirty="0" smtClean="0"/>
          </a:p>
          <a:p>
            <a:r>
              <a:rPr lang="en-US" dirty="0" err="1" smtClean="0"/>
              <a:t>Pengadilan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di </a:t>
            </a:r>
            <a:r>
              <a:rPr lang="en-US" dirty="0" err="1" smtClean="0"/>
              <a:t>lingk</a:t>
            </a:r>
            <a:r>
              <a:rPr lang="en-US" dirty="0" smtClean="0"/>
              <a:t> </a:t>
            </a:r>
            <a:r>
              <a:rPr lang="en-US" dirty="0" err="1" smtClean="0"/>
              <a:t>peradilan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r>
              <a:rPr lang="en-US" dirty="0" err="1" smtClean="0"/>
              <a:t>Wewenang</a:t>
            </a:r>
            <a:r>
              <a:rPr lang="en-US" dirty="0" smtClean="0"/>
              <a:t> </a:t>
            </a:r>
            <a:r>
              <a:rPr lang="en-US" dirty="0" err="1" smtClean="0"/>
              <a:t>pengadilan</a:t>
            </a:r>
            <a:r>
              <a:rPr lang="en-US" dirty="0" smtClean="0"/>
              <a:t> ham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&amp; </a:t>
            </a:r>
            <a:r>
              <a:rPr lang="en-US" dirty="0" err="1" smtClean="0"/>
              <a:t>memutus</a:t>
            </a:r>
            <a:r>
              <a:rPr lang="en-US" dirty="0" smtClean="0"/>
              <a:t> </a:t>
            </a:r>
            <a:r>
              <a:rPr lang="en-US" dirty="0" err="1" smtClean="0"/>
              <a:t>perkara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Ham </a:t>
            </a:r>
            <a:r>
              <a:rPr lang="en-US" dirty="0" err="1" smtClean="0"/>
              <a:t>berat</a:t>
            </a:r>
            <a:r>
              <a:rPr lang="en-US" dirty="0" smtClean="0"/>
              <a:t> (</a:t>
            </a: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genosida</a:t>
            </a:r>
            <a:r>
              <a:rPr lang="en-US" dirty="0" smtClean="0"/>
              <a:t> &amp; </a:t>
            </a: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Ham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wil</a:t>
            </a:r>
            <a:r>
              <a:rPr lang="en-US" dirty="0" smtClean="0"/>
              <a:t> territorial Negara </a:t>
            </a:r>
            <a:r>
              <a:rPr lang="en-US" dirty="0" err="1" smtClean="0"/>
              <a:t>ri</a:t>
            </a:r>
            <a:r>
              <a:rPr lang="en-US" dirty="0" smtClean="0"/>
              <a:t> o/ </a:t>
            </a:r>
            <a:r>
              <a:rPr lang="en-US" dirty="0" err="1" smtClean="0"/>
              <a:t>wni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genosida</a:t>
            </a:r>
            <a:r>
              <a:rPr lang="en-US" dirty="0" smtClean="0"/>
              <a:t>;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dg </a:t>
            </a:r>
            <a:r>
              <a:rPr lang="en-US" dirty="0" err="1" smtClean="0"/>
              <a:t>maksud</a:t>
            </a:r>
            <a:r>
              <a:rPr lang="en-US" dirty="0" smtClean="0"/>
              <a:t> u/ </a:t>
            </a:r>
            <a:r>
              <a:rPr lang="en-US" dirty="0" err="1" smtClean="0"/>
              <a:t>menghancurkan</a:t>
            </a:r>
            <a:r>
              <a:rPr lang="en-US" dirty="0" smtClean="0"/>
              <a:t> / </a:t>
            </a:r>
            <a:r>
              <a:rPr lang="en-US" dirty="0" err="1" smtClean="0"/>
              <a:t>memusnahkan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/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kel</a:t>
            </a:r>
            <a:r>
              <a:rPr lang="en-US" dirty="0" smtClean="0"/>
              <a:t>. </a:t>
            </a:r>
            <a:r>
              <a:rPr lang="en-US" dirty="0" err="1" smtClean="0"/>
              <a:t>Bangsa</a:t>
            </a:r>
            <a:r>
              <a:rPr lang="en-US" dirty="0" smtClean="0"/>
              <a:t>, </a:t>
            </a:r>
            <a:r>
              <a:rPr lang="en-US" dirty="0" err="1" smtClean="0"/>
              <a:t>ras</a:t>
            </a:r>
            <a:r>
              <a:rPr lang="en-US" dirty="0" smtClean="0"/>
              <a:t>, </a:t>
            </a:r>
            <a:r>
              <a:rPr lang="en-US" dirty="0" err="1" smtClean="0"/>
              <a:t>etnik</a:t>
            </a:r>
            <a:r>
              <a:rPr lang="en-US" dirty="0" smtClean="0"/>
              <a:t>, agama dg </a:t>
            </a:r>
            <a:r>
              <a:rPr lang="en-US" dirty="0" err="1" smtClean="0"/>
              <a:t>cara</a:t>
            </a:r>
            <a:r>
              <a:rPr lang="en-US" dirty="0" smtClean="0"/>
              <a:t>: </a:t>
            </a:r>
            <a:r>
              <a:rPr lang="en-US" dirty="0" err="1" smtClean="0"/>
              <a:t>membunuh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</a:t>
            </a:r>
            <a:r>
              <a:rPr lang="en-US" dirty="0" smtClean="0"/>
              <a:t>;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penderitaan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/ mental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216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14896"/>
            <a:ext cx="10363826" cy="50763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d. </a:t>
            </a: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1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sbgai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meluas</a:t>
            </a:r>
            <a:r>
              <a:rPr lang="en-US" dirty="0" smtClean="0"/>
              <a:t> &amp;; </a:t>
            </a:r>
            <a:r>
              <a:rPr lang="en-US" dirty="0" err="1" smtClean="0"/>
              <a:t>sistematis</a:t>
            </a:r>
            <a:r>
              <a:rPr lang="en-US" dirty="0" smtClean="0"/>
              <a:t> yang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</a:t>
            </a:r>
            <a:r>
              <a:rPr lang="en-US" dirty="0" err="1" smtClean="0"/>
              <a:t>sipil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Pembunuhan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Perbudakan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Pengusiran</a:t>
            </a:r>
            <a:r>
              <a:rPr lang="en-US" dirty="0" smtClean="0"/>
              <a:t> / </a:t>
            </a:r>
            <a:r>
              <a:rPr lang="en-US" dirty="0" err="1" smtClean="0"/>
              <a:t>pemindahan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Penyiksaan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Perkosaan</a:t>
            </a:r>
            <a:r>
              <a:rPr lang="en-US" dirty="0" smtClean="0"/>
              <a:t>, </a:t>
            </a:r>
            <a:r>
              <a:rPr lang="en-US" dirty="0" err="1" smtClean="0"/>
              <a:t>perbudakan</a:t>
            </a:r>
            <a:r>
              <a:rPr lang="en-US" dirty="0" smtClean="0"/>
              <a:t> </a:t>
            </a:r>
            <a:r>
              <a:rPr lang="en-US" dirty="0" err="1" smtClean="0"/>
              <a:t>seksual</a:t>
            </a:r>
            <a:r>
              <a:rPr lang="en-US" dirty="0" smtClean="0"/>
              <a:t>, </a:t>
            </a:r>
            <a:r>
              <a:rPr lang="en-US" dirty="0" err="1" smtClean="0"/>
              <a:t>pelacuran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bentuk2 </a:t>
            </a:r>
            <a:r>
              <a:rPr lang="en-US" dirty="0" err="1" smtClean="0"/>
              <a:t>kekerasan</a:t>
            </a:r>
            <a:r>
              <a:rPr lang="en-US" dirty="0" smtClean="0"/>
              <a:t> </a:t>
            </a:r>
            <a:r>
              <a:rPr lang="en-US" dirty="0" err="1" smtClean="0"/>
              <a:t>seksual</a:t>
            </a:r>
            <a:r>
              <a:rPr lang="en-US" dirty="0" smtClean="0"/>
              <a:t> lain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Penghilangan</a:t>
            </a:r>
            <a:r>
              <a:rPr lang="en-US" dirty="0" smtClean="0"/>
              <a:t> orang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Kejahatan</a:t>
            </a:r>
            <a:r>
              <a:rPr lang="en-US" dirty="0" smtClean="0"/>
              <a:t> apartheid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4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02634"/>
            <a:ext cx="10363825" cy="445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8517" y="1030778"/>
            <a:ext cx="11022676" cy="558615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Uu</a:t>
            </a:r>
            <a:r>
              <a:rPr lang="en-US" sz="2400" dirty="0" smtClean="0"/>
              <a:t> no.39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1999 </a:t>
            </a:r>
            <a:r>
              <a:rPr lang="en-US" sz="2400" dirty="0" err="1" smtClean="0"/>
              <a:t>ttg</a:t>
            </a:r>
            <a:r>
              <a:rPr lang="en-US" sz="2400" dirty="0" smtClean="0"/>
              <a:t> ham,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ham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melekat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hakikat</a:t>
            </a:r>
            <a:r>
              <a:rPr lang="en-US" sz="2400" dirty="0" smtClean="0"/>
              <a:t> </a:t>
            </a:r>
            <a:r>
              <a:rPr lang="en-US" sz="2400" dirty="0" err="1" smtClean="0"/>
              <a:t>keberadaan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makhluk</a:t>
            </a:r>
            <a:r>
              <a:rPr lang="en-US" sz="2400" dirty="0" smtClean="0"/>
              <a:t> </a:t>
            </a:r>
            <a:r>
              <a:rPr lang="en-US" sz="2400" dirty="0" err="1" smtClean="0"/>
              <a:t>tuhan</a:t>
            </a:r>
            <a:r>
              <a:rPr lang="en-US" sz="2400" dirty="0" smtClean="0"/>
              <a:t> </a:t>
            </a:r>
            <a:r>
              <a:rPr lang="en-US" sz="2400" dirty="0" err="1" smtClean="0"/>
              <a:t>yme</a:t>
            </a:r>
            <a:endParaRPr lang="en-US" sz="2400" dirty="0" smtClean="0"/>
          </a:p>
          <a:p>
            <a:r>
              <a:rPr lang="en-US" sz="2400" dirty="0" err="1" smtClean="0"/>
              <a:t>Pendapat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tokoh</a:t>
            </a:r>
            <a:r>
              <a:rPr lang="en-US" sz="2400" dirty="0" smtClean="0"/>
              <a:t>: ham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milik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,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universal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karunia</a:t>
            </a:r>
            <a:r>
              <a:rPr lang="en-US" sz="2400" dirty="0" smtClean="0"/>
              <a:t> </a:t>
            </a:r>
            <a:r>
              <a:rPr lang="en-US" sz="2400" dirty="0" err="1" smtClean="0"/>
              <a:t>tuhan</a:t>
            </a:r>
            <a:r>
              <a:rPr lang="en-US" sz="2400" dirty="0" smtClean="0"/>
              <a:t> </a:t>
            </a:r>
            <a:r>
              <a:rPr lang="en-US" sz="2400" dirty="0" err="1" smtClean="0"/>
              <a:t>yme</a:t>
            </a:r>
            <a:r>
              <a:rPr lang="en-US" sz="2400" dirty="0" smtClean="0"/>
              <a:t> </a:t>
            </a:r>
            <a:r>
              <a:rPr lang="en-US" sz="2400" dirty="0" err="1" smtClean="0"/>
              <a:t>sejak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kandungan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Rahim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kodrati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asasi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dipisahkan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eksistensi</a:t>
            </a:r>
            <a:r>
              <a:rPr lang="en-US" sz="2400" dirty="0" smtClean="0"/>
              <a:t>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11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35885"/>
            <a:ext cx="10075650" cy="744770"/>
          </a:xfrm>
        </p:spPr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8516" y="1246909"/>
            <a:ext cx="10922924" cy="480475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Mrpkn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norma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pasti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penegakannya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wajib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Bersifat</a:t>
            </a:r>
            <a:r>
              <a:rPr lang="en-US" sz="2400" dirty="0" smtClean="0"/>
              <a:t> universal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Dianggap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sendirinya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pengakuan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lain &amp;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efektif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dijadikan</a:t>
            </a:r>
            <a:r>
              <a:rPr lang="en-US" sz="2400" dirty="0" smtClean="0"/>
              <a:t> </a:t>
            </a:r>
            <a:r>
              <a:rPr lang="en-US" sz="2400" dirty="0" err="1" smtClean="0"/>
              <a:t>norma</a:t>
            </a:r>
            <a:r>
              <a:rPr lang="en-US" sz="2400" dirty="0" smtClean="0"/>
              <a:t> </a:t>
            </a:r>
            <a:r>
              <a:rPr lang="en-US" sz="2400" dirty="0" err="1" smtClean="0"/>
              <a:t>hukum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Dipandang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norma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,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kekuatan</a:t>
            </a:r>
            <a:r>
              <a:rPr lang="en-US" sz="2400" dirty="0" smtClean="0"/>
              <a:t> </a:t>
            </a:r>
            <a:r>
              <a:rPr lang="en-US" sz="2400" dirty="0" err="1" smtClean="0"/>
              <a:t>cukup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menghadapi</a:t>
            </a:r>
            <a:r>
              <a:rPr lang="en-US" sz="2400" dirty="0" smtClean="0"/>
              <a:t> </a:t>
            </a:r>
            <a:r>
              <a:rPr lang="en-US" sz="2400" dirty="0" err="1" smtClean="0"/>
              <a:t>benturan</a:t>
            </a:r>
            <a:r>
              <a:rPr lang="en-US" sz="2400" dirty="0" smtClean="0"/>
              <a:t> dg </a:t>
            </a:r>
            <a:r>
              <a:rPr lang="en-US" sz="2400" dirty="0" err="1" smtClean="0"/>
              <a:t>norma</a:t>
            </a:r>
            <a:r>
              <a:rPr lang="en-US" sz="2400" dirty="0" smtClean="0"/>
              <a:t> local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Mengaplikasikan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kewajiban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pd</a:t>
            </a:r>
            <a:r>
              <a:rPr lang="en-US" sz="2400" dirty="0" smtClean="0"/>
              <a:t> </a:t>
            </a:r>
            <a:r>
              <a:rPr lang="en-US" sz="2400" dirty="0" err="1" smtClean="0"/>
              <a:t>penerimaan</a:t>
            </a:r>
            <a:r>
              <a:rPr lang="en-US" sz="2400" dirty="0" smtClean="0"/>
              <a:t>, </a:t>
            </a:r>
            <a:r>
              <a:rPr lang="en-US" sz="2400" dirty="0" err="1" smtClean="0"/>
              <a:t>pengakuan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penerapan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terhadapnya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minimal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praktik</a:t>
            </a:r>
            <a:r>
              <a:rPr lang="en-US" sz="2400" dirty="0" smtClean="0"/>
              <a:t> </a:t>
            </a:r>
            <a:r>
              <a:rPr lang="en-US" sz="2400" dirty="0" err="1" smtClean="0"/>
              <a:t>kemasyarakatan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kenegaraan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layak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29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4" y="419012"/>
            <a:ext cx="10180946" cy="711519"/>
          </a:xfrm>
        </p:spPr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ham di </a:t>
            </a:r>
            <a:r>
              <a:rPr lang="en-US" dirty="0" err="1" smtClean="0"/>
              <a:t>dunia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0160"/>
            <a:ext cx="10363826" cy="523701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Ham </a:t>
            </a:r>
            <a:r>
              <a:rPr lang="en-US" sz="2400" dirty="0" err="1" smtClean="0"/>
              <a:t>kuno</a:t>
            </a:r>
            <a:r>
              <a:rPr lang="en-US" sz="2400" dirty="0" smtClean="0"/>
              <a:t>; </a:t>
            </a:r>
            <a:r>
              <a:rPr lang="en-US" sz="2400" dirty="0" err="1" smtClean="0"/>
              <a:t>perjuangan</a:t>
            </a:r>
            <a:r>
              <a:rPr lang="en-US" sz="2400" dirty="0" smtClean="0"/>
              <a:t> </a:t>
            </a:r>
            <a:r>
              <a:rPr lang="en-US" sz="2400" dirty="0" err="1" smtClean="0"/>
              <a:t>nabi</a:t>
            </a:r>
            <a:r>
              <a:rPr lang="en-US" sz="2400" dirty="0" smtClean="0"/>
              <a:t> Ibrahim </a:t>
            </a:r>
            <a:r>
              <a:rPr lang="en-US" sz="2400" dirty="0" err="1" smtClean="0"/>
              <a:t>melawan</a:t>
            </a:r>
            <a:r>
              <a:rPr lang="en-US" sz="2400" dirty="0" smtClean="0"/>
              <a:t> </a:t>
            </a:r>
            <a:r>
              <a:rPr lang="en-US" sz="2400" dirty="0" err="1" smtClean="0"/>
              <a:t>kezaliman</a:t>
            </a:r>
            <a:r>
              <a:rPr lang="en-US" sz="2400" dirty="0" smtClean="0"/>
              <a:t> raja </a:t>
            </a:r>
            <a:r>
              <a:rPr lang="en-US" sz="2400" dirty="0" err="1" smtClean="0"/>
              <a:t>namrud</a:t>
            </a:r>
            <a:r>
              <a:rPr lang="en-US" sz="2400" dirty="0" smtClean="0"/>
              <a:t> (2500-1000 </a:t>
            </a:r>
            <a:r>
              <a:rPr lang="en-US" sz="2400" dirty="0" err="1" smtClean="0"/>
              <a:t>sm</a:t>
            </a:r>
            <a:r>
              <a:rPr lang="en-US" sz="2400" dirty="0" smtClean="0"/>
              <a:t>); </a:t>
            </a:r>
            <a:r>
              <a:rPr lang="en-US" sz="2400" dirty="0" err="1" smtClean="0"/>
              <a:t>nabi</a:t>
            </a:r>
            <a:r>
              <a:rPr lang="en-US" sz="2400" dirty="0" smtClean="0"/>
              <a:t> Muhammad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memerdekakan</a:t>
            </a:r>
            <a:r>
              <a:rPr lang="en-US" sz="2400" dirty="0" smtClean="0"/>
              <a:t> </a:t>
            </a:r>
            <a:r>
              <a:rPr lang="en-US" sz="2400" dirty="0" err="1" smtClean="0"/>
              <a:t>budak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kaum</a:t>
            </a:r>
            <a:r>
              <a:rPr lang="en-US" sz="2400" dirty="0" smtClean="0"/>
              <a:t> </a:t>
            </a:r>
            <a:r>
              <a:rPr lang="en-US" sz="2400" dirty="0" err="1" smtClean="0"/>
              <a:t>wanita</a:t>
            </a:r>
            <a:r>
              <a:rPr lang="en-US" sz="2400" dirty="0" smtClean="0"/>
              <a:t> </a:t>
            </a:r>
            <a:r>
              <a:rPr lang="en-US" sz="2400" dirty="0" err="1" smtClean="0"/>
              <a:t>dri</a:t>
            </a:r>
            <a:r>
              <a:rPr lang="en-US" sz="2400" dirty="0" smtClean="0"/>
              <a:t> </a:t>
            </a:r>
            <a:r>
              <a:rPr lang="en-US" sz="2400" dirty="0" err="1" smtClean="0"/>
              <a:t>penindasan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</a:t>
            </a:r>
            <a:r>
              <a:rPr lang="en-US" sz="2400" dirty="0" err="1" smtClean="0"/>
              <a:t>quraish</a:t>
            </a:r>
            <a:r>
              <a:rPr lang="en-US" sz="2400" dirty="0" smtClean="0"/>
              <a:t>; </a:t>
            </a:r>
          </a:p>
          <a:p>
            <a:pPr algn="just"/>
            <a:r>
              <a:rPr lang="en-US" sz="2400" dirty="0" err="1" smtClean="0"/>
              <a:t>Sejarah</a:t>
            </a:r>
            <a:r>
              <a:rPr lang="en-US" sz="2400" dirty="0" smtClean="0"/>
              <a:t> ham </a:t>
            </a:r>
            <a:r>
              <a:rPr lang="en-US" sz="2400" dirty="0" err="1" smtClean="0"/>
              <a:t>berawal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eropa</a:t>
            </a:r>
            <a:r>
              <a:rPr lang="en-US" sz="2400" dirty="0" err="1" smtClean="0">
                <a:sym typeface="Wingdings" panose="05000000000000000000" pitchFamily="2" charset="2"/>
              </a:rPr>
              <a:t>John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locke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sym typeface="Wingdings" panose="05000000000000000000" pitchFamily="2" charset="2"/>
              </a:rPr>
              <a:t>merumuskan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adanya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hak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alamiah</a:t>
            </a:r>
            <a:r>
              <a:rPr lang="en-US" sz="2400" dirty="0" smtClean="0">
                <a:sym typeface="Wingdings" panose="05000000000000000000" pitchFamily="2" charset="2"/>
              </a:rPr>
              <a:t> (natural rights)</a:t>
            </a:r>
          </a:p>
          <a:p>
            <a:pPr algn="just"/>
            <a:r>
              <a:rPr lang="en-US" sz="2400" dirty="0" smtClean="0">
                <a:sym typeface="Wingdings" panose="05000000000000000000" pitchFamily="2" charset="2"/>
              </a:rPr>
              <a:t>Natural rights– </a:t>
            </a:r>
            <a:r>
              <a:rPr lang="en-US" sz="2400" dirty="0" err="1" smtClean="0">
                <a:sym typeface="Wingdings" panose="05000000000000000000" pitchFamily="2" charset="2"/>
              </a:rPr>
              <a:t>hak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atas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hidup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sym typeface="Wingdings" panose="05000000000000000000" pitchFamily="2" charset="2"/>
              </a:rPr>
              <a:t>hak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kebebasan</a:t>
            </a:r>
            <a:r>
              <a:rPr lang="en-US" sz="2400" dirty="0" smtClean="0">
                <a:sym typeface="Wingdings" panose="05000000000000000000" pitchFamily="2" charset="2"/>
              </a:rPr>
              <a:t>, &amp; </a:t>
            </a:r>
            <a:r>
              <a:rPr lang="en-US" sz="2400" dirty="0" err="1" smtClean="0">
                <a:sym typeface="Wingdings" panose="05000000000000000000" pitchFamily="2" charset="2"/>
              </a:rPr>
              <a:t>hak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milik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algn="just"/>
            <a:r>
              <a:rPr lang="en-US" sz="2400" dirty="0" err="1" smtClean="0">
                <a:sym typeface="Wingdings" panose="05000000000000000000" pitchFamily="2" charset="2"/>
              </a:rPr>
              <a:t>Sejarah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perkembangan</a:t>
            </a:r>
            <a:r>
              <a:rPr lang="en-US" sz="2400" dirty="0" smtClean="0">
                <a:sym typeface="Wingdings" panose="05000000000000000000" pitchFamily="2" charset="2"/>
              </a:rPr>
              <a:t> ham </a:t>
            </a:r>
            <a:r>
              <a:rPr lang="en-US" sz="2400" dirty="0" err="1" smtClean="0">
                <a:sym typeface="Wingdings" panose="05000000000000000000" pitchFamily="2" charset="2"/>
              </a:rPr>
              <a:t>ditandai</a:t>
            </a:r>
            <a:r>
              <a:rPr lang="en-US" sz="2400" dirty="0" smtClean="0">
                <a:sym typeface="Wingdings" panose="05000000000000000000" pitchFamily="2" charset="2"/>
              </a:rPr>
              <a:t> dg </a:t>
            </a:r>
            <a:r>
              <a:rPr lang="en-US" sz="2400" dirty="0" err="1" smtClean="0">
                <a:sym typeface="Wingdings" panose="05000000000000000000" pitchFamily="2" charset="2"/>
              </a:rPr>
              <a:t>adanya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tiga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peristiwa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besar</a:t>
            </a:r>
            <a:r>
              <a:rPr lang="en-US" sz="2400" dirty="0" smtClean="0">
                <a:sym typeface="Wingdings" panose="05000000000000000000" pitchFamily="2" charset="2"/>
              </a:rPr>
              <a:t>; magna </a:t>
            </a:r>
            <a:r>
              <a:rPr lang="en-US" sz="2400" dirty="0" err="1" smtClean="0">
                <a:sym typeface="Wingdings" panose="05000000000000000000" pitchFamily="2" charset="2"/>
              </a:rPr>
              <a:t>charta</a:t>
            </a:r>
            <a:r>
              <a:rPr lang="en-US" sz="2400" dirty="0" smtClean="0">
                <a:sym typeface="Wingdings" panose="05000000000000000000" pitchFamily="2" charset="2"/>
              </a:rPr>
              <a:t>; </a:t>
            </a:r>
            <a:r>
              <a:rPr lang="en-US" sz="2400" dirty="0" err="1" smtClean="0">
                <a:sym typeface="Wingdings" panose="05000000000000000000" pitchFamily="2" charset="2"/>
              </a:rPr>
              <a:t>revolusi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amerika</a:t>
            </a:r>
            <a:r>
              <a:rPr lang="en-US" sz="2400" dirty="0" smtClean="0">
                <a:sym typeface="Wingdings" panose="05000000000000000000" pitchFamily="2" charset="2"/>
              </a:rPr>
              <a:t>; </a:t>
            </a:r>
            <a:r>
              <a:rPr lang="en-US" sz="2400" dirty="0" err="1" smtClean="0">
                <a:sym typeface="Wingdings" panose="05000000000000000000" pitchFamily="2" charset="2"/>
              </a:rPr>
              <a:t>dan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revolusi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perancis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6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86008"/>
            <a:ext cx="8014093" cy="711519"/>
          </a:xfrm>
        </p:spPr>
        <p:txBody>
          <a:bodyPr/>
          <a:lstStyle/>
          <a:p>
            <a:r>
              <a:rPr lang="en-US" dirty="0" smtClean="0"/>
              <a:t>1. Magna </a:t>
            </a:r>
            <a:r>
              <a:rPr lang="en-US" dirty="0" err="1" smtClean="0"/>
              <a:t>charta</a:t>
            </a:r>
            <a:r>
              <a:rPr lang="en-US" dirty="0" smtClean="0"/>
              <a:t> (1215)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80408"/>
            <a:ext cx="10363826" cy="4610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Piagam</a:t>
            </a:r>
            <a:r>
              <a:rPr lang="en-US" sz="2400" dirty="0" smtClean="0"/>
              <a:t> </a:t>
            </a:r>
            <a:r>
              <a:rPr lang="en-US" sz="2400" dirty="0" err="1" smtClean="0"/>
              <a:t>perjanjian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raja john (</a:t>
            </a:r>
            <a:r>
              <a:rPr lang="en-US" sz="2400" dirty="0" err="1" smtClean="0"/>
              <a:t>inggris</a:t>
            </a:r>
            <a:r>
              <a:rPr lang="en-US" sz="2400" dirty="0" smtClean="0"/>
              <a:t>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para </a:t>
            </a:r>
            <a:r>
              <a:rPr lang="en-US" sz="2400" dirty="0" err="1" smtClean="0"/>
              <a:t>bangsawan</a:t>
            </a:r>
            <a:r>
              <a:rPr lang="en-US" sz="2400" dirty="0" smtClean="0"/>
              <a:t>; </a:t>
            </a:r>
            <a:r>
              <a:rPr lang="en-US" sz="2400" dirty="0" err="1" smtClean="0"/>
              <a:t>isinya</a:t>
            </a:r>
            <a:r>
              <a:rPr lang="en-US" sz="2400" dirty="0" smtClean="0"/>
              <a:t> </a:t>
            </a:r>
            <a:r>
              <a:rPr lang="en-US" sz="2400" dirty="0" err="1" smtClean="0"/>
              <a:t>pemberian</a:t>
            </a:r>
            <a:r>
              <a:rPr lang="en-US" sz="2400" dirty="0" smtClean="0"/>
              <a:t> </a:t>
            </a:r>
            <a:r>
              <a:rPr lang="en-US" sz="2400" dirty="0" err="1" smtClean="0"/>
              <a:t>jaminan</a:t>
            </a:r>
            <a:r>
              <a:rPr lang="en-US" sz="2400" dirty="0" smtClean="0"/>
              <a:t> </a:t>
            </a:r>
            <a:r>
              <a:rPr lang="en-US" sz="2400" dirty="0" err="1" smtClean="0"/>
              <a:t>bbrp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raja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para </a:t>
            </a:r>
            <a:r>
              <a:rPr lang="en-US" sz="2400" dirty="0" err="1" smtClean="0"/>
              <a:t>bangsawan</a:t>
            </a:r>
            <a:r>
              <a:rPr lang="en-US" sz="2400" dirty="0" smtClean="0"/>
              <a:t> </a:t>
            </a:r>
            <a:r>
              <a:rPr lang="en-US" sz="2400" dirty="0" err="1" smtClean="0"/>
              <a:t>beserta</a:t>
            </a:r>
            <a:r>
              <a:rPr lang="en-US" sz="2400" dirty="0" smtClean="0"/>
              <a:t> </a:t>
            </a:r>
            <a:r>
              <a:rPr lang="en-US" sz="2400" dirty="0" err="1" smtClean="0"/>
              <a:t>keturunannya</a:t>
            </a:r>
            <a:r>
              <a:rPr lang="en-US" sz="2400" dirty="0" smtClean="0"/>
              <a:t>,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lain:</a:t>
            </a:r>
          </a:p>
          <a:p>
            <a:pPr algn="just"/>
            <a:r>
              <a:rPr lang="en-US" sz="2400" dirty="0" err="1" smtClean="0"/>
              <a:t>Hak</a:t>
            </a:r>
            <a:r>
              <a:rPr lang="en-US" sz="2400" dirty="0" smtClean="0"/>
              <a:t> u/ </a:t>
            </a:r>
            <a:r>
              <a:rPr lang="en-US" sz="2400" dirty="0" err="1" smtClean="0"/>
              <a:t>tdk</a:t>
            </a:r>
            <a:r>
              <a:rPr lang="en-US" sz="2400" dirty="0" smtClean="0"/>
              <a:t> </a:t>
            </a:r>
            <a:r>
              <a:rPr lang="en-US" sz="2400" dirty="0" err="1" smtClean="0"/>
              <a:t>dipenjarakan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pemeriksaan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pengadilan</a:t>
            </a:r>
            <a:r>
              <a:rPr lang="en-US" sz="2400" dirty="0" smtClean="0"/>
              <a:t>, </a:t>
            </a:r>
            <a:r>
              <a:rPr lang="en-US" sz="2400" dirty="0" err="1" smtClean="0"/>
              <a:t>jaminan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balasan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bantuan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para </a:t>
            </a:r>
            <a:r>
              <a:rPr lang="en-US" sz="2400" dirty="0" err="1" smtClean="0"/>
              <a:t>bangsawan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 </a:t>
            </a:r>
            <a:r>
              <a:rPr lang="en-US" sz="2400" dirty="0" err="1" smtClean="0"/>
              <a:t>berkembang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konstitusional</a:t>
            </a:r>
            <a:r>
              <a:rPr lang="en-US" sz="2400" dirty="0" smtClean="0"/>
              <a:t> </a:t>
            </a:r>
            <a:r>
              <a:rPr lang="en-US" sz="2400" dirty="0" err="1" smtClean="0"/>
              <a:t>inggris</a:t>
            </a:r>
            <a:endParaRPr lang="en-US" sz="2400" dirty="0" smtClean="0"/>
          </a:p>
          <a:p>
            <a:pPr marL="457200" indent="-457200" algn="just">
              <a:buFont typeface="+mj-lt"/>
              <a:buAutoNum type="alphaL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lphaL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84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6131"/>
            <a:ext cx="6185294" cy="960901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Revolusi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(1276)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7032"/>
            <a:ext cx="10363826" cy="45941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err="1" smtClean="0"/>
              <a:t>Perang</a:t>
            </a:r>
            <a:r>
              <a:rPr lang="en-US" sz="2400" dirty="0" smtClean="0"/>
              <a:t> </a:t>
            </a:r>
            <a:r>
              <a:rPr lang="en-US" sz="2400" dirty="0" err="1" smtClean="0"/>
              <a:t>kemerdekaan</a:t>
            </a:r>
            <a:r>
              <a:rPr lang="en-US" sz="2400" dirty="0" smtClean="0"/>
              <a:t> </a:t>
            </a:r>
            <a:r>
              <a:rPr lang="en-US" sz="2400" dirty="0" err="1" smtClean="0"/>
              <a:t>rakyat</a:t>
            </a:r>
            <a:r>
              <a:rPr lang="en-US" sz="2400" dirty="0" smtClean="0"/>
              <a:t> </a:t>
            </a:r>
            <a:r>
              <a:rPr lang="en-US" sz="2400" dirty="0" err="1" smtClean="0"/>
              <a:t>amerika</a:t>
            </a:r>
            <a:r>
              <a:rPr lang="en-US" sz="2400" dirty="0" smtClean="0"/>
              <a:t> </a:t>
            </a:r>
            <a:r>
              <a:rPr lang="en-US" sz="2400" dirty="0" err="1" smtClean="0"/>
              <a:t>melawan</a:t>
            </a:r>
            <a:r>
              <a:rPr lang="en-US" sz="2400" dirty="0" smtClean="0"/>
              <a:t> </a:t>
            </a:r>
            <a:r>
              <a:rPr lang="en-US" sz="2400" dirty="0" err="1" smtClean="0"/>
              <a:t>inggris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revolusi</a:t>
            </a:r>
            <a:r>
              <a:rPr lang="en-US" sz="2400" dirty="0" smtClean="0"/>
              <a:t> </a:t>
            </a:r>
            <a:r>
              <a:rPr lang="en-US" sz="2400" dirty="0" err="1" smtClean="0"/>
              <a:t>amerika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Amerika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Negara </a:t>
            </a:r>
            <a:r>
              <a:rPr lang="en-US" sz="2400" dirty="0" err="1" smtClean="0"/>
              <a:t>merdeka</a:t>
            </a:r>
            <a:r>
              <a:rPr lang="en-US" sz="2400" dirty="0" smtClean="0"/>
              <a:t>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4 </a:t>
            </a:r>
            <a:r>
              <a:rPr lang="en-US" sz="2400" dirty="0" err="1" smtClean="0"/>
              <a:t>juli</a:t>
            </a:r>
            <a:r>
              <a:rPr lang="en-US" sz="2400" dirty="0" smtClean="0"/>
              <a:t> 1776.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3600" dirty="0" smtClean="0"/>
              <a:t>3. </a:t>
            </a:r>
            <a:r>
              <a:rPr lang="en-US" sz="3600" dirty="0" err="1" smtClean="0"/>
              <a:t>Revolusi</a:t>
            </a:r>
            <a:r>
              <a:rPr lang="en-US" sz="3600" dirty="0" smtClean="0"/>
              <a:t> </a:t>
            </a:r>
            <a:r>
              <a:rPr lang="en-US" sz="3600" dirty="0" err="1" smtClean="0"/>
              <a:t>perancis</a:t>
            </a:r>
            <a:r>
              <a:rPr lang="en-US" sz="3600" dirty="0" smtClean="0"/>
              <a:t> (1789)</a:t>
            </a:r>
          </a:p>
          <a:p>
            <a:pPr marL="0" indent="0" algn="just">
              <a:buNone/>
            </a:pP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perlawanan</a:t>
            </a:r>
            <a:r>
              <a:rPr lang="en-US" sz="2400" dirty="0" smtClean="0"/>
              <a:t> </a:t>
            </a:r>
            <a:r>
              <a:rPr lang="en-US" sz="2400" dirty="0" err="1" smtClean="0"/>
              <a:t>rakyat</a:t>
            </a:r>
            <a:r>
              <a:rPr lang="en-US" sz="2400" dirty="0" smtClean="0"/>
              <a:t> </a:t>
            </a:r>
            <a:r>
              <a:rPr lang="en-US" sz="2400" dirty="0" err="1" smtClean="0"/>
              <a:t>perancis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rajanya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(Louis xvi)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bertindak</a:t>
            </a:r>
            <a:r>
              <a:rPr lang="en-US" sz="2400" dirty="0" smtClean="0"/>
              <a:t> </a:t>
            </a:r>
            <a:r>
              <a:rPr lang="en-US" sz="2400" dirty="0" err="1" smtClean="0"/>
              <a:t>sewenang-wenang</a:t>
            </a:r>
            <a:r>
              <a:rPr lang="en-US" sz="2400" dirty="0" smtClean="0"/>
              <a:t> </a:t>
            </a:r>
            <a:r>
              <a:rPr lang="en-US" sz="2400" dirty="0" err="1" smtClean="0"/>
              <a:t>absolut</a:t>
            </a:r>
            <a:r>
              <a:rPr lang="en-US" sz="2400" dirty="0" smtClean="0"/>
              <a:t> (</a:t>
            </a:r>
            <a:r>
              <a:rPr lang="en-US" sz="2400" dirty="0" err="1" smtClean="0"/>
              <a:t>DecLARATION</a:t>
            </a:r>
            <a:r>
              <a:rPr lang="en-US" sz="2400" dirty="0" smtClean="0"/>
              <a:t> DES DROITS DE I’HOMME ET DU CITOYEN ) –PERNYATAAN HAK-HAK MANUSIA &amp; WARGA NEGARA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9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19260"/>
            <a:ext cx="4472872" cy="462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LANJUTAN…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5142" y="980902"/>
            <a:ext cx="10662458" cy="53201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PERNYATAAN TERSEBUT MEMUAT 3 HAL: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smtClean="0"/>
              <a:t>HAK ATAS KEBEBASAN (LIBERTY)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smtClean="0"/>
              <a:t>KESAMAAN (EGALITY)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 smtClean="0"/>
              <a:t>PERSAUDARAAN (FRATERNITY)</a:t>
            </a:r>
          </a:p>
          <a:p>
            <a:pPr marL="457200" indent="-457200">
              <a:buFont typeface="+mj-lt"/>
              <a:buAutoNum type="alphaL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74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153" y="302634"/>
            <a:ext cx="9693265" cy="595141"/>
          </a:xfrm>
        </p:spPr>
        <p:txBody>
          <a:bodyPr/>
          <a:lstStyle/>
          <a:p>
            <a:r>
              <a:rPr lang="en-US" dirty="0" smtClean="0"/>
              <a:t>Ham </a:t>
            </a:r>
            <a:r>
              <a:rPr lang="en-US" dirty="0" err="1" smtClean="0"/>
              <a:t>kontemporer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7034"/>
            <a:ext cx="10363826" cy="4594166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/>
              <a:t>Ditandai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rights of determination (</a:t>
            </a:r>
            <a:r>
              <a:rPr lang="en-US" sz="2400" dirty="0" err="1" smtClean="0"/>
              <a:t>presiden</a:t>
            </a:r>
            <a:r>
              <a:rPr lang="en-US" sz="2400" dirty="0" smtClean="0"/>
              <a:t> as </a:t>
            </a:r>
            <a:r>
              <a:rPr lang="en-US" sz="2400" dirty="0" err="1" smtClean="0"/>
              <a:t>tw</a:t>
            </a:r>
            <a:r>
              <a:rPr lang="en-US" sz="2400" dirty="0" smtClean="0"/>
              <a:t>. Wilson 1918),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franklin d </a:t>
            </a:r>
            <a:r>
              <a:rPr lang="en-US" sz="2400" dirty="0" err="1" smtClean="0"/>
              <a:t>roosvelt</a:t>
            </a:r>
            <a:r>
              <a:rPr lang="en-US" sz="2400" dirty="0" smtClean="0"/>
              <a:t> 1941, </a:t>
            </a:r>
            <a:r>
              <a:rPr lang="en-US" sz="2400" dirty="0" err="1" smtClean="0"/>
              <a:t>mengeluarkan</a:t>
            </a:r>
            <a:r>
              <a:rPr lang="en-US" sz="2400" dirty="0" smtClean="0"/>
              <a:t> </a:t>
            </a:r>
            <a:r>
              <a:rPr lang="en-US" sz="2400" dirty="0" err="1" smtClean="0"/>
              <a:t>atlantic</a:t>
            </a:r>
            <a:r>
              <a:rPr lang="en-US" sz="2400" dirty="0" smtClean="0"/>
              <a:t> charter </a:t>
            </a:r>
            <a:r>
              <a:rPr lang="en-US" sz="2400" dirty="0" err="1" smtClean="0"/>
              <a:t>yaitu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Kebebasan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beragama</a:t>
            </a:r>
            <a:r>
              <a:rPr lang="en-US" sz="2400" dirty="0"/>
              <a:t> (freedom of religion)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Kebebasan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berbicara</a:t>
            </a:r>
            <a:r>
              <a:rPr lang="en-US" sz="2400" dirty="0"/>
              <a:t> &amp; </a:t>
            </a:r>
            <a:r>
              <a:rPr lang="en-US" sz="2400" dirty="0" err="1"/>
              <a:t>berpendapat</a:t>
            </a:r>
            <a:r>
              <a:rPr lang="en-US" sz="2400" dirty="0"/>
              <a:t> (freedom of speech)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Kebebasan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kemelaratan</a:t>
            </a:r>
            <a:r>
              <a:rPr lang="en-US" sz="2400" dirty="0"/>
              <a:t> (freedom from want)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Kebebasan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ketakutan</a:t>
            </a:r>
            <a:r>
              <a:rPr lang="en-US" sz="2400" dirty="0"/>
              <a:t> (freedom from fear)</a:t>
            </a:r>
            <a:endParaRPr lang="en-US" sz="2400" dirty="0" smtClean="0"/>
          </a:p>
          <a:p>
            <a:pPr algn="just"/>
            <a:r>
              <a:rPr lang="en-US" sz="2400" dirty="0" smtClean="0"/>
              <a:t>Ham </a:t>
            </a:r>
            <a:r>
              <a:rPr lang="en-US" sz="2400" dirty="0" err="1" smtClean="0"/>
              <a:t>kontemporer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resmi</a:t>
            </a:r>
            <a:r>
              <a:rPr lang="en-US" sz="2400" dirty="0" smtClean="0"/>
              <a:t>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ditetapkannya</a:t>
            </a:r>
            <a:r>
              <a:rPr lang="en-US" sz="2400" dirty="0" smtClean="0"/>
              <a:t> universal declaration of </a:t>
            </a:r>
            <a:r>
              <a:rPr lang="en-US" sz="2400" dirty="0" err="1" smtClean="0"/>
              <a:t>humn</a:t>
            </a:r>
            <a:r>
              <a:rPr lang="en-US" sz="2400" dirty="0" smtClean="0"/>
              <a:t> rights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pbb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643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962</TotalTime>
  <Words>1559</Words>
  <Application>Microsoft Office PowerPoint</Application>
  <PresentationFormat>Custom</PresentationFormat>
  <Paragraphs>150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Droplet</vt:lpstr>
      <vt:lpstr>Pancasila dan hak asasi manusia</vt:lpstr>
      <vt:lpstr>PowerPoint Presentation</vt:lpstr>
      <vt:lpstr>Pengertian hak asasi manusia</vt:lpstr>
      <vt:lpstr>Ciri-ciri ham</vt:lpstr>
      <vt:lpstr>Sejarah perkembangan ham di dunia</vt:lpstr>
      <vt:lpstr>1. Magna charta (1215)</vt:lpstr>
      <vt:lpstr>2. Revolusi amerika (1276)</vt:lpstr>
      <vt:lpstr>LANJUTAN…</vt:lpstr>
      <vt:lpstr>Ham kontemporer</vt:lpstr>
      <vt:lpstr>Konsep awal ham</vt:lpstr>
      <vt:lpstr>Ada tiga generasi ham</vt:lpstr>
      <vt:lpstr>Ham di indonesia</vt:lpstr>
      <vt:lpstr>Ham dalam konstitusi indonesia</vt:lpstr>
      <vt:lpstr>PowerPoint Presentation</vt:lpstr>
      <vt:lpstr>Ham dalam uu no.39 tahun 1999</vt:lpstr>
      <vt:lpstr>Asas-asas dasar ham dalam uu no.39 tahun 1999</vt:lpstr>
      <vt:lpstr>Ham &amp; kebebasan dasar manusia indonesia dalam uu no.39 tahun 1999</vt:lpstr>
      <vt:lpstr>Kewajiban dasar rakyat indonesia</vt:lpstr>
      <vt:lpstr>Lembaga penegak ham</vt:lpstr>
      <vt:lpstr>PowerPoint Presentation</vt:lpstr>
      <vt:lpstr>PowerPoint Presentation</vt:lpstr>
      <vt:lpstr>2. Komnas perlindungan anak di indonesia</vt:lpstr>
      <vt:lpstr>PowerPoint Presentation</vt:lpstr>
      <vt:lpstr>Komnas perempuan</vt:lpstr>
      <vt:lpstr>Pengadilan ham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Pancasila dan hak asasi manusia</dc:title>
  <dc:creator>AHZA</dc:creator>
  <cp:lastModifiedBy>lenovo</cp:lastModifiedBy>
  <cp:revision>52</cp:revision>
  <dcterms:created xsi:type="dcterms:W3CDTF">2013-10-07T02:36:48Z</dcterms:created>
  <dcterms:modified xsi:type="dcterms:W3CDTF">2019-11-25T05:11:41Z</dcterms:modified>
</cp:coreProperties>
</file>