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7" autoAdjust="0"/>
    <p:restoredTop sz="94291" autoAdjust="0"/>
  </p:normalViewPr>
  <p:slideViewPr>
    <p:cSldViewPr snapToGrid="0">
      <p:cViewPr varScale="1">
        <p:scale>
          <a:sx n="61" d="100"/>
          <a:sy n="61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2B1E8B-E956-4169-882C-9271CF3A7D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8886CD-85FA-453F-9C79-37EE719713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11F3D-058B-4C51-89DD-0F288A52D981}" type="datetimeFigureOut">
              <a:rPr lang="en-US" smtClean="0"/>
              <a:t>05-Nov-20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E09F9-86BF-46A2-833D-AB4D32C393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2CDCB-494F-41F9-B1B5-BA27F3E1DB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01FEB-A5F4-4E1C-9391-4473FE4C0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908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EDB8A-BCAE-46A7-A1CB-ED62337DF698}" type="datetimeFigureOut">
              <a:rPr lang="en-US" smtClean="0"/>
              <a:t>05-Nov-20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6F16F-A680-40D2-AEB2-E2174C300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340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Menjalankan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operasi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dengan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lebih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efisien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.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Dengan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informasi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yang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baik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biaya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operasional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sehari-hari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dapat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dipangkas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seminimal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mungkin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.</a:t>
            </a:r>
            <a:endParaRPr lang="en-US" sz="12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Market Share / Saham.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Dengan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informasi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yang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baik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organisasi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dapat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mulai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terikat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dengan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pelanggan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membentuk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hubungan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pribadi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.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Ini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menghasilkan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loyalitas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pelanggan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, yang pada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gilirannya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menghasilkan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pangsa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pasar yang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terlindungi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.</a:t>
            </a:r>
            <a:endParaRPr lang="en-US" sz="12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Sensitivitas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terhadap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persaingan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.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Dengan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informasi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yang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baik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organisasi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dapat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dengan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cepat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menyadari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intrusi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produk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baru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dan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bentuk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persaingan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baru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.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Tanpa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informasi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yang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baik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organisasi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harus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mencari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tahu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tentang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kesuksesan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pasar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dari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persaingan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dengan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cara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yang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sulit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-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dengan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kehilangan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uang dan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pangsa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pasar.</a:t>
            </a:r>
            <a:endParaRPr lang="en-US" sz="12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Penetapan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harga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.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Dengan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sistem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informasi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yang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baik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sensitivitas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harga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dapat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dideteksi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.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Titik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di mana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konsumen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menjadi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gelisah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tentang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suatu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produk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menjadi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jelas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.</a:t>
            </a:r>
            <a:endParaRPr lang="en-US" sz="12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Pengemasan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.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Dengan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sistem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informasi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yang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baik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organisasi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dapat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mengumpulkan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informasi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tentang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bentuk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kemasan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mana yang paling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efektif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.</a:t>
            </a:r>
            <a:endParaRPr lang="en-US" sz="1200" dirty="0">
              <a:effectLst/>
              <a:latin typeface="+mj-lt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6F16F-A680-40D2-AEB2-E2174C300B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04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DW :</a:t>
            </a:r>
          </a:p>
          <a:p>
            <a:endParaRPr lang="en-US" dirty="0"/>
          </a:p>
          <a:p>
            <a:r>
              <a:rPr lang="en-US" dirty="0" err="1"/>
              <a:t>Memproses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=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kueri</a:t>
            </a:r>
            <a:r>
              <a:rPr lang="en-US" dirty="0"/>
              <a:t>,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, dan </a:t>
            </a:r>
            <a:r>
              <a:rPr lang="en-US" dirty="0" err="1"/>
              <a:t>pelaporan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tab </a:t>
            </a:r>
            <a:r>
              <a:rPr lang="en-US" dirty="0" err="1"/>
              <a:t>silang</a:t>
            </a:r>
            <a:r>
              <a:rPr lang="en-US" dirty="0"/>
              <a:t>,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bagan</a:t>
            </a:r>
            <a:r>
              <a:rPr lang="en-US" dirty="0"/>
              <a:t>, dan </a:t>
            </a:r>
            <a:r>
              <a:rPr lang="en-US" dirty="0" err="1"/>
              <a:t>grafik</a:t>
            </a:r>
            <a:endParaRPr lang="en-US" dirty="0"/>
          </a:p>
          <a:p>
            <a:endParaRPr lang="en-US" dirty="0"/>
          </a:p>
          <a:p>
            <a:r>
              <a:rPr lang="en-US" dirty="0"/>
              <a:t>`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analitis</a:t>
            </a:r>
            <a:r>
              <a:rPr lang="en-US" dirty="0"/>
              <a:t>  =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multidimensi</a:t>
            </a:r>
            <a:r>
              <a:rPr lang="en-US" dirty="0"/>
              <a:t> data </a:t>
            </a:r>
            <a:r>
              <a:rPr lang="en-US" dirty="0" err="1"/>
              <a:t>gudang</a:t>
            </a:r>
            <a:r>
              <a:rPr lang="en-US" dirty="0"/>
              <a:t> data ,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OLAP </a:t>
            </a:r>
            <a:r>
              <a:rPr lang="en-US" dirty="0" err="1"/>
              <a:t>dasar</a:t>
            </a:r>
            <a:r>
              <a:rPr lang="en-US" dirty="0"/>
              <a:t>, slice-</a:t>
            </a:r>
            <a:r>
              <a:rPr lang="en-US" dirty="0" err="1"/>
              <a:t>dadu</a:t>
            </a:r>
            <a:r>
              <a:rPr lang="en-US" dirty="0"/>
              <a:t>, </a:t>
            </a:r>
            <a:r>
              <a:rPr lang="en-US" dirty="0" err="1"/>
              <a:t>pengeboran</a:t>
            </a:r>
            <a:r>
              <a:rPr lang="en-US" dirty="0"/>
              <a:t>, pivoting</a:t>
            </a:r>
          </a:p>
          <a:p>
            <a:endParaRPr lang="en-US" dirty="0"/>
          </a:p>
          <a:p>
            <a:r>
              <a:rPr lang="en-US" dirty="0"/>
              <a:t>`Data mining = </a:t>
            </a:r>
            <a:r>
              <a:rPr lang="en-US" dirty="0" err="1"/>
              <a:t>penemuan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tersembunyi</a:t>
            </a:r>
            <a:endParaRPr lang="en-US" dirty="0"/>
          </a:p>
          <a:p>
            <a:r>
              <a:rPr lang="en-US" dirty="0"/>
              <a:t>`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asosiasi</a:t>
            </a:r>
            <a:r>
              <a:rPr lang="en-US" dirty="0"/>
              <a:t>, </a:t>
            </a:r>
            <a:r>
              <a:rPr lang="en-US" dirty="0" err="1"/>
              <a:t>membangun</a:t>
            </a:r>
            <a:r>
              <a:rPr lang="en-US" dirty="0"/>
              <a:t> model </a:t>
            </a:r>
            <a:r>
              <a:rPr lang="en-US" dirty="0" err="1"/>
              <a:t>analitik</a:t>
            </a:r>
            <a:r>
              <a:rPr lang="en-US" dirty="0"/>
              <a:t>,</a:t>
            </a:r>
          </a:p>
          <a:p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dan </a:t>
            </a:r>
            <a:r>
              <a:rPr lang="en-US" dirty="0" err="1"/>
              <a:t>prediksi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menyajikan</a:t>
            </a:r>
            <a:endParaRPr lang="en-US" dirty="0"/>
          </a:p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penambangan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6F16F-A680-40D2-AEB2-E2174C300B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7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AE66-D9CF-4FCD-8449-768AFC6ED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A42CC-A7A3-4B84-A4D4-BFD7E282B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38A6A-9146-48A0-95D2-43F64885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B4CB-AB62-4F6A-B487-AA90905D86FB}" type="datetime1">
              <a:rPr lang="en-US" smtClean="0"/>
              <a:t>05-Nov-20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5BB95-EB1D-420E-BC7D-724E0947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--------------------------------------------------------------------------------------------------------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C62F4-0963-41BD-837E-157AB29D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4FC3-301A-4B3E-A5D0-CBACE389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0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6D1F-FF25-4608-9A50-C608CE38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1133E-081A-430D-91EE-F3B229D34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4137E-454E-42CD-B089-7BB73A3A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60E7-CB68-4A21-97FB-8183E76DACAB}" type="datetime1">
              <a:rPr lang="en-US" smtClean="0"/>
              <a:t>05-Nov-20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B049C-37C5-46C6-BA68-01D76B66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--------------------------------------------------------------------------------------------------------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D9CBC-594E-4AE7-97BB-5890A965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4FC3-301A-4B3E-A5D0-CBACE389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42C6B-2C45-4C3A-A72E-7DC41DE15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1C1A1-537D-46C4-8929-4EAC3DC56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31AD0-B6CF-470E-A92F-F6830A36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5B00-94E0-4137-ADF7-41FE81DE22E9}" type="datetime1">
              <a:rPr lang="en-US" smtClean="0"/>
              <a:t>05-Nov-20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7ABBF-FCCA-4921-AB17-BAFB1DFC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--------------------------------------------------------------------------------------------------------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E8156-9762-4FEE-B396-C58D46A1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4FC3-301A-4B3E-A5D0-CBACE389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2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EB7C6-EB51-4DB6-85F4-B0C392F8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C307B-183E-4B77-97E4-1CAF2FC15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F310A-37D5-41D2-A11F-F2E7778D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DB12-6782-4E31-8B83-739BF306180F}" type="datetime1">
              <a:rPr lang="en-US" smtClean="0"/>
              <a:t>05-Nov-20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44586-A8D1-44F7-B354-2BC1EB0B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--------------------------------------------------------------------------------------------------------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D5FA2-07E4-49E7-8441-7F80B0D9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4FC3-301A-4B3E-A5D0-CBACE389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8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F77B-617B-43C6-970B-D39391F65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BB8BA-8B3D-41C2-A604-68378C0F6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19690-D179-4C74-8F0C-542D0C16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2CF4-6908-4DC9-B03E-BF53D29B9E58}" type="datetime1">
              <a:rPr lang="en-US" smtClean="0"/>
              <a:t>05-Nov-20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1E52E-CC66-464D-B534-A0556955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--------------------------------------------------------------------------------------------------------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51C31-AE14-41F7-A642-49DFA44D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4FC3-301A-4B3E-A5D0-CBACE389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2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CD56-43AB-47E7-975F-953DC247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84BC5-1A12-4D18-AE86-D12810519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C58E1-C6E5-4644-BFC6-5FAA1612A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CEC14-1A27-4826-B012-C6846701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F2DF-1FA2-4B85-B528-5A9150D5EEE2}" type="datetime1">
              <a:rPr lang="en-US" smtClean="0"/>
              <a:t>05-Nov-20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E86C8-F76A-4EED-9E90-F146C9C0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--------------------------------------------------------------------------------------------------------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FE9BE-B1D8-40C7-BD97-D3615F56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4FC3-301A-4B3E-A5D0-CBACE389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8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5B4C-446B-4779-8364-647E5E94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8EC50-05E5-48B5-A7FB-2831AFC4D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63BB1-0220-4C1A-816B-676C96BBA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3DDEF-7FB7-4CD5-8E0D-471AA966C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D5718B-605F-40EE-9072-26C5B1E1A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0F46CE-58A8-40DC-B1A5-E083BEF0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59B2-C79F-4D10-9B4F-3A67F8991D3C}" type="datetime1">
              <a:rPr lang="en-US" smtClean="0"/>
              <a:t>05-Nov-20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C86A39-4508-499E-9D5A-9456C4C8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--------------------------------------------------------------------------------------------------------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965D7-5E72-443F-A711-EE0332117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4FC3-301A-4B3E-A5D0-CBACE389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3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2EB8-6788-4115-B945-E3B698CE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5A85C-A54B-4726-8C2B-AC473609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6655-1738-46D8-BB13-7742FDD87B60}" type="datetime1">
              <a:rPr lang="en-US" smtClean="0"/>
              <a:t>05-Nov-20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46C51-FDF3-4267-B69D-4E5BA3DF4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--------------------------------------------------------------------------------------------------------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7F9E8-8435-470C-95BA-D691AEA8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4FC3-301A-4B3E-A5D0-CBACE389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6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B427F-BD54-40A9-9380-8B41EB723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1BD2-5EFA-4E07-AC86-B5DC086C96D7}" type="datetime1">
              <a:rPr lang="en-US" smtClean="0"/>
              <a:t>05-Nov-20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A3602-AFAA-4165-9AF4-0AABE99B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--------------------------------------------------------------------------------------------------------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BBDD9-E04C-444B-8FBA-1685F64E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4FC3-301A-4B3E-A5D0-CBACE389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1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DF08-EBC3-4EF0-A501-1A3BE8BB9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5994C-2A71-4FC8-805C-B4FB54ED7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AEC7D-CE9E-48B6-B49C-7C312F7F1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89239-5B32-46F3-A47D-8D752F7F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DB58-CFF6-4FDF-8D48-3CD91D5F84A7}" type="datetime1">
              <a:rPr lang="en-US" smtClean="0"/>
              <a:t>05-Nov-20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B0E3B-C52B-44B7-87F5-42179ABBB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--------------------------------------------------------------------------------------------------------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3D047-7F33-499F-8454-AD5EE8B0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4FC3-301A-4B3E-A5D0-CBACE389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3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DEC5C-DC50-4DFC-9B72-9CA21F3F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ACCFA-A4B7-434E-8D9B-F93E76066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75D22-DAE2-431E-97F2-1419748C0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454E9-46BC-4DCA-999F-260C79B87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1B1F-BA44-473D-997B-6DBFBE14D02E}" type="datetime1">
              <a:rPr lang="en-US" smtClean="0"/>
              <a:t>05-Nov-20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E0A51-1E67-4EEE-98B6-DBC86A42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--------------------------------------------------------------------------------------------------------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1D11A-4695-4E4F-B2B5-3B9D9693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4FC3-301A-4B3E-A5D0-CBACE389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3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4E3D0A-1A4A-47A4-820C-10E7CAB71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8E56C-5C36-412D-8383-170D77C54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F169B-9DCF-4FBB-AE98-EAFD8BE03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9148C-F7C0-4A58-8F36-48F674736FE4}" type="datetime1">
              <a:rPr lang="en-US" smtClean="0"/>
              <a:t>05-Nov-20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3C10D-E723-4EA9-A76B-34468F924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--------------------------------------------------------------------------------------------------------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46C33-6E2D-4D86-AA3A-9F435D603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E4FC3-301A-4B3E-A5D0-CBACE389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7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arehouse Icon - Data Warehouse Logo Png, Transparent Png - 726x478  (#9913046) PNG Image - PngJoy">
            <a:extLst>
              <a:ext uri="{FF2B5EF4-FFF2-40B4-BE49-F238E27FC236}">
                <a16:creationId xmlns:a16="http://schemas.microsoft.com/office/drawing/2014/main" id="{B7F4788C-46E5-4F4B-9FAB-1C8606084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266" y="3359727"/>
            <a:ext cx="3275734" cy="215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30457D-2D62-4AB4-B50F-7A6C96011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273" y="4114800"/>
            <a:ext cx="5195455" cy="360218"/>
          </a:xfrm>
        </p:spPr>
        <p:txBody>
          <a:bodyPr>
            <a:normAutofit fontScale="90000"/>
          </a:bodyPr>
          <a:lstStyle/>
          <a:p>
            <a:pPr algn="r"/>
            <a:r>
              <a:rPr lang="en-US" sz="2000" i="1" dirty="0">
                <a:latin typeface="Monotype Corsiva" panose="03010101010201010101" pitchFamily="66" charset="0"/>
              </a:rPr>
              <a:t>DATA WAREHOUSE – Anisya - ITP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8A0AC-434E-4E6D-B630-79FE7AF24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1491" y="3429000"/>
            <a:ext cx="9144000" cy="554326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effectLst/>
                <a:latin typeface="Berlin Sans FB Demi" panose="020E0802020502020306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Motivation in Data Warehouse</a:t>
            </a:r>
            <a:endParaRPr lang="en-US" sz="3200" dirty="0">
              <a:effectLst/>
              <a:latin typeface="Berlin Sans FB Demi" panose="020E0802020502020306" pitchFamily="34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25D96-C026-45CE-AE9A-AC828545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4FC3-301A-4B3E-A5D0-CBACE3896024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2FF70-A87A-4B85-940E-D9173F4D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--------------------------------------------------------------------------------------------------------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103472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B2A21-EE90-4952-A1F5-4D2D7BE2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8D872-BA9D-4111-A15F-70DF7DD0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4FC3-301A-4B3E-A5D0-CBACE3896024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EF1BD-8317-4343-B890-D3F7C0E9E554}"/>
              </a:ext>
            </a:extLst>
          </p:cNvPr>
          <p:cNvSpPr txBox="1"/>
          <p:nvPr/>
        </p:nvSpPr>
        <p:spPr>
          <a:xfrm>
            <a:off x="4699000" y="2149376"/>
            <a:ext cx="69088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0000"/>
                </a:solidFill>
                <a:latin typeface="+mj-lt"/>
              </a:rPr>
              <a:t>Digunakan</a:t>
            </a:r>
            <a:r>
              <a:rPr lang="en-US" sz="18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j-lt"/>
              </a:rPr>
              <a:t>untuk</a:t>
            </a:r>
            <a:r>
              <a:rPr lang="en-US" sz="18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endParaRPr lang="en-US" sz="1200" dirty="0">
              <a:solidFill>
                <a:srgbClr val="000000"/>
              </a:solidFill>
              <a:latin typeface="+mj-lt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+mj-lt"/>
              </a:rPr>
              <a:t>Menyimpan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i="1" dirty="0">
                <a:solidFill>
                  <a:srgbClr val="000000"/>
                </a:solidFill>
                <a:latin typeface="+mj-lt"/>
              </a:rPr>
              <a:t>large volumes of historical data for analysis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r>
              <a:rPr 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Menyimpan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data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dalam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structures yang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cocok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untuk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analisis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, and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tidak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digunakan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untuk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pengambilan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sebagian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informasi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r>
              <a:rPr 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Membedakan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dari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data </a:t>
            </a:r>
            <a:r>
              <a:rPr lang="en-US" sz="1800" i="1" dirty="0">
                <a:solidFill>
                  <a:srgbClr val="000000"/>
                </a:solidFill>
                <a:latin typeface="+mj-lt"/>
              </a:rPr>
              <a:t>storage operational systems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  <p:pic>
        <p:nvPicPr>
          <p:cNvPr id="9" name="Picture 4" descr="141 PERANCANGAN DATA WAREHOUSE DAN DATA MINING SISTEM INFORMASI EKSEKUTIF  MENGGUNAKAN PERANGKAT LUNAK OPENSOURCE WEKA BAGI PERGU">
            <a:extLst>
              <a:ext uri="{FF2B5EF4-FFF2-40B4-BE49-F238E27FC236}">
                <a16:creationId xmlns:a16="http://schemas.microsoft.com/office/drawing/2014/main" id="{3F5A5A59-094B-431B-96EA-B9CC275707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3" r="22437"/>
          <a:stretch/>
        </p:blipFill>
        <p:spPr bwMode="auto">
          <a:xfrm>
            <a:off x="1028700" y="1631156"/>
            <a:ext cx="3009900" cy="359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9706C88-44B6-4C69-A1CD-C0A7C2E8CB5F}"/>
              </a:ext>
            </a:extLst>
          </p:cNvPr>
          <p:cNvSpPr/>
          <p:nvPr/>
        </p:nvSpPr>
        <p:spPr>
          <a:xfrm>
            <a:off x="1460500" y="3349625"/>
            <a:ext cx="2489200" cy="20574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CA6861-2089-43E4-A705-F573EA823445}"/>
              </a:ext>
            </a:extLst>
          </p:cNvPr>
          <p:cNvCxnSpPr>
            <a:cxnSpLocks/>
          </p:cNvCxnSpPr>
          <p:nvPr/>
        </p:nvCxnSpPr>
        <p:spPr>
          <a:xfrm>
            <a:off x="4419600" y="6538913"/>
            <a:ext cx="6539345" cy="0"/>
          </a:xfrm>
          <a:prstGeom prst="line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790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2E821-9F70-41FE-B6A8-C93B25C6D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4CFD4-FF9F-4947-B54B-68B2062F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4FC3-301A-4B3E-A5D0-CBACE3896024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D2D07-700C-47FC-B451-15924CB7A2C7}"/>
              </a:ext>
            </a:extLst>
          </p:cNvPr>
          <p:cNvSpPr txBox="1"/>
          <p:nvPr/>
        </p:nvSpPr>
        <p:spPr>
          <a:xfrm>
            <a:off x="5003800" y="271933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+mj-lt"/>
              </a:rPr>
              <a:t>META DATA</a:t>
            </a:r>
          </a:p>
          <a:p>
            <a:endParaRPr lang="en-US" sz="2400" b="1" dirty="0">
              <a:solidFill>
                <a:srgbClr val="000000"/>
              </a:solidFill>
              <a:latin typeface="+mj-lt"/>
            </a:endParaRPr>
          </a:p>
          <a:p>
            <a:r>
              <a:rPr 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Digunakan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untuk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menyimpan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berbagai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catatan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mengenai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data (</a:t>
            </a:r>
            <a:r>
              <a:rPr lang="en-US" sz="1800" i="1" dirty="0">
                <a:solidFill>
                  <a:srgbClr val="000000"/>
                </a:solidFill>
                <a:latin typeface="+mj-lt"/>
              </a:rPr>
              <a:t>Data Dictionary/Catalog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r>
              <a:rPr 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Menyimpan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informasi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mengenai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struktur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data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secara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logical</a:t>
            </a:r>
          </a:p>
          <a:p>
            <a:r>
              <a:rPr lang="en-US" sz="1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File dan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alamatnya</a:t>
            </a:r>
            <a:endParaRPr lang="en-US" sz="1600" dirty="0">
              <a:solidFill>
                <a:srgbClr val="000000"/>
              </a:solidFill>
              <a:latin typeface="+mj-lt"/>
            </a:endParaRPr>
          </a:p>
          <a:p>
            <a:r>
              <a:rPr lang="en-US" sz="1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Index,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dls</a:t>
            </a:r>
            <a:endParaRPr lang="en-US" dirty="0">
              <a:latin typeface="+mj-lt"/>
            </a:endParaRPr>
          </a:p>
        </p:txBody>
      </p:sp>
      <p:pic>
        <p:nvPicPr>
          <p:cNvPr id="9" name="Picture 4" descr="141 PERANCANGAN DATA WAREHOUSE DAN DATA MINING SISTEM INFORMASI EKSEKUTIF  MENGGUNAKAN PERANGKAT LUNAK OPENSOURCE WEKA BAGI PERGU">
            <a:extLst>
              <a:ext uri="{FF2B5EF4-FFF2-40B4-BE49-F238E27FC236}">
                <a16:creationId xmlns:a16="http://schemas.microsoft.com/office/drawing/2014/main" id="{7029768F-900D-4299-BCD3-B39548C44F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3" t="15404" r="31546" b="2653"/>
          <a:stretch/>
        </p:blipFill>
        <p:spPr bwMode="auto">
          <a:xfrm>
            <a:off x="1219200" y="2552700"/>
            <a:ext cx="31877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6A5BCF6-A125-4057-95D9-25700D8E124C}"/>
              </a:ext>
            </a:extLst>
          </p:cNvPr>
          <p:cNvSpPr/>
          <p:nvPr/>
        </p:nvSpPr>
        <p:spPr>
          <a:xfrm>
            <a:off x="1917700" y="2959869"/>
            <a:ext cx="2489200" cy="93826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E60196-4490-4D81-BD7C-0391B6D04FEE}"/>
              </a:ext>
            </a:extLst>
          </p:cNvPr>
          <p:cNvCxnSpPr>
            <a:cxnSpLocks/>
          </p:cNvCxnSpPr>
          <p:nvPr/>
        </p:nvCxnSpPr>
        <p:spPr>
          <a:xfrm>
            <a:off x="4419600" y="6538913"/>
            <a:ext cx="6539345" cy="0"/>
          </a:xfrm>
          <a:prstGeom prst="line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388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84FA-4745-47B7-A1F8-18857BE8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8966A-3995-43A8-926D-7E4E7491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4FC3-301A-4B3E-A5D0-CBACE3896024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089E22-E3E6-412F-973B-AEA7CEFE45C1}"/>
              </a:ext>
            </a:extLst>
          </p:cNvPr>
          <p:cNvSpPr txBox="1"/>
          <p:nvPr/>
        </p:nvSpPr>
        <p:spPr>
          <a:xfrm>
            <a:off x="4737102" y="2014429"/>
            <a:ext cx="6096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+mj-lt"/>
              </a:rPr>
              <a:t>INFORMATION DELIVERY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+mj-lt"/>
              </a:rPr>
              <a:t>Menyediakan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seluruh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informasi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bagi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pengguna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data warehouse 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dengan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berbagai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cara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dan 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metode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seperti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:</a:t>
            </a:r>
          </a:p>
          <a:p>
            <a:r>
              <a:rPr lang="en-US" sz="105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+mj-lt"/>
              </a:rPr>
              <a:t>Ad hoc reports </a:t>
            </a:r>
          </a:p>
          <a:p>
            <a:r>
              <a:rPr lang="en-US" sz="105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+mj-lt"/>
              </a:rPr>
              <a:t>complex queries, </a:t>
            </a:r>
          </a:p>
          <a:p>
            <a:r>
              <a:rPr lang="en-US" sz="105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+mj-lt"/>
              </a:rPr>
              <a:t>Multidimensional (MD) analysis</a:t>
            </a:r>
          </a:p>
          <a:p>
            <a:r>
              <a:rPr lang="en-US" sz="105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+mj-lt"/>
              </a:rPr>
              <a:t>statistical analysis </a:t>
            </a:r>
          </a:p>
          <a:p>
            <a:r>
              <a:rPr lang="en-US" sz="105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+mj-lt"/>
              </a:rPr>
              <a:t>Executive Information Systems (EIS)</a:t>
            </a:r>
          </a:p>
          <a:p>
            <a:r>
              <a:rPr lang="en-US" sz="105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+mj-lt"/>
              </a:rPr>
              <a:t>data-mining applications</a:t>
            </a:r>
            <a:endParaRPr lang="en-US" b="1" dirty="0">
              <a:latin typeface="+mj-lt"/>
            </a:endParaRPr>
          </a:p>
        </p:txBody>
      </p:sp>
      <p:pic>
        <p:nvPicPr>
          <p:cNvPr id="9" name="Picture 4" descr="141 PERANCANGAN DATA WAREHOUSE DAN DATA MINING SISTEM INFORMASI EKSEKUTIF  MENGGUNAKAN PERANGKAT LUNAK OPENSOURCE WEKA BAGI PERGU">
            <a:extLst>
              <a:ext uri="{FF2B5EF4-FFF2-40B4-BE49-F238E27FC236}">
                <a16:creationId xmlns:a16="http://schemas.microsoft.com/office/drawing/2014/main" id="{939BBE4A-C905-48F9-A7BC-1A8D227A6E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3" b="53489"/>
          <a:stretch/>
        </p:blipFill>
        <p:spPr bwMode="auto">
          <a:xfrm>
            <a:off x="400050" y="2592811"/>
            <a:ext cx="4165600" cy="167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4A7BDF-CEFB-4B80-BABF-4FA34E07AECB}"/>
              </a:ext>
            </a:extLst>
          </p:cNvPr>
          <p:cNvSpPr/>
          <p:nvPr/>
        </p:nvSpPr>
        <p:spPr>
          <a:xfrm>
            <a:off x="1917700" y="2959869"/>
            <a:ext cx="2489200" cy="93826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C0911B-7ED3-4581-904F-965D23C78123}"/>
              </a:ext>
            </a:extLst>
          </p:cNvPr>
          <p:cNvCxnSpPr>
            <a:cxnSpLocks/>
          </p:cNvCxnSpPr>
          <p:nvPr/>
        </p:nvCxnSpPr>
        <p:spPr>
          <a:xfrm>
            <a:off x="4419600" y="6538913"/>
            <a:ext cx="6539345" cy="0"/>
          </a:xfrm>
          <a:prstGeom prst="line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925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5095-9FD5-4910-9DA4-E67D70A8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ACD428-0AD3-42E8-A437-8C689B55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4FC3-301A-4B3E-A5D0-CBACE3896024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7E67C-F074-4423-9917-7019249EA393}"/>
              </a:ext>
            </a:extLst>
          </p:cNvPr>
          <p:cNvSpPr txBox="1"/>
          <p:nvPr/>
        </p:nvSpPr>
        <p:spPr>
          <a:xfrm>
            <a:off x="4267200" y="3059669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3 </a:t>
            </a:r>
            <a:r>
              <a:rPr lang="en-US" dirty="0" err="1">
                <a:latin typeface="+mj-lt"/>
              </a:rPr>
              <a:t>Jenis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aplikasi</a:t>
            </a:r>
            <a:r>
              <a:rPr lang="en-US" dirty="0">
                <a:latin typeface="+mj-lt"/>
              </a:rPr>
              <a:t> DW :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a. </a:t>
            </a:r>
            <a:r>
              <a:rPr lang="en-US" dirty="0" err="1">
                <a:latin typeface="+mj-lt"/>
              </a:rPr>
              <a:t>Memproses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informasi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b. </a:t>
            </a:r>
            <a:r>
              <a:rPr lang="en-US" dirty="0" err="1">
                <a:latin typeface="+mj-lt"/>
              </a:rPr>
              <a:t>Pengolahan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analitis</a:t>
            </a:r>
            <a:r>
              <a:rPr lang="en-US" dirty="0">
                <a:latin typeface="+mj-lt"/>
              </a:rPr>
              <a:t> (Analytic </a:t>
            </a:r>
            <a:r>
              <a:rPr lang="en-US" dirty="0" err="1">
                <a:latin typeface="+mj-lt"/>
              </a:rPr>
              <a:t>Pocessing</a:t>
            </a:r>
            <a:r>
              <a:rPr lang="en-US" dirty="0">
                <a:latin typeface="+mj-lt"/>
              </a:rPr>
              <a:t>)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c. Data mining</a:t>
            </a:r>
          </a:p>
        </p:txBody>
      </p:sp>
      <p:pic>
        <p:nvPicPr>
          <p:cNvPr id="9" name="Picture 4" descr="141 PERANCANGAN DATA WAREHOUSE DAN DATA MINING SISTEM INFORMASI EKSEKUTIF  MENGGUNAKAN PERANGKAT LUNAK OPENSOURCE WEKA BAGI PERGU">
            <a:extLst>
              <a:ext uri="{FF2B5EF4-FFF2-40B4-BE49-F238E27FC236}">
                <a16:creationId xmlns:a16="http://schemas.microsoft.com/office/drawing/2014/main" id="{9849FD53-7582-46D5-811E-8C28C98BF0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23" b="1947"/>
          <a:stretch/>
        </p:blipFill>
        <p:spPr bwMode="auto">
          <a:xfrm>
            <a:off x="1320800" y="2260672"/>
            <a:ext cx="2222500" cy="352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BFB1DF4-15A1-4664-84A0-060EEF7177D5}"/>
              </a:ext>
            </a:extLst>
          </p:cNvPr>
          <p:cNvSpPr/>
          <p:nvPr/>
        </p:nvSpPr>
        <p:spPr>
          <a:xfrm rot="5400000">
            <a:off x="1504051" y="3816219"/>
            <a:ext cx="2883930" cy="137083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298BD3-81D3-4C64-9FA0-7DD484F9119D}"/>
              </a:ext>
            </a:extLst>
          </p:cNvPr>
          <p:cNvCxnSpPr>
            <a:cxnSpLocks/>
          </p:cNvCxnSpPr>
          <p:nvPr/>
        </p:nvCxnSpPr>
        <p:spPr>
          <a:xfrm>
            <a:off x="4419600" y="6538913"/>
            <a:ext cx="6539345" cy="0"/>
          </a:xfrm>
          <a:prstGeom prst="line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552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38149-B246-4D40-82F4-ED5B3367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US" dirty="0" err="1">
                <a:latin typeface="+mj-lt"/>
              </a:rPr>
              <a:t>Berorientasi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subjek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Terintegrasi</a:t>
            </a:r>
            <a:r>
              <a:rPr lang="en-US" dirty="0">
                <a:latin typeface="+mj-lt"/>
              </a:rPr>
              <a:t>, Varian Waktu, Non-Volatile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>
                <a:latin typeface="+mj-lt"/>
              </a:rPr>
              <a:t>Berbasis</a:t>
            </a:r>
            <a:r>
              <a:rPr lang="en-US" dirty="0">
                <a:latin typeface="+mj-lt"/>
              </a:rPr>
              <a:t> web, </a:t>
            </a:r>
            <a:r>
              <a:rPr lang="en-US" dirty="0" err="1">
                <a:latin typeface="+mj-lt"/>
              </a:rPr>
              <a:t>Relasional</a:t>
            </a:r>
            <a:r>
              <a:rPr lang="en-US" dirty="0">
                <a:latin typeface="+mj-lt"/>
              </a:rPr>
              <a:t> / </a:t>
            </a:r>
            <a:r>
              <a:rPr lang="en-US" dirty="0" err="1">
                <a:latin typeface="+mj-lt"/>
              </a:rPr>
              <a:t>multidimensi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Klien</a:t>
            </a:r>
            <a:r>
              <a:rPr lang="en-US" dirty="0">
                <a:latin typeface="+mj-lt"/>
              </a:rPr>
              <a:t> / server, Real-time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>
                <a:latin typeface="+mj-lt"/>
              </a:rPr>
              <a:t>Sertakan</a:t>
            </a:r>
            <a:r>
              <a:rPr lang="en-US" dirty="0">
                <a:latin typeface="+mj-lt"/>
              </a:rPr>
              <a:t> metadata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0269C-A440-461A-A506-BB7B1E31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4FC3-301A-4B3E-A5D0-CBACE3896024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451FE7-C548-4EF0-9661-E6E2B4A95AB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95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Arial Narrow" panose="020B0606020202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Karakteristik</a:t>
            </a:r>
            <a:r>
              <a:rPr lang="en-US" dirty="0">
                <a:latin typeface="Arial Narrow" panose="020B0606020202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 DW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B2423A-2DF8-400E-8531-A555439A78AC}"/>
              </a:ext>
            </a:extLst>
          </p:cNvPr>
          <p:cNvCxnSpPr/>
          <p:nvPr/>
        </p:nvCxnSpPr>
        <p:spPr>
          <a:xfrm>
            <a:off x="969818" y="1357745"/>
            <a:ext cx="6234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106B4D-EF11-440C-824E-BE2A012CB8B6}"/>
              </a:ext>
            </a:extLst>
          </p:cNvPr>
          <p:cNvCxnSpPr>
            <a:cxnSpLocks/>
          </p:cNvCxnSpPr>
          <p:nvPr/>
        </p:nvCxnSpPr>
        <p:spPr>
          <a:xfrm>
            <a:off x="4419600" y="6538913"/>
            <a:ext cx="6539345" cy="0"/>
          </a:xfrm>
          <a:prstGeom prst="line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409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3B0A-AD27-4AD8-92C5-DBAAC267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50746-5C3A-45BD-BA62-2B9DFC14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4FC3-301A-4B3E-A5D0-CBACE3896024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92EC10-9AA7-481B-B0A5-5022D0DF764C}"/>
              </a:ext>
            </a:extLst>
          </p:cNvPr>
          <p:cNvSpPr txBox="1"/>
          <p:nvPr/>
        </p:nvSpPr>
        <p:spPr>
          <a:xfrm>
            <a:off x="838200" y="2274838"/>
            <a:ext cx="84201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+mj-lt"/>
              </a:rPr>
              <a:t>Berorientasi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subjek</a:t>
            </a:r>
            <a:endParaRPr lang="en-US" b="1" dirty="0"/>
          </a:p>
          <a:p>
            <a:endParaRPr lang="en-US" dirty="0"/>
          </a:p>
          <a:p>
            <a:r>
              <a:rPr lang="en-US" dirty="0" err="1"/>
              <a:t>Diorganisir</a:t>
            </a:r>
            <a:r>
              <a:rPr lang="en-US" dirty="0"/>
              <a:t> di </a:t>
            </a:r>
            <a:r>
              <a:rPr lang="en-US" dirty="0" err="1"/>
              <a:t>sekitar</a:t>
            </a:r>
            <a:r>
              <a:rPr lang="en-US" dirty="0"/>
              <a:t> </a:t>
            </a:r>
            <a:r>
              <a:rPr lang="en-US" dirty="0" err="1"/>
              <a:t>subjek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, </a:t>
            </a:r>
            <a:r>
              <a:rPr lang="en-US" dirty="0" err="1"/>
              <a:t>produk</a:t>
            </a:r>
            <a:r>
              <a:rPr lang="en-US" dirty="0"/>
              <a:t>, </a:t>
            </a:r>
            <a:r>
              <a:rPr lang="en-US" dirty="0" err="1"/>
              <a:t>penjualan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yang </a:t>
            </a:r>
            <a:r>
              <a:rPr lang="en-US" dirty="0" err="1"/>
              <a:t>sederhana</a:t>
            </a:r>
            <a:r>
              <a:rPr lang="en-US" dirty="0"/>
              <a:t> dan </a:t>
            </a:r>
            <a:r>
              <a:rPr lang="en-US" dirty="0" err="1"/>
              <a:t>ringkas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subjek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mengecualikan</a:t>
            </a:r>
            <a:r>
              <a:rPr lang="en-US" dirty="0"/>
              <a:t> data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pendukung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Berfokus</a:t>
            </a:r>
            <a:r>
              <a:rPr lang="en-US" dirty="0"/>
              <a:t> pada </a:t>
            </a:r>
            <a:r>
              <a:rPr lang="en-US" dirty="0" err="1"/>
              <a:t>pemodelan</a:t>
            </a:r>
            <a:r>
              <a:rPr lang="en-US" dirty="0"/>
              <a:t> dan </a:t>
            </a:r>
            <a:r>
              <a:rPr lang="en-US" dirty="0" err="1"/>
              <a:t>analisis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pengambil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, </a:t>
            </a:r>
            <a:r>
              <a:rPr lang="en-US" dirty="0" err="1"/>
              <a:t>bukan</a:t>
            </a:r>
            <a:r>
              <a:rPr lang="en-US" dirty="0"/>
              <a:t> pada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sehari-hari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415FC1-7B30-4B91-9202-53AE97A7C123}"/>
              </a:ext>
            </a:extLst>
          </p:cNvPr>
          <p:cNvCxnSpPr>
            <a:cxnSpLocks/>
          </p:cNvCxnSpPr>
          <p:nvPr/>
        </p:nvCxnSpPr>
        <p:spPr>
          <a:xfrm>
            <a:off x="4419600" y="6538913"/>
            <a:ext cx="6539345" cy="0"/>
          </a:xfrm>
          <a:prstGeom prst="line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587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5E600-B16A-4CFA-AB30-2223F0E8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37089-FE26-487E-A2D0-23C3DDCE7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CE0F8-907D-4D68-AFF6-D148A801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4FC3-301A-4B3E-A5D0-CBACE3896024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20A741-E205-4D1A-9391-2A1F6DEBB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25" t="31472" r="52083" b="26655"/>
          <a:stretch/>
        </p:blipFill>
        <p:spPr>
          <a:xfrm>
            <a:off x="2057400" y="863600"/>
            <a:ext cx="7188200" cy="486387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ED9AED-651A-48EF-8792-F4887A66FA52}"/>
              </a:ext>
            </a:extLst>
          </p:cNvPr>
          <p:cNvCxnSpPr>
            <a:cxnSpLocks/>
          </p:cNvCxnSpPr>
          <p:nvPr/>
        </p:nvCxnSpPr>
        <p:spPr>
          <a:xfrm>
            <a:off x="4419600" y="6538913"/>
            <a:ext cx="6539345" cy="0"/>
          </a:xfrm>
          <a:prstGeom prst="line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923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9C3D-1D2B-4941-A715-2F1B361E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DAB62-DFBC-48FF-A39B-76E371E8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6C28F-788D-47A4-A212-BBA7293B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4FC3-301A-4B3E-A5D0-CBACE3896024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6CDD7E-B7E8-4558-BDB9-16AACC804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2" t="21632" r="42248" b="14954"/>
          <a:stretch/>
        </p:blipFill>
        <p:spPr>
          <a:xfrm>
            <a:off x="2463800" y="1253331"/>
            <a:ext cx="6667500" cy="435133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B69BDE-4624-413B-9087-51D8052689BD}"/>
              </a:ext>
            </a:extLst>
          </p:cNvPr>
          <p:cNvCxnSpPr>
            <a:cxnSpLocks/>
          </p:cNvCxnSpPr>
          <p:nvPr/>
        </p:nvCxnSpPr>
        <p:spPr>
          <a:xfrm>
            <a:off x="4419600" y="6538913"/>
            <a:ext cx="6539345" cy="0"/>
          </a:xfrm>
          <a:prstGeom prst="line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146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FD50-361E-4324-828E-FD80EC71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AB07C-190F-4210-8837-4156EC83C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7B723-8795-42BB-9AD4-DA552F2E0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4FC3-301A-4B3E-A5D0-CBACE3896024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BAF09F-B838-4426-B877-33EA12BD3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79" t="20171" r="51354" b="30175"/>
          <a:stretch/>
        </p:blipFill>
        <p:spPr>
          <a:xfrm>
            <a:off x="2336587" y="584200"/>
            <a:ext cx="7340813" cy="523228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9F0D30-43E0-487A-A807-25C1BA325F4F}"/>
              </a:ext>
            </a:extLst>
          </p:cNvPr>
          <p:cNvCxnSpPr>
            <a:cxnSpLocks/>
          </p:cNvCxnSpPr>
          <p:nvPr/>
        </p:nvCxnSpPr>
        <p:spPr>
          <a:xfrm>
            <a:off x="4419600" y="6538913"/>
            <a:ext cx="6539345" cy="0"/>
          </a:xfrm>
          <a:prstGeom prst="line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220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BD0EE-96CC-42C0-A973-8D5CE16C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B4065-99E3-43E2-A02E-5F3100C05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1A181-E5FF-41B6-A813-6AE5F270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4FC3-301A-4B3E-A5D0-CBACE3896024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3DBE9F-F83A-442E-96E0-9C7E059D9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7577" r="9167" b="33325"/>
          <a:stretch/>
        </p:blipFill>
        <p:spPr>
          <a:xfrm>
            <a:off x="2184400" y="964973"/>
            <a:ext cx="7289800" cy="492805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C64DF92-9E5D-4BCB-BFCC-D6159A9C5D70}"/>
              </a:ext>
            </a:extLst>
          </p:cNvPr>
          <p:cNvCxnSpPr>
            <a:cxnSpLocks/>
          </p:cNvCxnSpPr>
          <p:nvPr/>
        </p:nvCxnSpPr>
        <p:spPr>
          <a:xfrm>
            <a:off x="4419600" y="6538913"/>
            <a:ext cx="6539345" cy="0"/>
          </a:xfrm>
          <a:prstGeom prst="line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35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019C0-9DB4-438D-AD9B-DD62EC5E5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/>
          <a:lstStyle/>
          <a:p>
            <a:r>
              <a:rPr lang="en-US" sz="44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Motivation in Data Warehouse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28DA4-C3A3-4454-8DF9-914398249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Faktor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pendorong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pertama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adalah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persaingan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+mj-lt"/>
              <a:cs typeface="Tahoma" panose="020B060403050404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+mj-lt"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Ketika Data </a:t>
            </a:r>
            <a:r>
              <a:rPr lang="en-US" sz="1800" dirty="0"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Warehouse (DW)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dibangun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dengan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benar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organisasi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berada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dalam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posisi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untuk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:</a:t>
            </a:r>
            <a:endParaRPr lang="en-US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184B2-00EA-4000-B405-370D1837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4FC3-301A-4B3E-A5D0-CBACE3896024}" type="slidenum">
              <a:rPr lang="en-US" smtClean="0"/>
              <a:t>2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99B7C4-9628-4FE0-9653-B0554E230DF2}"/>
              </a:ext>
            </a:extLst>
          </p:cNvPr>
          <p:cNvCxnSpPr>
            <a:cxnSpLocks/>
          </p:cNvCxnSpPr>
          <p:nvPr/>
        </p:nvCxnSpPr>
        <p:spPr>
          <a:xfrm>
            <a:off x="4419600" y="6538913"/>
            <a:ext cx="6539345" cy="0"/>
          </a:xfrm>
          <a:prstGeom prst="line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ABC64E-047C-4B37-9E12-DEE9CD5E76F9}"/>
              </a:ext>
            </a:extLst>
          </p:cNvPr>
          <p:cNvCxnSpPr/>
          <p:nvPr/>
        </p:nvCxnSpPr>
        <p:spPr>
          <a:xfrm>
            <a:off x="969818" y="1357745"/>
            <a:ext cx="6234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1A7A9E6-C639-4496-BE29-F47E97647606}"/>
              </a:ext>
            </a:extLst>
          </p:cNvPr>
          <p:cNvSpPr/>
          <p:nvPr/>
        </p:nvSpPr>
        <p:spPr>
          <a:xfrm>
            <a:off x="1427018" y="4100945"/>
            <a:ext cx="2660073" cy="748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informasi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secara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fleksibel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7A773F-266B-475C-806F-107ED65D0D70}"/>
              </a:ext>
            </a:extLst>
          </p:cNvPr>
          <p:cNvSpPr/>
          <p:nvPr/>
        </p:nvSpPr>
        <p:spPr>
          <a:xfrm>
            <a:off x="4544291" y="5001475"/>
            <a:ext cx="2660073" cy="748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informasi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dengan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cepat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E3C751-46A8-4F20-9E54-F9407F20D0F8}"/>
              </a:ext>
            </a:extLst>
          </p:cNvPr>
          <p:cNvSpPr/>
          <p:nvPr/>
        </p:nvSpPr>
        <p:spPr>
          <a:xfrm>
            <a:off x="7509163" y="4001294"/>
            <a:ext cx="2660073" cy="748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informasi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dengan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murah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F42695-CCA8-467F-84D4-1111DB443378}"/>
              </a:ext>
            </a:extLst>
          </p:cNvPr>
          <p:cNvSpPr/>
          <p:nvPr/>
        </p:nvSpPr>
        <p:spPr>
          <a:xfrm>
            <a:off x="5347854" y="2944099"/>
            <a:ext cx="706583" cy="374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lihat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171334-E8D0-4B37-ABCE-7D8CC7782094}"/>
              </a:ext>
            </a:extLst>
          </p:cNvPr>
          <p:cNvCxnSpPr/>
          <p:nvPr/>
        </p:nvCxnSpPr>
        <p:spPr>
          <a:xfrm flipH="1">
            <a:off x="2757054" y="3429000"/>
            <a:ext cx="2923310" cy="57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E41692-A9C6-4949-845B-7AC59AFC3462}"/>
              </a:ext>
            </a:extLst>
          </p:cNvPr>
          <p:cNvCxnSpPr>
            <a:cxnSpLocks/>
          </p:cNvCxnSpPr>
          <p:nvPr/>
        </p:nvCxnSpPr>
        <p:spPr>
          <a:xfrm>
            <a:off x="5832764" y="3581400"/>
            <a:ext cx="0" cy="119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315E14-678D-4F2F-95AB-408CFC506DB1}"/>
              </a:ext>
            </a:extLst>
          </p:cNvPr>
          <p:cNvCxnSpPr>
            <a:cxnSpLocks/>
          </p:cNvCxnSpPr>
          <p:nvPr/>
        </p:nvCxnSpPr>
        <p:spPr>
          <a:xfrm>
            <a:off x="5874327" y="3436433"/>
            <a:ext cx="2964872" cy="34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494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15ED-431A-4847-8DF1-561CFBA1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5F0FC-0E77-44E7-8405-5C216B336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C4F6A-33C8-4FF7-880E-4B2810CE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4FC3-301A-4B3E-A5D0-CBACE3896024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8D5C45-7508-4DEA-BB10-839E1CECF9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7" t="9911" r="36979" b="11648"/>
          <a:stretch/>
        </p:blipFill>
        <p:spPr>
          <a:xfrm>
            <a:off x="2432050" y="681037"/>
            <a:ext cx="7327900" cy="53768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7F378B-6096-43BF-A439-515F0A547A55}"/>
              </a:ext>
            </a:extLst>
          </p:cNvPr>
          <p:cNvCxnSpPr>
            <a:cxnSpLocks/>
          </p:cNvCxnSpPr>
          <p:nvPr/>
        </p:nvCxnSpPr>
        <p:spPr>
          <a:xfrm>
            <a:off x="4419600" y="6538913"/>
            <a:ext cx="6539345" cy="0"/>
          </a:xfrm>
          <a:prstGeom prst="line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76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D39D7-6C2A-4727-909E-AE59F57EB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Pentaho</a:t>
            </a:r>
          </a:p>
          <a:p>
            <a:r>
              <a:rPr lang="en-US" dirty="0"/>
              <a:t>SQL Server 2019</a:t>
            </a:r>
          </a:p>
          <a:p>
            <a:r>
              <a:rPr lang="en-US" dirty="0"/>
              <a:t>Power BI</a:t>
            </a:r>
          </a:p>
          <a:p>
            <a:r>
              <a:rPr lang="en-US" dirty="0"/>
              <a:t>Visual Studio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73284-861F-4C2D-AB82-57CE51DD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--------------------------------------------------------------------------------------------------------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308E8-DADC-4CEA-BB8D-2491F957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4FC3-301A-4B3E-A5D0-CBACE3896024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92AF7D-EFAB-4394-8ACC-FA4AA7B6BA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95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 Narrow" panose="020B0606020202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Software </a:t>
            </a:r>
            <a:r>
              <a:rPr lang="en-US" dirty="0" err="1">
                <a:latin typeface="Arial Narrow" panose="020B0606020202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Pendukung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0AB5F0-35C0-4F72-AE0D-A2975E656ACF}"/>
              </a:ext>
            </a:extLst>
          </p:cNvPr>
          <p:cNvCxnSpPr/>
          <p:nvPr/>
        </p:nvCxnSpPr>
        <p:spPr>
          <a:xfrm>
            <a:off x="969818" y="1357745"/>
            <a:ext cx="6234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26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473E9-92C0-4DED-B645-45DD15906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6745"/>
            <a:ext cx="10515600" cy="542021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Ada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banyak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cara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agar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keunggulan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informasi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ini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diterjemahkan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menjadi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keunggulan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kompetitif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.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400" dirty="0" err="1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Menjalankan</a:t>
            </a:r>
            <a:r>
              <a:rPr lang="en-US" sz="2400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operasi</a:t>
            </a:r>
            <a:r>
              <a:rPr lang="en-US" sz="2400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dengan</a:t>
            </a:r>
            <a:r>
              <a:rPr lang="en-US" sz="2400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lebih</a:t>
            </a:r>
            <a:r>
              <a:rPr lang="en-US" sz="2400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efisien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.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Dengan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informasi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yang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baik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biaya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operasional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sehari-hari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dapat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dipangkas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seminimal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mungkin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.</a:t>
            </a:r>
            <a:endParaRPr lang="en-US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400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Market Share / Saham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.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Dengan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informasi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yang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baik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organisasi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dapat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mulai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terikat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dengan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pelanggan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membentuk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hubungan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pribadi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.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Ini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menghasilkan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loyalitas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pelanggan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, yang pada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gilirannya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menghasilkan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pangsa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pasar yang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terlindungi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.</a:t>
            </a:r>
            <a:endParaRPr lang="en-US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400" dirty="0" err="1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Sensitivitas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terhadap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persaingan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.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Dengan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informasi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yang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baik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organisasi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dapat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dengan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cepat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menyadari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intrusi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produk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baru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dan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bentuk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persaingan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baru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.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Tanpa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informasi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yang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baik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organisasi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harus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mencari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tahu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tentang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kesuksesan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pasar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dari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persaingan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dengan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cara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yang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sulit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-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dengan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kehilangan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uang dan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pangsa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pasar.</a:t>
            </a:r>
            <a:endParaRPr lang="en-US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400" dirty="0" err="1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Penetapan</a:t>
            </a:r>
            <a:r>
              <a:rPr lang="en-US" sz="2400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harga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.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Dengan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sistem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informasi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yang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baik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sensitivitas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harga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dapat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dideteksi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.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Titik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di mana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konsumen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menjadi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gelisah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tentang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suatu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produk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menjadi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jelas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.</a:t>
            </a:r>
            <a:endParaRPr lang="en-US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400" dirty="0" err="1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Pengemasan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.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Dengan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sistem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informasi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yang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baik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organisasi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dapat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mengumpulkan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informasi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tentang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bentuk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kemasan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mana yang paling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efektif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.</a:t>
            </a:r>
            <a:endParaRPr lang="en-US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E5B4F-E42D-408E-82D4-DD8C3914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4FC3-301A-4B3E-A5D0-CBACE3896024}" type="slidenum">
              <a:rPr lang="en-US" smtClean="0"/>
              <a:t>3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DB2E38-6E5D-43C5-9A9E-BB60443C2008}"/>
              </a:ext>
            </a:extLst>
          </p:cNvPr>
          <p:cNvCxnSpPr>
            <a:cxnSpLocks/>
          </p:cNvCxnSpPr>
          <p:nvPr/>
        </p:nvCxnSpPr>
        <p:spPr>
          <a:xfrm>
            <a:off x="4419600" y="6538913"/>
            <a:ext cx="6539345" cy="0"/>
          </a:xfrm>
          <a:prstGeom prst="line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04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9C-F586-40A2-9B01-27195B4D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5F15E-D126-4029-A7EE-766F77CA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Salah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satu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motivasi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lain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untuk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membangun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DW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adalah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memungkinkan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organisasi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untuk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beroperasi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berdasarkan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effectLst/>
                <a:latin typeface="Berlin Sans FB Demi" panose="020E0802020502020306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INFORMASI YANG SOLID</a:t>
            </a:r>
            <a:r>
              <a:rPr lang="en-US" sz="1600" b="1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.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Kadang-kadang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sebuah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organisasi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dikatakan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menjalankan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bisnisnya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melalui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spreadsheet.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Akuntansi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keuangan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penjualan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pemasaran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, dan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teknik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masing-masing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memiliki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spreadsheet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sendiri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. Dan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tidak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ada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spreadsheet yang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memiliki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kemiripan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dengan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spreadsheet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lainnya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.</a:t>
            </a:r>
          </a:p>
          <a:p>
            <a:pPr marL="2286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Manajemen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hanya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bisa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mengambil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keputusan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dengan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spreadsheet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untuk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waktu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yang lama. Pada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titik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tertentu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dapat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diprediksi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bahwa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keputusan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yang </a:t>
            </a:r>
            <a:r>
              <a:rPr lang="en-US" sz="2000" b="1" dirty="0" err="1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buruk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akan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dibuat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berdasarkan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data yang </a:t>
            </a:r>
            <a:r>
              <a:rPr lang="en-US" sz="2000" dirty="0" err="1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sangat</a:t>
            </a:r>
            <a:r>
              <a:rPr lang="en-US" sz="2000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tidak</a:t>
            </a:r>
            <a:r>
              <a:rPr lang="en-US" sz="2000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benar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.</a:t>
            </a:r>
            <a:endParaRPr lang="en-US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2286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Ini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adalah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gudang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data yang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memberikan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dasar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untuk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membuat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keputusan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yang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konsisten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dan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tepat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di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seluruh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perusahaan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. Ketika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perusahaan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bosan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dengan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manajemen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dengan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spreadsheet,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ia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memiliki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effectLst/>
                <a:latin typeface="Berlin Sans FB Demi" panose="020E0802020502020306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motivasi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untuk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membangun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Tahoma" panose="020B0604030504040204" pitchFamily="34" charset="0"/>
              </a:rPr>
              <a:t> DW.</a:t>
            </a:r>
            <a:endParaRPr lang="en-US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45C66-B2C7-469F-A0C8-19B381B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4FC3-301A-4B3E-A5D0-CBACE3896024}" type="slidenum">
              <a:rPr lang="en-US" smtClean="0"/>
              <a:t>4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2CABCA-7A21-43C1-A497-6DB0B6AA46B0}"/>
              </a:ext>
            </a:extLst>
          </p:cNvPr>
          <p:cNvCxnSpPr>
            <a:cxnSpLocks/>
          </p:cNvCxnSpPr>
          <p:nvPr/>
        </p:nvCxnSpPr>
        <p:spPr>
          <a:xfrm>
            <a:off x="4419600" y="6538913"/>
            <a:ext cx="6539345" cy="0"/>
          </a:xfrm>
          <a:prstGeom prst="line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4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22F36-4AB1-4059-8B60-08B273A30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0" i="0" dirty="0">
                <a:solidFill>
                  <a:srgbClr val="504945"/>
                </a:solidFill>
                <a:effectLst/>
                <a:latin typeface="+mj-lt"/>
              </a:rPr>
              <a:t>Menyusun strategi </a:t>
            </a:r>
            <a:r>
              <a:rPr lang="en-US" sz="2000" b="0" i="0" dirty="0" err="1">
                <a:solidFill>
                  <a:srgbClr val="504945"/>
                </a:solidFill>
                <a:effectLst/>
                <a:latin typeface="+mj-lt"/>
              </a:rPr>
              <a:t>penetapan</a:t>
            </a:r>
            <a:r>
              <a:rPr lang="en-US" sz="2000" b="0" i="0" dirty="0">
                <a:solidFill>
                  <a:srgbClr val="504945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504945"/>
                </a:solidFill>
                <a:effectLst/>
                <a:latin typeface="+mj-lt"/>
              </a:rPr>
              <a:t>harga</a:t>
            </a:r>
            <a:r>
              <a:rPr lang="en-US" sz="2000" b="0" i="0" dirty="0">
                <a:solidFill>
                  <a:srgbClr val="504945"/>
                </a:solidFill>
                <a:effectLst/>
                <a:latin typeface="+mj-lt"/>
              </a:rPr>
              <a:t> di pasar yang </a:t>
            </a:r>
            <a:r>
              <a:rPr lang="en-US" sz="2000" b="0" i="0" dirty="0" err="1">
                <a:solidFill>
                  <a:srgbClr val="504945"/>
                </a:solidFill>
                <a:effectLst/>
                <a:latin typeface="+mj-lt"/>
              </a:rPr>
              <a:t>sangat</a:t>
            </a:r>
            <a:r>
              <a:rPr lang="en-US" sz="2000" b="0" i="0" dirty="0">
                <a:solidFill>
                  <a:srgbClr val="504945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504945"/>
                </a:solidFill>
                <a:effectLst/>
                <a:latin typeface="+mj-lt"/>
              </a:rPr>
              <a:t>kompetitif</a:t>
            </a:r>
            <a:r>
              <a:rPr lang="en-US" sz="2000" b="0" i="0" dirty="0">
                <a:solidFill>
                  <a:srgbClr val="504945"/>
                </a:solidFill>
                <a:effectLst/>
                <a:latin typeface="+mj-lt"/>
              </a:rPr>
              <a:t>. Hal </a:t>
            </a:r>
            <a:r>
              <a:rPr lang="en-US" sz="2000" b="0" i="0" dirty="0" err="1">
                <a:solidFill>
                  <a:srgbClr val="504945"/>
                </a:solidFill>
                <a:effectLst/>
                <a:latin typeface="+mj-lt"/>
              </a:rPr>
              <a:t>ini</a:t>
            </a:r>
            <a:r>
              <a:rPr lang="en-US" sz="2000" b="0" i="0" dirty="0">
                <a:solidFill>
                  <a:srgbClr val="504945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504945"/>
                </a:solidFill>
                <a:effectLst/>
                <a:latin typeface="+mj-lt"/>
              </a:rPr>
              <a:t>diterapkan</a:t>
            </a:r>
            <a:r>
              <a:rPr lang="en-US" sz="2000" b="0" i="0" dirty="0">
                <a:solidFill>
                  <a:srgbClr val="504945"/>
                </a:solidFill>
                <a:effectLst/>
                <a:latin typeface="+mj-lt"/>
              </a:rPr>
              <a:t> oleh </a:t>
            </a:r>
            <a:r>
              <a:rPr lang="en-US" sz="2000" b="0" i="0" dirty="0" err="1">
                <a:solidFill>
                  <a:srgbClr val="504945"/>
                </a:solidFill>
                <a:effectLst/>
                <a:latin typeface="+mj-lt"/>
              </a:rPr>
              <a:t>perusahaan</a:t>
            </a:r>
            <a:r>
              <a:rPr lang="en-US" sz="2000" b="0" i="0" dirty="0">
                <a:solidFill>
                  <a:srgbClr val="504945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504945"/>
                </a:solidFill>
                <a:effectLst/>
                <a:latin typeface="+mj-lt"/>
              </a:rPr>
              <a:t>minyak</a:t>
            </a:r>
            <a:r>
              <a:rPr lang="en-US" sz="2000" b="0" i="0" dirty="0">
                <a:solidFill>
                  <a:srgbClr val="504945"/>
                </a:solidFill>
                <a:effectLst/>
                <a:latin typeface="+mj-lt"/>
              </a:rPr>
              <a:t> REPSOL di </a:t>
            </a:r>
            <a:r>
              <a:rPr lang="en-US" sz="2000" b="0" i="0" dirty="0" err="1">
                <a:solidFill>
                  <a:srgbClr val="504945"/>
                </a:solidFill>
                <a:effectLst/>
                <a:latin typeface="+mj-lt"/>
              </a:rPr>
              <a:t>Spanyol</a:t>
            </a:r>
            <a:r>
              <a:rPr lang="en-US" sz="2000" b="0" i="0" dirty="0">
                <a:solidFill>
                  <a:srgbClr val="504945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504945"/>
                </a:solidFill>
                <a:effectLst/>
                <a:latin typeface="+mj-lt"/>
              </a:rPr>
              <a:t>dalam</a:t>
            </a:r>
            <a:r>
              <a:rPr lang="en-US" sz="2000" b="0" i="0" dirty="0">
                <a:solidFill>
                  <a:srgbClr val="504945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504945"/>
                </a:solidFill>
                <a:effectLst/>
                <a:latin typeface="+mj-lt"/>
              </a:rPr>
              <a:t>menetapkan</a:t>
            </a:r>
            <a:r>
              <a:rPr lang="en-US" sz="2000" b="0" i="0" dirty="0">
                <a:solidFill>
                  <a:srgbClr val="504945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504945"/>
                </a:solidFill>
                <a:effectLst/>
                <a:latin typeface="+mj-lt"/>
              </a:rPr>
              <a:t>harga</a:t>
            </a:r>
            <a:r>
              <a:rPr lang="en-US" sz="2000" b="0" i="0" dirty="0">
                <a:solidFill>
                  <a:srgbClr val="504945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504945"/>
                </a:solidFill>
                <a:effectLst/>
                <a:latin typeface="+mj-lt"/>
              </a:rPr>
              <a:t>jual</a:t>
            </a:r>
            <a:r>
              <a:rPr lang="en-US" sz="2000" b="0" i="0" dirty="0">
                <a:solidFill>
                  <a:srgbClr val="504945"/>
                </a:solidFill>
                <a:effectLst/>
                <a:latin typeface="+mj-lt"/>
              </a:rPr>
              <a:t> gas di </a:t>
            </a:r>
            <a:r>
              <a:rPr lang="en-US" sz="2000" b="0" i="0" dirty="0" err="1">
                <a:solidFill>
                  <a:srgbClr val="504945"/>
                </a:solidFill>
                <a:effectLst/>
                <a:latin typeface="+mj-lt"/>
              </a:rPr>
              <a:t>pasaran</a:t>
            </a:r>
            <a:r>
              <a:rPr lang="en-US" sz="2000" b="0" i="0" dirty="0">
                <a:solidFill>
                  <a:srgbClr val="504945"/>
                </a:solidFill>
                <a:effectLst/>
                <a:latin typeface="+mj-lt"/>
              </a:rPr>
              <a:t>.</a:t>
            </a:r>
          </a:p>
          <a:p>
            <a:pPr algn="just"/>
            <a:r>
              <a:rPr lang="en-US" sz="2000" dirty="0">
                <a:solidFill>
                  <a:srgbClr val="504945"/>
                </a:solidFill>
                <a:latin typeface="+mj-lt"/>
              </a:rPr>
              <a:t>Telekomunikasi</a:t>
            </a:r>
          </a:p>
          <a:p>
            <a:pPr algn="just"/>
            <a:r>
              <a:rPr lang="en-US" sz="2000" b="0" i="0" dirty="0">
                <a:solidFill>
                  <a:srgbClr val="504945"/>
                </a:solidFill>
                <a:effectLst/>
                <a:latin typeface="+mj-lt"/>
              </a:rPr>
              <a:t>Banking</a:t>
            </a:r>
          </a:p>
          <a:p>
            <a:pPr algn="just"/>
            <a:r>
              <a:rPr lang="en-US" sz="2000" dirty="0" err="1">
                <a:solidFill>
                  <a:srgbClr val="504945"/>
                </a:solidFill>
                <a:latin typeface="+mj-lt"/>
              </a:rPr>
              <a:t>Dsb</a:t>
            </a:r>
            <a:r>
              <a:rPr lang="en-US" sz="2000" dirty="0">
                <a:solidFill>
                  <a:srgbClr val="504945"/>
                </a:solidFill>
                <a:latin typeface="+mj-lt"/>
              </a:rPr>
              <a:t>.</a:t>
            </a:r>
          </a:p>
          <a:p>
            <a:pPr marL="0" indent="0" algn="just">
              <a:buNone/>
            </a:pPr>
            <a:endParaRPr lang="en-US" sz="2000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6D594-7025-485C-BB6C-41CF3934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4FC3-301A-4B3E-A5D0-CBACE3896024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7B8421-B44B-4225-B48D-03A67749580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95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Arial Narrow" panose="020B0606020202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Penerapan</a:t>
            </a:r>
            <a:r>
              <a:rPr lang="en-US" dirty="0">
                <a:latin typeface="Arial Narrow" panose="020B0606020202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 DW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DF5B5B-0B10-44BE-8EA0-2D796E79311F}"/>
              </a:ext>
            </a:extLst>
          </p:cNvPr>
          <p:cNvCxnSpPr/>
          <p:nvPr/>
        </p:nvCxnSpPr>
        <p:spPr>
          <a:xfrm>
            <a:off x="969818" y="1357745"/>
            <a:ext cx="6234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305FE9-5C38-436D-B7C9-F505DF55C12B}"/>
              </a:ext>
            </a:extLst>
          </p:cNvPr>
          <p:cNvCxnSpPr>
            <a:cxnSpLocks/>
          </p:cNvCxnSpPr>
          <p:nvPr/>
        </p:nvCxnSpPr>
        <p:spPr>
          <a:xfrm>
            <a:off x="4419600" y="6538913"/>
            <a:ext cx="6539345" cy="0"/>
          </a:xfrm>
          <a:prstGeom prst="line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45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66D6A-7F61-4E43-8DEA-A1C08662A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lphaLcPeriod"/>
            </a:pPr>
            <a:r>
              <a:rPr lang="en-US" sz="1800" dirty="0" err="1">
                <a:solidFill>
                  <a:srgbClr val="000000"/>
                </a:solidFill>
                <a:latin typeface="+mj-lt"/>
              </a:rPr>
              <a:t>Mengambil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data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dari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berbagai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operational systems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Jika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dibutuhkan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dapat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menyertakan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data yang relevant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dari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sumber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lain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diluar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sistem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seperti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indikator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keberhasilan</a:t>
            </a: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 marL="342900" indent="-342900">
              <a:buFont typeface="+mj-lt"/>
              <a:buAutoNum type="alphaLcPeriod"/>
            </a:pPr>
            <a:r>
              <a:rPr lang="en-US" sz="1800" dirty="0" err="1">
                <a:solidFill>
                  <a:srgbClr val="000000"/>
                </a:solidFill>
                <a:latin typeface="+mj-lt"/>
              </a:rPr>
              <a:t>Mengintegrasikan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seluruh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data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dari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berbagai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sumber</a:t>
            </a: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 marL="342900" indent="-342900">
              <a:buFont typeface="+mj-lt"/>
              <a:buAutoNum type="alphaLcPeriod"/>
            </a:pPr>
            <a:r>
              <a:rPr lang="en-US" sz="1800" dirty="0" err="1">
                <a:solidFill>
                  <a:srgbClr val="000000"/>
                </a:solidFill>
                <a:latin typeface="+mj-lt"/>
              </a:rPr>
              <a:t>Menghilangkan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data yang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tidak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konsisten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dan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merubah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bentuk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sesuai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kebutuhan</a:t>
            </a: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 marL="342900" indent="-342900">
              <a:buFont typeface="+mj-lt"/>
              <a:buAutoNum type="alphaLcPeriod"/>
            </a:pPr>
            <a:r>
              <a:rPr lang="en-US" sz="1800" dirty="0" err="1">
                <a:solidFill>
                  <a:srgbClr val="000000"/>
                </a:solidFill>
                <a:latin typeface="+mj-lt"/>
              </a:rPr>
              <a:t>Menyimpan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data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dalam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format yang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mudah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digunakan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untuk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pengambilan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keputusan</a:t>
            </a:r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EBC47-3F53-4F16-9483-391B5D41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4FC3-301A-4B3E-A5D0-CBACE3896024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9A251C5-C960-46F6-A06B-C5FAC432EA8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95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Arial Narrow" panose="020B0606020202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Konsep</a:t>
            </a:r>
            <a:r>
              <a:rPr lang="en-US" dirty="0">
                <a:latin typeface="Arial Narrow" panose="020B0606020202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 Dasar DW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561268-E561-48AD-AFCE-577095A4B616}"/>
              </a:ext>
            </a:extLst>
          </p:cNvPr>
          <p:cNvCxnSpPr/>
          <p:nvPr/>
        </p:nvCxnSpPr>
        <p:spPr>
          <a:xfrm>
            <a:off x="969818" y="1357745"/>
            <a:ext cx="6234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5632B2-FCEC-4C94-8FD3-D4AEDB86A6A2}"/>
              </a:ext>
            </a:extLst>
          </p:cNvPr>
          <p:cNvCxnSpPr>
            <a:cxnSpLocks/>
          </p:cNvCxnSpPr>
          <p:nvPr/>
        </p:nvCxnSpPr>
        <p:spPr>
          <a:xfrm>
            <a:off x="4419600" y="6538913"/>
            <a:ext cx="6539345" cy="0"/>
          </a:xfrm>
          <a:prstGeom prst="line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41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80F89-9C1E-4EA4-80DE-BD0CA6AA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4FC3-301A-4B3E-A5D0-CBACE3896024}" type="slidenum">
              <a:rPr lang="en-US" smtClean="0"/>
              <a:t>7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E4B2F5-1767-4728-B856-0A479FBD2D5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95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Arial Narrow" panose="020B0606020202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Arsitektur</a:t>
            </a:r>
            <a:r>
              <a:rPr lang="en-US" dirty="0">
                <a:latin typeface="Arial Narrow" panose="020B0606020202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 DW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E483D3-D94A-4324-AEEC-156122EEF458}"/>
              </a:ext>
            </a:extLst>
          </p:cNvPr>
          <p:cNvCxnSpPr/>
          <p:nvPr/>
        </p:nvCxnSpPr>
        <p:spPr>
          <a:xfrm>
            <a:off x="969818" y="1357745"/>
            <a:ext cx="6234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FE9E8C-B778-4FE2-8BB3-B321F8988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141 PERANCANGAN DATA WAREHOUSE DAN DATA MINING SISTEM INFORMASI EKSEKUTIF  MENGGUNAKAN PERANGKAT LUNAK OPENSOURCE WEKA BAGI PERGU">
            <a:extLst>
              <a:ext uri="{FF2B5EF4-FFF2-40B4-BE49-F238E27FC236}">
                <a16:creationId xmlns:a16="http://schemas.microsoft.com/office/drawing/2014/main" id="{AE4AB1C9-8FBF-4BC7-84D2-8967F054A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860" y="1922607"/>
            <a:ext cx="5716740" cy="359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BA541C-3D8B-445C-8D09-DD09BC9E074E}"/>
              </a:ext>
            </a:extLst>
          </p:cNvPr>
          <p:cNvCxnSpPr>
            <a:cxnSpLocks/>
          </p:cNvCxnSpPr>
          <p:nvPr/>
        </p:nvCxnSpPr>
        <p:spPr>
          <a:xfrm>
            <a:off x="4419600" y="6538913"/>
            <a:ext cx="6539345" cy="0"/>
          </a:xfrm>
          <a:prstGeom prst="line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19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33AB-E4C5-47BB-A7D6-104F659E3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85676-A6C0-4986-8ECC-7145B16C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4FC3-301A-4B3E-A5D0-CBACE3896024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C2B5D-A080-4F1F-9DCA-6C00B59BE75A}"/>
              </a:ext>
            </a:extLst>
          </p:cNvPr>
          <p:cNvSpPr txBox="1"/>
          <p:nvPr/>
        </p:nvSpPr>
        <p:spPr>
          <a:xfrm>
            <a:off x="3048000" y="2278848"/>
            <a:ext cx="81654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+mj-lt"/>
              </a:rPr>
              <a:t>PRODUCTION DATA (data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dari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proses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transaksi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terjadi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r>
              <a:rPr lang="en-US" sz="1800" dirty="0">
                <a:solidFill>
                  <a:srgbClr val="000000"/>
                </a:solidFill>
                <a:latin typeface="+mj-lt"/>
              </a:rPr>
              <a:t>INTERNAL DATA (spreadsheets, documents, customer profiles, dan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beberapa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departmental databases)</a:t>
            </a:r>
          </a:p>
          <a:p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r>
              <a:rPr lang="en-US" sz="1800" dirty="0">
                <a:solidFill>
                  <a:srgbClr val="000000"/>
                </a:solidFill>
                <a:latin typeface="+mj-lt"/>
              </a:rPr>
              <a:t>ACHIVED DATA (data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arsip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r>
              <a:rPr lang="en-US" sz="1800" dirty="0">
                <a:solidFill>
                  <a:srgbClr val="000000"/>
                </a:solidFill>
                <a:latin typeface="+mj-lt"/>
              </a:rPr>
              <a:t>EXTERNAL DATA (data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dari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luar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sistem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  <p:pic>
        <p:nvPicPr>
          <p:cNvPr id="9" name="Picture 4" descr="141 PERANCANGAN DATA WAREHOUSE DAN DATA MINING SISTEM INFORMASI EKSEKUTIF  MENGGUNAKAN PERANGKAT LUNAK OPENSOURCE WEKA BAGI PERGU">
            <a:extLst>
              <a:ext uri="{FF2B5EF4-FFF2-40B4-BE49-F238E27FC236}">
                <a16:creationId xmlns:a16="http://schemas.microsoft.com/office/drawing/2014/main" id="{F752F05E-726D-4F21-8A76-C94F55A145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976" b="13379"/>
          <a:stretch/>
        </p:blipFill>
        <p:spPr bwMode="auto">
          <a:xfrm>
            <a:off x="1690702" y="1871693"/>
            <a:ext cx="1144740" cy="311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4BC97F-B030-4441-9620-84BAB978B202}"/>
              </a:ext>
            </a:extLst>
          </p:cNvPr>
          <p:cNvCxnSpPr>
            <a:cxnSpLocks/>
          </p:cNvCxnSpPr>
          <p:nvPr/>
        </p:nvCxnSpPr>
        <p:spPr>
          <a:xfrm>
            <a:off x="4419600" y="6538913"/>
            <a:ext cx="6539345" cy="0"/>
          </a:xfrm>
          <a:prstGeom prst="line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74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274D7-32D6-45C2-90CF-D9BD74BF2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9DDD4-0AB7-4720-9D00-D19E1DD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4FC3-301A-4B3E-A5D0-CBACE3896024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5A5B51-C84C-493D-AE52-A9D906D9ACEC}"/>
              </a:ext>
            </a:extLst>
          </p:cNvPr>
          <p:cNvSpPr txBox="1"/>
          <p:nvPr/>
        </p:nvSpPr>
        <p:spPr>
          <a:xfrm>
            <a:off x="3886200" y="1969935"/>
            <a:ext cx="60960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DATA EXTRACTION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+mj-lt"/>
              </a:rPr>
              <a:t>Melakukan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penyiapan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proses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hubungan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dengan</a:t>
            </a: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r>
              <a:rPr lang="en-US" sz="1800" dirty="0">
                <a:solidFill>
                  <a:srgbClr val="000000"/>
                </a:solidFill>
                <a:latin typeface="+mj-lt"/>
              </a:rPr>
              <a:t>Data Source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untuk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pengambilan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data</a:t>
            </a:r>
          </a:p>
          <a:p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DATA LOADING</a:t>
            </a:r>
          </a:p>
          <a:p>
            <a:r>
              <a:rPr lang="it-IT" sz="1800" dirty="0">
                <a:solidFill>
                  <a:srgbClr val="000000"/>
                </a:solidFill>
                <a:latin typeface="+mj-lt"/>
              </a:rPr>
              <a:t>Memindahkan data dari source data</a:t>
            </a:r>
          </a:p>
          <a:p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DATA TRANFORMATION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+mj-lt"/>
              </a:rPr>
              <a:t>Melakukan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pengubahan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bentuk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data</a:t>
            </a:r>
            <a:endParaRPr lang="en-US" dirty="0">
              <a:latin typeface="+mj-lt"/>
            </a:endParaRPr>
          </a:p>
        </p:txBody>
      </p:sp>
      <p:pic>
        <p:nvPicPr>
          <p:cNvPr id="9" name="Picture 4" descr="141 PERANCANGAN DATA WAREHOUSE DAN DATA MINING SISTEM INFORMASI EKSEKUTIF  MENGGUNAKAN PERANGKAT LUNAK OPENSOURCE WEKA BAGI PERGU">
            <a:extLst>
              <a:ext uri="{FF2B5EF4-FFF2-40B4-BE49-F238E27FC236}">
                <a16:creationId xmlns:a16="http://schemas.microsoft.com/office/drawing/2014/main" id="{5297B895-EF39-4D58-9A8F-53CF7EDCDF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95" r="62227" b="-6252"/>
          <a:stretch/>
        </p:blipFill>
        <p:spPr bwMode="auto">
          <a:xfrm>
            <a:off x="1130098" y="2271963"/>
            <a:ext cx="2159403" cy="231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80C881-C578-4BCB-AD16-FF5E9CB4424C}"/>
              </a:ext>
            </a:extLst>
          </p:cNvPr>
          <p:cNvCxnSpPr>
            <a:cxnSpLocks/>
          </p:cNvCxnSpPr>
          <p:nvPr/>
        </p:nvCxnSpPr>
        <p:spPr>
          <a:xfrm>
            <a:off x="4419600" y="6538913"/>
            <a:ext cx="6539345" cy="0"/>
          </a:xfrm>
          <a:prstGeom prst="line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8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948</Words>
  <Application>Microsoft Office PowerPoint</Application>
  <PresentationFormat>Widescreen</PresentationFormat>
  <Paragraphs>134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Narrow</vt:lpstr>
      <vt:lpstr>Berlin Sans FB Demi</vt:lpstr>
      <vt:lpstr>Calibri</vt:lpstr>
      <vt:lpstr>Calibri Light</vt:lpstr>
      <vt:lpstr>Monotype Corsiva</vt:lpstr>
      <vt:lpstr>Times New Roman</vt:lpstr>
      <vt:lpstr>Office Theme</vt:lpstr>
      <vt:lpstr>DATA WAREHOUSE – Anisya - ITP</vt:lpstr>
      <vt:lpstr>Motivation in Data Warehouse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 – Anisya - ITP</dc:title>
  <dc:creator>Anisya</dc:creator>
  <cp:lastModifiedBy>Anisya</cp:lastModifiedBy>
  <cp:revision>41</cp:revision>
  <dcterms:created xsi:type="dcterms:W3CDTF">2020-10-28T18:09:54Z</dcterms:created>
  <dcterms:modified xsi:type="dcterms:W3CDTF">2020-11-05T06:55:45Z</dcterms:modified>
</cp:coreProperties>
</file>