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F796-3B9E-4312-8303-67606449E765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3D1A3-B4C2-4727-B711-967F3F92650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3D1A3-B4C2-4727-B711-967F3F926506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B228-6341-4357-8BB4-F5D9507A9AAD}" type="datetimeFigureOut">
              <a:rPr lang="id-ID" smtClean="0"/>
              <a:pPr/>
              <a:t>25/07/2019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E0A5-1DD9-4CC2-B9B6-6BFE0851E88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1785926"/>
            <a:ext cx="435771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TINGKAT DISKON</a:t>
            </a:r>
          </a:p>
          <a:p>
            <a:r>
              <a:rPr lang="id-ID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 </a:t>
            </a:r>
          </a:p>
          <a:p>
            <a:r>
              <a:rPr lang="id-ID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DISKON TUNAI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410" name="Picture 2" descr="D:\BLOG\Breakthrough\shutterstock_944085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0"/>
            <a:ext cx="485775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85720" y="154852"/>
            <a:ext cx="8572560" cy="4815574"/>
            <a:chOff x="285720" y="154852"/>
            <a:chExt cx="8572560" cy="4815574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000108"/>
              <a:ext cx="85725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Berapa pinjaman Pak Tono agar menerima Rp.50.000.000,- selama 6 bulan dari sebuah bank yang mengenakan tingkat diskon 12%.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Diketahui	:	P	=	50.000.000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d	=	12% p.a = 0,12 p.a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t	=	6 bulan = 6/12 tahun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Ditanya	:	S = ...?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Jawab	:	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endParaRPr lang="id-ID" sz="2800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7224798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Manipulasi Persamaan Diskon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5786" y="4572015"/>
          <a:ext cx="7335838" cy="1071563"/>
        </p:xfrm>
        <a:graphic>
          <a:graphicData uri="http://schemas.openxmlformats.org/presentationml/2006/ole">
            <p:oleObj spid="_x0000_s2050" name="Equation" r:id="rId3" imgW="28699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4282" y="154852"/>
            <a:ext cx="8643998" cy="5416726"/>
            <a:chOff x="214282" y="154852"/>
            <a:chExt cx="8643998" cy="541672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1785926"/>
              <a:ext cx="8643998" cy="37856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dirty="0" smtClean="0"/>
                <a:t>Rp. 100.000.000 (seratus juta rupiah)	Depok, 1 Juli 2010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endParaRPr lang="id-ID" sz="2400" dirty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dirty="0" smtClean="0"/>
                <a:t>Enam puluh hari terhitung dari hari ini, saya berjanji untuk membayar kepada Tuan Bachtiar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endParaRPr lang="id-ID" sz="2400" dirty="0"/>
            </a:p>
            <a:p>
              <a:pPr algn="ctr"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b="1" dirty="0" smtClean="0"/>
                <a:t>Seratus Juta Rupiah</a:t>
              </a:r>
            </a:p>
            <a:p>
              <a:pPr algn="ctr"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dirty="0" smtClean="0"/>
                <a:t>Bserta bunga sebesar 11% p.a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endParaRPr lang="id-ID" sz="2400" dirty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dirty="0" smtClean="0"/>
                <a:t>					tanda tangan,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  <a:tab pos="6191250" algn="l"/>
                </a:tabLst>
              </a:pPr>
              <a:r>
                <a:rPr lang="id-ID" sz="2400" dirty="0"/>
                <a:t>	</a:t>
              </a:r>
              <a:r>
                <a:rPr lang="id-ID" sz="2400" dirty="0" smtClean="0"/>
                <a:t>				Achmad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2768194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Wesel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85720" y="154852"/>
            <a:ext cx="8572560" cy="5677348"/>
            <a:chOff x="285720" y="154852"/>
            <a:chExt cx="8572560" cy="5677348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000108"/>
              <a:ext cx="857256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Jika wesel yang ditandatangani Tuan Achmad di atas pada tanggal 1 Agustus 2010 dijual oleh Tuan Bachtiar pada Bank ABC dengan menggunakan tingkat diskon 15%. </a:t>
              </a:r>
            </a:p>
            <a:p>
              <a:endParaRPr lang="id-ID" sz="2800" dirty="0"/>
            </a:p>
            <a:p>
              <a:r>
                <a:rPr lang="id-ID" sz="2800" dirty="0" smtClean="0"/>
                <a:t>Hitung:</a:t>
              </a:r>
            </a:p>
            <a:p>
              <a:pPr marL="514350" indent="-514350">
                <a:buAutoNum type="alphaLcPeriod"/>
              </a:pPr>
              <a:r>
                <a:rPr lang="id-ID" sz="2800" dirty="0" smtClean="0"/>
                <a:t>Berapa nilai yang akan diterima oleh Tuan Bachtiar?</a:t>
              </a:r>
            </a:p>
            <a:p>
              <a:pPr marL="514350" indent="-514350">
                <a:buAutoNum type="alphaLcPeriod"/>
              </a:pPr>
              <a:r>
                <a:rPr lang="id-ID" sz="2800" dirty="0" smtClean="0"/>
                <a:t>Berapa tingkat bunga yang akan diterima bank atas investasinya dalam wesel di atas jika wesel tersebut dipegang hingga tanggal jatuh tempo?</a:t>
              </a:r>
            </a:p>
            <a:p>
              <a:pPr marL="514350" indent="-514350">
                <a:buAutoNum type="alphaLcPeriod"/>
              </a:pPr>
              <a:r>
                <a:rPr lang="id-ID" sz="2800" dirty="0" smtClean="0"/>
                <a:t>Berapa tingkat bunga yang didapat Tuan Bachtiar ketika ia menjual pada 1 Agustus 2010?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2768194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Wesel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000108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800" dirty="0" smtClean="0"/>
              <a:t>Untuk memudahkan, buat diagram waktu dan nilai :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8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800" dirty="0" smtClean="0"/>
              <a:t>Wesel ditulis oleh Tuan Achmad sebagai debitur dan disebut wesel bayar dan yang menerima adalah Tuan Bachtiar disebut kreditur yang disebut wesel tagih. Wesel tersebut termasuk wesel berbunga (</a:t>
            </a:r>
            <a:r>
              <a:rPr lang="id-ID" sz="2800" i="1" dirty="0" smtClean="0"/>
              <a:t>Interest – bearing notes).</a:t>
            </a:r>
            <a:endParaRPr lang="id-ID" sz="28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1071538" y="2428868"/>
            <a:ext cx="8005503" cy="857256"/>
            <a:chOff x="1071538" y="2143116"/>
            <a:chExt cx="8005503" cy="85725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43042" y="2143116"/>
              <a:ext cx="600079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71538" y="2214554"/>
              <a:ext cx="12843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/>
                <a:t>1 Juli 2010</a:t>
              </a:r>
              <a:endParaRPr lang="id-ID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4256" y="2214554"/>
              <a:ext cx="177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/>
                <a:t>1 Agustus 2010</a:t>
              </a:r>
              <a:endParaRPr lang="id-ID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70338" y="2214554"/>
              <a:ext cx="1903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/>
                <a:t>30 Agustus 2010</a:t>
              </a:r>
              <a:endParaRPr lang="id-ID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1538" y="2600262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dirty="0" smtClean="0"/>
                <a:t>100.000.000</a:t>
              </a:r>
              <a:endParaRPr lang="id-ID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0338" y="2600262"/>
              <a:ext cx="2706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000" b="1" dirty="0" smtClean="0">
                  <a:solidFill>
                    <a:srgbClr val="FF0000"/>
                  </a:solidFill>
                </a:rPr>
                <a:t>Nilai jatuh tempo wesel</a:t>
              </a:r>
              <a:endParaRPr lang="id-ID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1693889" y="1857364"/>
            <a:ext cx="5891134" cy="496092"/>
          </a:xfrm>
          <a:custGeom>
            <a:avLst/>
            <a:gdLst>
              <a:gd name="connsiteX0" fmla="*/ 0 w 5891134"/>
              <a:gd name="connsiteY0" fmla="*/ 921895 h 921895"/>
              <a:gd name="connsiteX1" fmla="*/ 2848131 w 5891134"/>
              <a:gd name="connsiteY1" fmla="*/ 7495 h 921895"/>
              <a:gd name="connsiteX2" fmla="*/ 5891134 w 5891134"/>
              <a:gd name="connsiteY2" fmla="*/ 876924 h 9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1134" h="921895">
                <a:moveTo>
                  <a:pt x="0" y="921895"/>
                </a:moveTo>
                <a:cubicBezTo>
                  <a:pt x="933137" y="468442"/>
                  <a:pt x="1866275" y="14990"/>
                  <a:pt x="2848131" y="7495"/>
                </a:cubicBezTo>
                <a:cubicBezTo>
                  <a:pt x="3829987" y="0"/>
                  <a:pt x="4860560" y="438462"/>
                  <a:pt x="5891134" y="87692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 flipV="1">
            <a:off x="4286248" y="3214686"/>
            <a:ext cx="3857652" cy="496092"/>
          </a:xfrm>
          <a:custGeom>
            <a:avLst/>
            <a:gdLst>
              <a:gd name="connsiteX0" fmla="*/ 0 w 5891134"/>
              <a:gd name="connsiteY0" fmla="*/ 921895 h 921895"/>
              <a:gd name="connsiteX1" fmla="*/ 2848131 w 5891134"/>
              <a:gd name="connsiteY1" fmla="*/ 7495 h 921895"/>
              <a:gd name="connsiteX2" fmla="*/ 5891134 w 5891134"/>
              <a:gd name="connsiteY2" fmla="*/ 876924 h 92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1134" h="921895">
                <a:moveTo>
                  <a:pt x="0" y="921895"/>
                </a:moveTo>
                <a:cubicBezTo>
                  <a:pt x="933137" y="468442"/>
                  <a:pt x="1866275" y="14990"/>
                  <a:pt x="2848131" y="7495"/>
                </a:cubicBezTo>
                <a:cubicBezTo>
                  <a:pt x="3829987" y="0"/>
                  <a:pt x="4860560" y="438462"/>
                  <a:pt x="5891134" y="87692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5419" y="1857364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r = 11%</a:t>
            </a:r>
            <a:endParaRPr lang="id-ID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75500" y="150017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t = 60 hari</a:t>
            </a:r>
            <a:endParaRPr lang="id-ID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537055" y="364331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d= 15%</a:t>
            </a:r>
            <a:endParaRPr lang="id-ID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547136" y="328612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t = 29 hari</a:t>
            </a:r>
            <a:endParaRPr lang="id-ID" sz="2000" dirty="0"/>
          </a:p>
        </p:txBody>
      </p:sp>
      <p:sp>
        <p:nvSpPr>
          <p:cNvPr id="24" name="Rectangle 23"/>
          <p:cNvSpPr/>
          <p:nvPr/>
        </p:nvSpPr>
        <p:spPr>
          <a:xfrm>
            <a:off x="285720" y="154852"/>
            <a:ext cx="276819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Contoh Wesel</a:t>
            </a:r>
            <a:endParaRPr lang="en-US" sz="3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000108"/>
            <a:ext cx="88582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b="1" dirty="0" smtClean="0"/>
              <a:t>Jawab a :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 smtClean="0"/>
              <a:t>Menentukan nilai yang akan diterima Tuan Bachtiar pada saat menjual tanggal 1 Agustus, pertama kita harus menghitung nilai wesel pada saat jatuh tempo menggunakan tingkat bunga 11% p.a., selanjutnya menghitung nilai yang diterima Tuan Bachtiar saat menjual ke bank ABC pada tanggal 1 Agustus dengan tingkat diskon 15%.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500" dirty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 smtClean="0"/>
              <a:t>Nilai wesel saat jatuh tempo (S) dengan r = 11% p.a dan t = 60 hari: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500" dirty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endParaRPr lang="id-ID" sz="2500" dirty="0" smtClean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 smtClean="0"/>
              <a:t>Nilai yang diterima Tuan Bachtiar (penjual) :</a:t>
            </a:r>
          </a:p>
          <a:p>
            <a:pPr>
              <a:tabLst>
                <a:tab pos="269875" algn="l"/>
                <a:tab pos="449263" algn="l"/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 smtClean="0"/>
              <a:t>P	=	S (1 – dt) = 101.808.219,2 (1 – (0,15 x 29/365))</a:t>
            </a:r>
          </a:p>
          <a:p>
            <a:pPr>
              <a:tabLst>
                <a:tab pos="269875" algn="l"/>
                <a:tab pos="449263" algn="l"/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/>
              <a:t>	</a:t>
            </a:r>
            <a:r>
              <a:rPr lang="id-ID" sz="2500" dirty="0" smtClean="0"/>
              <a:t>=	100.594.888,4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4282" y="4500570"/>
          <a:ext cx="8594754" cy="447686"/>
        </p:xfrm>
        <a:graphic>
          <a:graphicData uri="http://schemas.openxmlformats.org/presentationml/2006/ole">
            <p:oleObj spid="_x0000_s6147" name="Equation" r:id="rId3" imgW="3911400" imgH="203040" progId="Equation.3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285720" y="154852"/>
            <a:ext cx="276819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Contoh Wesel</a:t>
            </a:r>
            <a:endParaRPr lang="en-US" sz="3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000108"/>
            <a:ext cx="885828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b="1" dirty="0" smtClean="0"/>
              <a:t>Jawab b :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</a:tabLst>
            </a:pPr>
            <a:r>
              <a:rPr lang="id-ID" sz="2500" dirty="0" smtClean="0"/>
              <a:t>Untuk menghitung tingkat bunga yang akan diterima bank atas investasinya dalam wesel hingga jatuh tempo adalah berdasarkan nilai wesel jatuh tempo dan nilai wesel pada saat bank membeli tanggal 1 Agustus 2010.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dirty="0" smtClean="0"/>
              <a:t>Nilai saat jatuh tempo	=	101.808.219,2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u="sng" dirty="0" smtClean="0"/>
              <a:t>Nilai 1 Agustus 2010	=	100.594.888,4  (-)</a:t>
            </a:r>
            <a:endParaRPr lang="id-ID" sz="2500" u="sng" dirty="0"/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dirty="0" smtClean="0"/>
              <a:t>Investasi bank				=	     1.213.330,8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dirty="0" smtClean="0"/>
              <a:t>Nilai investasi bank tersebut adalah bunga sederhana (SI)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dirty="0" smtClean="0"/>
              <a:t>Dalam waktu t = 29 hari = 29/365 tahun</a:t>
            </a:r>
          </a:p>
          <a:p>
            <a:pPr>
              <a:tabLst>
                <a:tab pos="1619250" algn="l"/>
                <a:tab pos="1889125" algn="l"/>
                <a:tab pos="2247900" algn="l"/>
                <a:tab pos="2428875" algn="l"/>
                <a:tab pos="2952750" algn="l"/>
                <a:tab pos="3222625" algn="l"/>
              </a:tabLst>
            </a:pPr>
            <a:r>
              <a:rPr lang="id-ID" sz="2500" dirty="0" smtClean="0"/>
              <a:t>Nilai awal investasi (P) = 100.594.888,4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33397" y="5334020"/>
          <a:ext cx="7310437" cy="952500"/>
        </p:xfrm>
        <a:graphic>
          <a:graphicData uri="http://schemas.openxmlformats.org/presentationml/2006/ole">
            <p:oleObj spid="_x0000_s7170" name="Equation" r:id="rId3" imgW="3327120" imgH="431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85720" y="154852"/>
            <a:ext cx="276819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Contoh Wesel</a:t>
            </a:r>
            <a:endParaRPr lang="en-US" sz="3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4282" y="1000108"/>
            <a:ext cx="8858280" cy="5763769"/>
            <a:chOff x="214282" y="1000108"/>
            <a:chExt cx="8858280" cy="5763769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1000108"/>
              <a:ext cx="885828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b="1" dirty="0" smtClean="0"/>
                <a:t>Jawab b :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Cara lainnya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endParaRPr lang="id-ID" sz="2500" dirty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endParaRPr lang="id-ID" sz="2500" dirty="0" smtClean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endParaRPr lang="id-ID" sz="2500" b="1" dirty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b="1" dirty="0" smtClean="0"/>
                <a:t>Jawab c :</a:t>
              </a:r>
              <a:r>
                <a:rPr lang="id-ID" sz="2500" dirty="0" smtClean="0"/>
                <a:t>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Tingkat bunga yang diterim Tuan bachtiar atas investasi 100.000.000 selama 31 hari (1 </a:t>
              </a:r>
              <a:r>
                <a:rPr lang="id-ID" sz="2500" dirty="0" smtClean="0"/>
                <a:t>Ju</a:t>
              </a:r>
              <a:r>
                <a:rPr lang="en-US" sz="2500" dirty="0" smtClean="0"/>
                <a:t>l</a:t>
              </a:r>
              <a:r>
                <a:rPr lang="id-ID" sz="2500" dirty="0" smtClean="0"/>
                <a:t>i </a:t>
              </a:r>
              <a:r>
                <a:rPr lang="id-ID" sz="2500" dirty="0" smtClean="0"/>
                <a:t>hingga 1 Agustus 2010)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Nilai akhir yang diterima Tuan Bachtiar saat menjual (S) = 100.594.888,4.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Bunga sederhana (SI) = 100.594.888,4 – 100.000.000 = 594.888,4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maka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85720" y="1835146"/>
            <a:ext cx="6929486" cy="1048862"/>
          </p:xfrm>
          <a:graphic>
            <a:graphicData uri="http://schemas.openxmlformats.org/presentationml/2006/ole">
              <p:oleObj spid="_x0000_s8194" name="Equation" r:id="rId3" imgW="3288960" imgH="495000" progId="Equation.3">
                <p:embed/>
              </p:oleObj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382588" y="5715016"/>
            <a:ext cx="6742243" cy="1048861"/>
          </p:xfrm>
          <a:graphic>
            <a:graphicData uri="http://schemas.openxmlformats.org/presentationml/2006/ole">
              <p:oleObj spid="_x0000_s8195" name="Equation" r:id="rId4" imgW="3200400" imgH="495000" progId="Equation.3">
                <p:embed/>
              </p:oleObj>
            </a:graphicData>
          </a:graphic>
        </p:graphicFrame>
      </p:grpSp>
      <p:sp>
        <p:nvSpPr>
          <p:cNvPr id="8" name="Rectangle 7"/>
          <p:cNvSpPr/>
          <p:nvPr/>
        </p:nvSpPr>
        <p:spPr>
          <a:xfrm>
            <a:off x="285720" y="154852"/>
            <a:ext cx="2768194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Contoh Wesel</a:t>
            </a:r>
            <a:endParaRPr lang="en-US" sz="3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85720" y="154852"/>
            <a:ext cx="8572560" cy="5554237"/>
            <a:chOff x="285720" y="154852"/>
            <a:chExt cx="8572560" cy="5554237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000108"/>
              <a:ext cx="857256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500" dirty="0" smtClean="0"/>
                <a:t>Seorang pedagang membeli peralatan kantor seharga Rp.40.000.000 dengan termin kredit 4/30,n/100. Berapakah tingkat bunga efektif yang ditawarkan kepada pedagang tadi?</a:t>
              </a:r>
            </a:p>
            <a:p>
              <a:r>
                <a:rPr lang="id-ID" sz="2500" dirty="0" smtClean="0"/>
                <a:t>Note : jika pedagang ingin mendapat diskon maka ia akan membayar pada hari ke-30 jika tidak ia harus membayar pada hari ke 100 atau perbedaa waktu 70 hari.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Diketahui	:	P	=		40.000.000 – (40.000.000 x 4%)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			= 	38.400.000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/>
                <a:t>	</a:t>
              </a:r>
              <a:r>
                <a:rPr lang="id-ID" sz="2500" dirty="0" smtClean="0"/>
                <a:t>	SI	=		1.600.000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/>
                <a:t>	</a:t>
              </a:r>
              <a:r>
                <a:rPr lang="id-ID" sz="2500" dirty="0" smtClean="0"/>
                <a:t>	t	=		70 hari = 70/365 tahun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Ditanya	:	r = ...?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500" dirty="0" smtClean="0"/>
                <a:t>Jawab	: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4006866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Diskon Tunai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178080" y="5308621"/>
          <a:ext cx="6608762" cy="1049337"/>
        </p:xfrm>
        <a:graphic>
          <a:graphicData uri="http://schemas.openxmlformats.org/presentationml/2006/ole">
            <p:oleObj spid="_x0000_s10243" name="Equation" r:id="rId3" imgW="31366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D:\BLOG\thank you\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5720" y="154852"/>
            <a:ext cx="4286280" cy="5244202"/>
            <a:chOff x="285720" y="154852"/>
            <a:chExt cx="4286280" cy="5244202"/>
          </a:xfrm>
        </p:grpSpPr>
        <p:sp>
          <p:nvSpPr>
            <p:cNvPr id="4" name="TextBox 3"/>
            <p:cNvSpPr txBox="1"/>
            <p:nvPr/>
          </p:nvSpPr>
          <p:spPr>
            <a:xfrm>
              <a:off x="285720" y="1428736"/>
              <a:ext cx="428628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Diskon disebut juga bunga dipotong dimuka.</a:t>
              </a:r>
            </a:p>
            <a:p>
              <a:r>
                <a:rPr lang="id-ID" sz="2800" dirty="0" smtClean="0"/>
                <a:t> </a:t>
              </a:r>
            </a:p>
            <a:p>
              <a:r>
                <a:rPr lang="id-ID" sz="2800" dirty="0" smtClean="0"/>
                <a:t>Perbedaan tingkat diskon dan tingkat bunga adalah hanya untuk sekuritas pasar uang dan tidak untuk sekuritas lainnya (saham dan obligasi).</a:t>
              </a:r>
              <a:endParaRPr lang="id-ID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720" y="154852"/>
              <a:ext cx="1585626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Definisi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2291" name="Picture 3" descr="D:\BLOG\Know Can Do\have-faith-you-can-do-it-by-theloush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0"/>
            <a:ext cx="428624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86572" y="154852"/>
            <a:ext cx="4371708" cy="5490423"/>
            <a:chOff x="4486572" y="154852"/>
            <a:chExt cx="4371708" cy="5490423"/>
          </a:xfrm>
        </p:grpSpPr>
        <p:sp>
          <p:nvSpPr>
            <p:cNvPr id="4" name="TextBox 3"/>
            <p:cNvSpPr txBox="1"/>
            <p:nvPr/>
          </p:nvSpPr>
          <p:spPr>
            <a:xfrm>
              <a:off x="4572000" y="1428736"/>
              <a:ext cx="4286280" cy="4216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Menghitung diskon :</a:t>
              </a:r>
            </a:p>
            <a:p>
              <a:endParaRPr lang="id-ID" sz="2800" dirty="0"/>
            </a:p>
            <a:p>
              <a:r>
                <a:rPr lang="id-ID" sz="4500" b="1" dirty="0" smtClean="0"/>
                <a:t>D = S x d x t</a:t>
              </a:r>
            </a:p>
            <a:p>
              <a:endParaRPr lang="id-ID" sz="2800" dirty="0"/>
            </a:p>
            <a:p>
              <a:r>
                <a:rPr lang="id-ID" sz="2800" dirty="0" smtClean="0"/>
                <a:t>dimana</a:t>
              </a:r>
            </a:p>
            <a:p>
              <a:pPr>
                <a:tabLst>
                  <a:tab pos="360363" algn="l"/>
                  <a:tab pos="719138" algn="l"/>
                </a:tabLst>
              </a:pPr>
              <a:r>
                <a:rPr lang="id-ID" sz="2800" dirty="0" smtClean="0"/>
                <a:t>D	=	diskon </a:t>
              </a:r>
            </a:p>
            <a:p>
              <a:pPr>
                <a:tabLst>
                  <a:tab pos="360363" algn="l"/>
                  <a:tab pos="719138" algn="l"/>
                </a:tabLst>
              </a:pPr>
              <a:r>
                <a:rPr lang="id-ID" sz="2800" dirty="0" smtClean="0"/>
                <a:t>S	=	nilai akhir</a:t>
              </a:r>
            </a:p>
            <a:p>
              <a:pPr>
                <a:tabLst>
                  <a:tab pos="360363" algn="l"/>
                  <a:tab pos="719138" algn="l"/>
                </a:tabLst>
              </a:pPr>
              <a:r>
                <a:rPr lang="id-ID" sz="2800" dirty="0" smtClean="0"/>
                <a:t>d	=	tingkat diskon</a:t>
              </a:r>
            </a:p>
            <a:p>
              <a:pPr>
                <a:tabLst>
                  <a:tab pos="360363" algn="l"/>
                  <a:tab pos="719138" algn="l"/>
                </a:tabLst>
              </a:pPr>
              <a:r>
                <a:rPr lang="id-ID" sz="2800" dirty="0" smtClean="0"/>
                <a:t>t	= 	waktu ( tahun)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486572" y="154852"/>
              <a:ext cx="1585626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Definisi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3314" name="Picture 2" descr="D:\BLOG\Kreatif and Inovatif\creative_innovative_amazing_pictures_optical_illusion_cognitive_science_24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1433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5720" y="154852"/>
            <a:ext cx="4286280" cy="4131404"/>
            <a:chOff x="285720" y="154852"/>
            <a:chExt cx="4286280" cy="4131404"/>
          </a:xfrm>
        </p:grpSpPr>
        <p:sp>
          <p:nvSpPr>
            <p:cNvPr id="4" name="TextBox 3"/>
            <p:cNvSpPr txBox="1"/>
            <p:nvPr/>
          </p:nvSpPr>
          <p:spPr>
            <a:xfrm>
              <a:off x="285720" y="1428736"/>
              <a:ext cx="428628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809625" algn="l"/>
                </a:tabLst>
              </a:pPr>
              <a:r>
                <a:rPr lang="id-ID" sz="3500" dirty="0" smtClean="0"/>
                <a:t>P	=	S – D </a:t>
              </a:r>
            </a:p>
            <a:p>
              <a:pPr>
                <a:tabLst>
                  <a:tab pos="360363" algn="l"/>
                  <a:tab pos="809625" algn="l"/>
                </a:tabLst>
              </a:pPr>
              <a:r>
                <a:rPr lang="id-ID" sz="3500" dirty="0" smtClean="0"/>
                <a:t>P	=	S – (S x d x t)</a:t>
              </a:r>
            </a:p>
            <a:p>
              <a:pPr>
                <a:tabLst>
                  <a:tab pos="360363" algn="l"/>
                  <a:tab pos="809625" algn="l"/>
                </a:tabLst>
              </a:pPr>
              <a:r>
                <a:rPr lang="id-ID" sz="3500" dirty="0" smtClean="0"/>
                <a:t>P	=	S (1 – dt)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5720" y="154852"/>
              <a:ext cx="3786214" cy="11695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Manipulasi Persamaan Diskon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357158" y="3214686"/>
            <a:ext cx="1883366" cy="1071570"/>
          </p:xfrm>
          <a:graphic>
            <a:graphicData uri="http://schemas.openxmlformats.org/presentationml/2006/ole">
              <p:oleObj spid="_x0000_s1026" name="Equation" r:id="rId3" imgW="736560" imgH="419040" progId="Equation.3">
                <p:embed/>
              </p:oleObj>
            </a:graphicData>
          </a:graphic>
        </p:graphicFrame>
      </p:grpSp>
      <p:pic>
        <p:nvPicPr>
          <p:cNvPr id="1027" name="Picture 3" descr="D:\BLOG\Kreatif and Inovatif\Creativi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0"/>
            <a:ext cx="492919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9124" y="154852"/>
            <a:ext cx="4572032" cy="5305757"/>
            <a:chOff x="285720" y="154852"/>
            <a:chExt cx="4572032" cy="5305757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428736"/>
              <a:ext cx="4572032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smtClean="0"/>
                <a:t>Wesel adalah janji tertulis dari seorang debitur (pembuat wesel) kepada kreditur (penerima wesel) atas sejumlah uang dengan bunga atau tanpa bunga pada tanggal tertentu.</a:t>
              </a:r>
              <a:endParaRPr lang="id-ID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1317990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Wesel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4338" name="Picture 2" descr="D:\BLOG\education\070530_ijo4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1481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5720" y="154852"/>
            <a:ext cx="4429156" cy="6251111"/>
            <a:chOff x="285720" y="154852"/>
            <a:chExt cx="4429156" cy="6251111"/>
          </a:xfrm>
        </p:grpSpPr>
        <p:sp>
          <p:nvSpPr>
            <p:cNvPr id="8" name="TextBox 7"/>
            <p:cNvSpPr txBox="1"/>
            <p:nvPr/>
          </p:nvSpPr>
          <p:spPr>
            <a:xfrm>
              <a:off x="285720" y="1142984"/>
              <a:ext cx="4429156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Wesel atau </a:t>
              </a:r>
              <a:r>
                <a:rPr lang="id-ID" sz="2800" i="1" dirty="0" smtClean="0"/>
                <a:t>Promissory</a:t>
              </a:r>
              <a:r>
                <a:rPr lang="id-ID" sz="2800" dirty="0" smtClean="0"/>
                <a:t> </a:t>
              </a:r>
              <a:r>
                <a:rPr lang="id-ID" sz="2800" i="1" dirty="0" smtClean="0"/>
                <a:t>Notes</a:t>
              </a:r>
              <a:r>
                <a:rPr lang="id-ID" sz="2800" dirty="0" smtClean="0"/>
                <a:t> atau disingkat </a:t>
              </a:r>
              <a:r>
                <a:rPr lang="id-ID" sz="2800" b="1" dirty="0" smtClean="0"/>
                <a:t>P-Notes</a:t>
              </a:r>
              <a:r>
                <a:rPr lang="id-ID" sz="2800" dirty="0" smtClean="0"/>
                <a:t> :</a:t>
              </a:r>
            </a:p>
            <a:p>
              <a:pPr marL="514350" indent="-514350">
                <a:buAutoNum type="arabicPeriod"/>
              </a:pPr>
              <a:r>
                <a:rPr lang="id-ID" sz="2800" dirty="0" smtClean="0"/>
                <a:t>Wesel berbunga </a:t>
              </a:r>
              <a:r>
                <a:rPr lang="id-ID" sz="2800" i="1" dirty="0" smtClean="0"/>
                <a:t>(Interest-bearing notes)</a:t>
              </a:r>
              <a:endParaRPr lang="id-ID" sz="2800" dirty="0" smtClean="0"/>
            </a:p>
            <a:p>
              <a:pPr marL="514350" indent="-514350">
                <a:buAutoNum type="arabicPeriod"/>
              </a:pPr>
              <a:r>
                <a:rPr lang="id-ID" sz="2800" dirty="0" smtClean="0"/>
                <a:t>Wesel tidak berbunga </a:t>
              </a:r>
              <a:r>
                <a:rPr lang="id-ID" sz="2800" i="1" dirty="0" smtClean="0"/>
                <a:t>(non-interest-bearing notes)</a:t>
              </a:r>
            </a:p>
            <a:p>
              <a:pPr marL="514350" indent="-514350">
                <a:buAutoNum type="arabicPeriod"/>
              </a:pPr>
              <a:endParaRPr lang="id-ID" sz="2800" i="1" dirty="0"/>
            </a:p>
            <a:p>
              <a:r>
                <a:rPr lang="id-ID" sz="2800" b="1" dirty="0" smtClean="0"/>
                <a:t>Wesel tagih </a:t>
              </a:r>
              <a:r>
                <a:rPr lang="id-ID" sz="2800" dirty="0" smtClean="0"/>
                <a:t>disebut juga untuk yang menerima wesel dan </a:t>
              </a:r>
              <a:r>
                <a:rPr lang="id-ID" sz="2800" b="1" dirty="0" smtClean="0"/>
                <a:t>wesel bayar</a:t>
              </a:r>
              <a:r>
                <a:rPr lang="id-ID" sz="2800" dirty="0" smtClean="0"/>
                <a:t> untuk yang memberi wesel.</a:t>
              </a:r>
              <a:endParaRPr lang="id-ID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20" y="154852"/>
              <a:ext cx="1317990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Wesel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5363" name="Picture 3" descr="D:\BLOG\education\semangat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0"/>
            <a:ext cx="435768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4286248" y="154852"/>
            <a:ext cx="4857752" cy="6539122"/>
            <a:chOff x="142844" y="154852"/>
            <a:chExt cx="4857752" cy="6539122"/>
          </a:xfrm>
        </p:grpSpPr>
        <p:sp>
          <p:nvSpPr>
            <p:cNvPr id="5" name="TextBox 4"/>
            <p:cNvSpPr txBox="1"/>
            <p:nvPr/>
          </p:nvSpPr>
          <p:spPr>
            <a:xfrm>
              <a:off x="142844" y="1000108"/>
              <a:ext cx="4857752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Tujuan :</a:t>
              </a:r>
            </a:p>
            <a:p>
              <a:r>
                <a:rPr lang="id-ID" sz="2800" dirty="0" smtClean="0"/>
                <a:t>Untuk mendorong pembayaran yang lebih cepat.</a:t>
              </a:r>
            </a:p>
            <a:p>
              <a:endParaRPr lang="id-ID" sz="2800" dirty="0" smtClean="0"/>
            </a:p>
            <a:p>
              <a:r>
                <a:rPr lang="id-ID" sz="2800" dirty="0" smtClean="0"/>
                <a:t>Besarnya potongan dan syarat dinyatakan dalam </a:t>
              </a:r>
              <a:r>
                <a:rPr lang="id-ID" sz="2800" b="1" dirty="0" smtClean="0"/>
                <a:t>termin kredit</a:t>
              </a:r>
              <a:r>
                <a:rPr lang="id-ID" sz="2800" dirty="0" smtClean="0"/>
                <a:t> seperti </a:t>
              </a:r>
              <a:r>
                <a:rPr lang="id-ID" sz="2800" b="1" dirty="0" smtClean="0"/>
                <a:t>2/10, n/30</a:t>
              </a:r>
              <a:r>
                <a:rPr lang="id-ID" sz="2800" dirty="0" smtClean="0"/>
                <a:t> yang artinya diskon tunai (potongan tunai) sebesar 2% akan diberikan jika pembayaran dilakukan dalam waktu 10, jika tidak, jumlah keseluruhan harus dilunasi dalam waktu 30 hari.</a:t>
              </a:r>
              <a:endParaRPr lang="id-ID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844" y="154852"/>
              <a:ext cx="2556662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Diskon Tunai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pic>
        <p:nvPicPr>
          <p:cNvPr id="16386" name="Picture 2" descr="D:\BLOG\education\semang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14337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85720" y="154852"/>
            <a:ext cx="8572560" cy="5862014"/>
            <a:chOff x="285720" y="154852"/>
            <a:chExt cx="8572560" cy="5862014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000108"/>
              <a:ext cx="8572560" cy="501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smtClean="0"/>
                <a:t>Berapa besarnya diskon dari Rp. 10.000.000,- selama 10 bulan pada tingkat diskon 10% p.a.?</a:t>
              </a:r>
            </a:p>
            <a:p>
              <a:endParaRPr lang="id-ID" sz="3200" dirty="0" smtClean="0"/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 smtClean="0"/>
                <a:t>Diketahui	:	S	=	10.000.000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/>
                <a:t>	</a:t>
              </a:r>
              <a:r>
                <a:rPr lang="id-ID" sz="3200" dirty="0" smtClean="0"/>
                <a:t>	d	=	10% p.a = 0,1 p.a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/>
                <a:t>	</a:t>
              </a:r>
              <a:r>
                <a:rPr lang="id-ID" sz="3200" dirty="0" smtClean="0"/>
                <a:t>	t	=	10 bulan = 10/12 tahun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 smtClean="0"/>
                <a:t>Ditanya	:	D = ...?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 smtClean="0"/>
                <a:t>Jawab	:	D =	S x d x t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/>
                <a:t>	</a:t>
              </a:r>
              <a:r>
                <a:rPr lang="id-ID" sz="3200" dirty="0" smtClean="0"/>
                <a:t>		=	10.000.000 x 0,1 x (10/12)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3200" dirty="0"/>
                <a:t>	</a:t>
              </a:r>
              <a:r>
                <a:rPr lang="id-ID" sz="3200" dirty="0" smtClean="0"/>
                <a:t>		=	833.333,33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2893356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Diskon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85720" y="154852"/>
            <a:ext cx="8572560" cy="6539122"/>
            <a:chOff x="285720" y="154852"/>
            <a:chExt cx="8572560" cy="6539122"/>
          </a:xfrm>
        </p:grpSpPr>
        <p:sp>
          <p:nvSpPr>
            <p:cNvPr id="5" name="TextBox 4"/>
            <p:cNvSpPr txBox="1"/>
            <p:nvPr/>
          </p:nvSpPr>
          <p:spPr>
            <a:xfrm>
              <a:off x="285720" y="1000108"/>
              <a:ext cx="8572560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Bapak Tono meminjam Rp.50.000.000,- selama 6 bulan dari sebuah bank yang mengenakan tingkat diskon 12%. Berapa besarnya diskon dan uang yang diterima Pak Tono?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Diketahui	:	S	=	50.000.000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d	=	12% p.a = 0,12 p.a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t	=	6 bulan = 6/12 tahun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Ditanya	:	D = ...? Dan P = ... ?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 smtClean="0"/>
                <a:t>Jawab	:	D =	S x d x t 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	=	50.000.000 x 0,12 x (6/12)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	=	3.000.000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P	=	S – D = 50.000.000 – 3.000.000</a:t>
              </a:r>
            </a:p>
            <a:p>
              <a:pPr>
                <a:tabLst>
                  <a:tab pos="1619250" algn="l"/>
                  <a:tab pos="1889125" algn="l"/>
                  <a:tab pos="2247900" algn="l"/>
                  <a:tab pos="2428875" algn="l"/>
                </a:tabLst>
              </a:pPr>
              <a:r>
                <a:rPr lang="id-ID" sz="2800" dirty="0"/>
                <a:t>	</a:t>
              </a:r>
              <a:r>
                <a:rPr lang="id-ID" sz="2800" dirty="0" smtClean="0"/>
                <a:t>		=	47.000.000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20" y="154852"/>
              <a:ext cx="7224798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5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Contoh Manipulasi Persamaan Diskon</a:t>
              </a:r>
              <a:endParaRPr lang="en-US" sz="35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659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mellyna</dc:creator>
  <cp:lastModifiedBy>win10</cp:lastModifiedBy>
  <cp:revision>38</cp:revision>
  <dcterms:created xsi:type="dcterms:W3CDTF">2015-03-14T11:34:19Z</dcterms:created>
  <dcterms:modified xsi:type="dcterms:W3CDTF">2019-07-25T02:36:33Z</dcterms:modified>
</cp:coreProperties>
</file>