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6"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86C85-45DC-4530-8340-F08B1D85FDEE}" type="datetimeFigureOut">
              <a:rPr lang="en-US" smtClean="0"/>
              <a:t>3/16/2025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24915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586C85-45DC-4530-8340-F08B1D85FDEE}"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61234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3993970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141460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1758229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4067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18106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86C85-45DC-4530-8340-F08B1D85FDE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783093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86C85-45DC-4530-8340-F08B1D85FDE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62022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86C85-45DC-4530-8340-F08B1D85FDE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282065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386992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86C85-45DC-4530-8340-F08B1D85FDEE}"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15531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86C85-45DC-4530-8340-F08B1D85FDEE}"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63916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86C85-45DC-4530-8340-F08B1D85FDEE}"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348194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86C85-45DC-4530-8340-F08B1D85FDEE}"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25020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586C85-45DC-4530-8340-F08B1D85FDEE}"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410929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586C85-45DC-4530-8340-F08B1D85FDEE}"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307372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586C85-45DC-4530-8340-F08B1D85FDEE}" type="datetimeFigureOut">
              <a:rPr lang="en-US" smtClean="0"/>
              <a:t>3/16/2025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B823CD-7DCE-4416-99A7-5F74FFFE4F39}" type="slidenum">
              <a:rPr lang="en-US" smtClean="0"/>
              <a:t>‹#›</a:t>
            </a:fld>
            <a:endParaRPr lang="en-US"/>
          </a:p>
        </p:txBody>
      </p:sp>
    </p:spTree>
    <p:extLst>
      <p:ext uri="{BB962C8B-B14F-4D97-AF65-F5344CB8AC3E}">
        <p14:creationId xmlns:p14="http://schemas.microsoft.com/office/powerpoint/2010/main" val="183384637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07/s12197-024-09673-y" TargetMode="External"/><Relationship Id="rId2" Type="http://schemas.openxmlformats.org/officeDocument/2006/relationships/hyperlink" Target="https://doi.org/10.1007/978-3-031-35314-7_2" TargetMode="External"/><Relationship Id="rId1" Type="http://schemas.openxmlformats.org/officeDocument/2006/relationships/slideLayout" Target="../slideLayouts/slideLayout2.xml"/><Relationship Id="rId5" Type="http://schemas.openxmlformats.org/officeDocument/2006/relationships/hyperlink" Target="https://peerj.com/articles/cs-2387/" TargetMode="External"/><Relationship Id="rId4" Type="http://schemas.openxmlformats.org/officeDocument/2006/relationships/hyperlink" Target="https://doi.org/10.1007/s42979-025-0375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7B3B-A5E6-2F94-F4A9-C141D3AA2600}"/>
              </a:ext>
            </a:extLst>
          </p:cNvPr>
          <p:cNvSpPr>
            <a:spLocks noGrp="1"/>
          </p:cNvSpPr>
          <p:nvPr>
            <p:ph type="ctrTitle"/>
          </p:nvPr>
        </p:nvSpPr>
        <p:spPr>
          <a:xfrm>
            <a:off x="2820246" y="1743862"/>
            <a:ext cx="8574622" cy="950177"/>
          </a:xfrm>
        </p:spPr>
        <p:txBody>
          <a:bodyPr>
            <a:noAutofit/>
          </a:bodyPr>
          <a:lstStyle/>
          <a:p>
            <a:pPr algn="ctr"/>
            <a:r>
              <a:rPr lang="en-IN" sz="4000" b="1" dirty="0">
                <a:effectLst/>
                <a:latin typeface="Times New Roman" panose="02020603050405020304" pitchFamily="18" charset="0"/>
                <a:ea typeface="Calibri" panose="020F0502020204030204" pitchFamily="34" charset="0"/>
              </a:rPr>
              <a:t>US Layoff Analysis - Modelling and Application of Project Results</a:t>
            </a:r>
            <a:endParaRPr lang="en-US" sz="9600" dirty="0"/>
          </a:p>
        </p:txBody>
      </p:sp>
      <p:sp>
        <p:nvSpPr>
          <p:cNvPr id="3" name="Subtitle 2">
            <a:extLst>
              <a:ext uri="{FF2B5EF4-FFF2-40B4-BE49-F238E27FC236}">
                <a16:creationId xmlns:a16="http://schemas.microsoft.com/office/drawing/2014/main" id="{46EB1BB5-0BCB-F0A8-8C86-42E60E8EB7E8}"/>
              </a:ext>
            </a:extLst>
          </p:cNvPr>
          <p:cNvSpPr>
            <a:spLocks noGrp="1"/>
          </p:cNvSpPr>
          <p:nvPr>
            <p:ph type="subTitle" idx="1"/>
          </p:nvPr>
        </p:nvSpPr>
        <p:spPr>
          <a:xfrm>
            <a:off x="4928331" y="3017821"/>
            <a:ext cx="5002249" cy="3264992"/>
          </a:xfrm>
        </p:spPr>
        <p:txBody>
          <a:bodyPr>
            <a:normAutofit/>
          </a:bodyPr>
          <a:lstStyle/>
          <a:p>
            <a:pPr algn="ctr">
              <a:lnSpc>
                <a:spcPct val="120000"/>
              </a:lnSpc>
              <a:spcAft>
                <a:spcPts val="800"/>
              </a:spcAft>
              <a:buNone/>
            </a:pPr>
            <a:br>
              <a:rPr lang="en-IN" sz="1600" dirty="0">
                <a:effectLst/>
                <a:latin typeface="Times New Roman" panose="02020603050405020304" pitchFamily="18" charset="0"/>
                <a:ea typeface="Calibri" panose="020F0502020204030204" pitchFamily="34" charset="0"/>
              </a:rPr>
            </a:br>
            <a:r>
              <a:rPr lang="en-IN" sz="1600" dirty="0">
                <a:effectLst/>
                <a:latin typeface="Times New Roman" panose="02020603050405020304" pitchFamily="18" charset="0"/>
                <a:ea typeface="Calibri" panose="020F0502020204030204" pitchFamily="34" charset="0"/>
              </a:rPr>
              <a:t>Likhita </a:t>
            </a:r>
            <a:r>
              <a:rPr lang="en-IN" sz="1600" dirty="0" err="1">
                <a:effectLst/>
                <a:latin typeface="Times New Roman" panose="02020603050405020304" pitchFamily="18" charset="0"/>
                <a:ea typeface="Calibri" panose="020F0502020204030204" pitchFamily="34" charset="0"/>
              </a:rPr>
              <a:t>Alla</a:t>
            </a:r>
            <a:r>
              <a:rPr lang="en-IN" sz="1600" dirty="0">
                <a:effectLst/>
                <a:latin typeface="Times New Roman" panose="02020603050405020304" pitchFamily="18" charset="0"/>
                <a:ea typeface="Calibri" panose="020F0502020204030204" pitchFamily="34" charset="0"/>
              </a:rPr>
              <a:t> </a:t>
            </a:r>
            <a:br>
              <a:rPr lang="en-IN" sz="1600" dirty="0">
                <a:effectLst/>
                <a:latin typeface="Times New Roman" panose="02020603050405020304" pitchFamily="18" charset="0"/>
                <a:ea typeface="Calibri" panose="020F0502020204030204" pitchFamily="34" charset="0"/>
              </a:rPr>
            </a:br>
            <a:r>
              <a:rPr lang="en-IN" sz="1600" dirty="0">
                <a:effectLst/>
                <a:latin typeface="Times New Roman" panose="02020603050405020304" pitchFamily="18" charset="0"/>
                <a:ea typeface="Calibri" panose="020F0502020204030204" pitchFamily="34" charset="0"/>
              </a:rPr>
              <a:t>Sravani </a:t>
            </a:r>
            <a:r>
              <a:rPr lang="en-IN" sz="1600" dirty="0" err="1">
                <a:effectLst/>
                <a:latin typeface="Times New Roman" panose="02020603050405020304" pitchFamily="18" charset="0"/>
                <a:ea typeface="Calibri" panose="020F0502020204030204" pitchFamily="34" charset="0"/>
              </a:rPr>
              <a:t>yalamarthi</a:t>
            </a:r>
            <a:endParaRPr lang="en-US" sz="1600" dirty="0">
              <a:effectLst/>
              <a:latin typeface="Times New Roman" panose="02020603050405020304" pitchFamily="18" charset="0"/>
              <a:ea typeface="Calibri" panose="020F0502020204030204" pitchFamily="34" charset="0"/>
            </a:endParaRPr>
          </a:p>
          <a:p>
            <a:pPr algn="ctr">
              <a:lnSpc>
                <a:spcPct val="120000"/>
              </a:lnSpc>
              <a:spcAft>
                <a:spcPts val="800"/>
              </a:spcAft>
              <a:buNone/>
            </a:pPr>
            <a:r>
              <a:rPr lang="en-IN" sz="1600" dirty="0">
                <a:effectLst/>
                <a:latin typeface="Times New Roman" panose="02020603050405020304" pitchFamily="18" charset="0"/>
                <a:ea typeface="Calibri" panose="020F0502020204030204" pitchFamily="34" charset="0"/>
              </a:rPr>
              <a:t>Saint Peter’s University</a:t>
            </a:r>
            <a:endParaRPr lang="en-US" sz="1600" dirty="0">
              <a:effectLst/>
              <a:latin typeface="Times New Roman" panose="02020603050405020304" pitchFamily="18" charset="0"/>
              <a:ea typeface="Calibri" panose="020F0502020204030204" pitchFamily="34" charset="0"/>
            </a:endParaRPr>
          </a:p>
          <a:p>
            <a:pPr algn="ctr">
              <a:lnSpc>
                <a:spcPct val="120000"/>
              </a:lnSpc>
              <a:spcAft>
                <a:spcPts val="800"/>
              </a:spcAft>
              <a:buNone/>
            </a:pPr>
            <a:r>
              <a:rPr lang="en-IN" sz="1600" dirty="0">
                <a:effectLst/>
                <a:latin typeface="Times New Roman" panose="02020603050405020304" pitchFamily="18" charset="0"/>
                <a:ea typeface="Calibri" panose="020F0502020204030204" pitchFamily="34" charset="0"/>
              </a:rPr>
              <a:t>DS-670-HYB2-25SPTR: Capstone: Big Data &amp; Data Science</a:t>
            </a:r>
            <a:endParaRPr lang="en-US" sz="1600" dirty="0">
              <a:effectLst/>
              <a:latin typeface="Times New Roman" panose="02020603050405020304" pitchFamily="18" charset="0"/>
              <a:ea typeface="Calibri" panose="020F0502020204030204" pitchFamily="34" charset="0"/>
            </a:endParaRPr>
          </a:p>
          <a:p>
            <a:pPr algn="ctr">
              <a:lnSpc>
                <a:spcPct val="120000"/>
              </a:lnSpc>
              <a:spcAft>
                <a:spcPts val="800"/>
              </a:spcAft>
              <a:buNone/>
            </a:pPr>
            <a:r>
              <a:rPr lang="en-IN" sz="1600" dirty="0">
                <a:effectLst/>
                <a:latin typeface="Times New Roman" panose="02020603050405020304" pitchFamily="18" charset="0"/>
                <a:ea typeface="Calibri" panose="020F0502020204030204" pitchFamily="34" charset="0"/>
              </a:rPr>
              <a:t>Professor- </a:t>
            </a:r>
            <a:r>
              <a:rPr lang="en-IN" sz="1600" b="1" i="1" dirty="0">
                <a:effectLst/>
                <a:latin typeface="Times New Roman" panose="02020603050405020304" pitchFamily="18" charset="0"/>
                <a:ea typeface="Calibri" panose="020F0502020204030204" pitchFamily="34" charset="0"/>
              </a:rPr>
              <a:t>Reda </a:t>
            </a:r>
            <a:r>
              <a:rPr lang="en-IN" sz="1600" b="1" i="1" dirty="0" err="1">
                <a:effectLst/>
                <a:latin typeface="Times New Roman" panose="02020603050405020304" pitchFamily="18" charset="0"/>
                <a:ea typeface="Calibri" panose="020F0502020204030204" pitchFamily="34" charset="0"/>
              </a:rPr>
              <a:t>Mastouri</a:t>
            </a:r>
            <a:endParaRPr lang="en-US" sz="1600" dirty="0">
              <a:effectLst/>
              <a:latin typeface="Times New Roman" panose="02020603050405020304" pitchFamily="18" charset="0"/>
              <a:ea typeface="Calibri" panose="020F0502020204030204" pitchFamily="34" charset="0"/>
            </a:endParaRPr>
          </a:p>
          <a:p>
            <a:pPr algn="ctr">
              <a:lnSpc>
                <a:spcPct val="120000"/>
              </a:lnSpc>
              <a:spcAft>
                <a:spcPts val="800"/>
              </a:spcAft>
            </a:pPr>
            <a:r>
              <a:rPr lang="en-IN" sz="1600" b="1" dirty="0">
                <a:effectLst/>
                <a:latin typeface="Times New Roman" panose="02020603050405020304" pitchFamily="18" charset="0"/>
                <a:ea typeface="Calibri" panose="020F0502020204030204" pitchFamily="34" charset="0"/>
              </a:rPr>
              <a:t>March 16, 2025</a:t>
            </a:r>
            <a:endParaRPr lang="en-US" sz="1600" dirty="0">
              <a:effectLst/>
              <a:latin typeface="Times New Roman" panose="02020603050405020304" pitchFamily="18" charset="0"/>
              <a:ea typeface="Calibri" panose="020F0502020204030204" pitchFamily="34" charset="0"/>
            </a:endParaRPr>
          </a:p>
          <a:p>
            <a:pPr>
              <a:lnSpc>
                <a:spcPct val="120000"/>
              </a:lnSpc>
            </a:pPr>
            <a:endParaRPr lang="en-US" sz="1600" dirty="0"/>
          </a:p>
        </p:txBody>
      </p:sp>
    </p:spTree>
    <p:extLst>
      <p:ext uri="{BB962C8B-B14F-4D97-AF65-F5344CB8AC3E}">
        <p14:creationId xmlns:p14="http://schemas.microsoft.com/office/powerpoint/2010/main" val="335074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7F56-A854-CD14-859C-988B23381FE2}"/>
              </a:ext>
            </a:extLst>
          </p:cNvPr>
          <p:cNvSpPr>
            <a:spLocks noGrp="1"/>
          </p:cNvSpPr>
          <p:nvPr>
            <p:ph type="title"/>
          </p:nvPr>
        </p:nvSpPr>
        <p:spPr>
          <a:xfrm>
            <a:off x="1484311" y="685801"/>
            <a:ext cx="10018713" cy="907026"/>
          </a:xfrm>
        </p:spPr>
        <p:txBody>
          <a:bodyPr/>
          <a:lstStyle/>
          <a:p>
            <a:r>
              <a:rPr lang="en-US"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F57232F6-DAA5-D55D-700F-1E4C45EC5AED}"/>
              </a:ext>
            </a:extLst>
          </p:cNvPr>
          <p:cNvSpPr>
            <a:spLocks noGrp="1"/>
          </p:cNvSpPr>
          <p:nvPr>
            <p:ph idx="1"/>
          </p:nvPr>
        </p:nvSpPr>
        <p:spPr>
          <a:xfrm>
            <a:off x="1592465" y="1723103"/>
            <a:ext cx="10018713" cy="4449096"/>
          </a:xfrm>
        </p:spPr>
        <p:txBody>
          <a:bodyPr>
            <a:normAutofit/>
          </a:bodyPr>
          <a:lstStyle/>
          <a:p>
            <a:pPr marL="342900" lvl="0" indent="-342900">
              <a:lnSpc>
                <a:spcPct val="11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Naidu, G., et al. (2023). A review of evaluation metrics in machine learning algorithms.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Computer Science Online Conference. </a:t>
            </a:r>
            <a:r>
              <a:rPr lang="en-IN" sz="2000" u="sng" dirty="0">
                <a:solidFill>
                  <a:srgbClr val="0563C1"/>
                </a:solidFill>
                <a:effectLst/>
                <a:latin typeface="Times New Roman" panose="02020603050405020304" pitchFamily="18" charset="0"/>
                <a:ea typeface="Calibri" panose="020F0502020204030204" pitchFamily="34" charset="0"/>
                <a:hlinkClick r:id="rId2"/>
              </a:rPr>
              <a:t>https://doi.org/10.1007/978-3-031-35314-7_2</a:t>
            </a:r>
            <a:r>
              <a:rPr lang="en-IN" sz="2000" dirty="0">
                <a:effectLst/>
                <a:latin typeface="Times New Roman" panose="02020603050405020304" pitchFamily="18" charset="0"/>
                <a:ea typeface="Calibri" panose="020F0502020204030204" pitchFamily="34" charset="0"/>
              </a:rPr>
              <a:t> </a:t>
            </a:r>
            <a:endPar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1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Saba, Z. (2024). Layoffs and corporate performance: evidence based on the US tech industry.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Journal of Economics and Finance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48</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644-667.</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https://doi.org/10.1007/s12197-024-09673-y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1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Singh, Y., &amp; Tiwari, M. (2025). A Comprehensive Machine Learning Approach for Early Detection of Diabetes.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SN Computer Science, 6(3), 213.</a:t>
            </a:r>
          </a:p>
          <a:p>
            <a:pPr marL="342900" indent="-342900">
              <a:lnSpc>
                <a:spcPct val="110000"/>
              </a:lnSpc>
              <a:buSzPts val="1000"/>
              <a:buFont typeface="Symbol" panose="05050102010706020507" pitchFamily="18" charset="2"/>
              <a:buChar char=""/>
              <a:tabLst>
                <a:tab pos="457200" algn="l"/>
              </a:tabLst>
            </a:pPr>
            <a:r>
              <a:rPr lang="en-IN" sz="2000" u="sng" dirty="0">
                <a:solidFill>
                  <a:srgbClr val="0563C1"/>
                </a:solidFill>
                <a:effectLst/>
                <a:latin typeface="Times New Roman" panose="02020603050405020304" pitchFamily="18" charset="0"/>
                <a:ea typeface="Calibri" panose="020F0502020204030204" pitchFamily="34" charset="0"/>
                <a:hlinkClick r:id="rId4"/>
              </a:rPr>
              <a:t>https://doi.org/10.1007/s42979-025-03751-6</a:t>
            </a:r>
            <a:r>
              <a:rPr lang="en-IN" sz="2000" dirty="0">
                <a:effectLst/>
                <a:latin typeface="Times New Roman" panose="02020603050405020304" pitchFamily="18" charset="0"/>
                <a:ea typeface="Calibri" panose="020F0502020204030204" pitchFamily="34"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Zhang, C., &amp; Han, W. (2024). Ensembles of decision trees and gradient-based learning for employee turnover prediction.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PeerJ</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Computer Science, 10, e2387.</a:t>
            </a:r>
          </a:p>
          <a:p>
            <a:pPr marL="342900" lvl="0" indent="-342900">
              <a:lnSpc>
                <a:spcPct val="110000"/>
              </a:lnSpc>
              <a:buSzPts val="1000"/>
              <a:buFont typeface="Symbol" panose="05050102010706020507" pitchFamily="18" charset="2"/>
              <a:buChar char=""/>
              <a:tabLst>
                <a:tab pos="457200" algn="l"/>
              </a:tabLst>
            </a:pPr>
            <a:r>
              <a:rPr lang="en-IN" sz="2000" u="sng" dirty="0">
                <a:solidFill>
                  <a:srgbClr val="0563C1"/>
                </a:solidFill>
                <a:effectLst/>
                <a:latin typeface="Times New Roman" panose="02020603050405020304" pitchFamily="18" charset="0"/>
                <a:ea typeface="Calibri" panose="020F0502020204030204" pitchFamily="34" charset="0"/>
                <a:hlinkClick r:id="rId5"/>
              </a:rPr>
              <a:t>https://peerj.com/articles/cs-2387/</a:t>
            </a:r>
            <a:r>
              <a:rPr lang="en-IN" sz="2000" dirty="0">
                <a:effectLst/>
                <a:latin typeface="Times New Roman" panose="02020603050405020304" pitchFamily="18" charset="0"/>
                <a:ea typeface="Calibri" panose="020F0502020204030204" pitchFamily="34"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68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1822-B3DD-D91D-F298-09439BB9F988}"/>
              </a:ext>
            </a:extLst>
          </p:cNvPr>
          <p:cNvSpPr>
            <a:spLocks noGrp="1"/>
          </p:cNvSpPr>
          <p:nvPr>
            <p:ph type="title"/>
          </p:nvPr>
        </p:nvSpPr>
        <p:spPr>
          <a:xfrm>
            <a:off x="1484311" y="685801"/>
            <a:ext cx="10018713" cy="749710"/>
          </a:xfrm>
        </p:spPr>
        <p:txBody>
          <a:bodyPr>
            <a:normAutofit/>
          </a:bodyPr>
          <a:lstStyle/>
          <a:p>
            <a:r>
              <a:rPr lang="en-US" b="1" dirty="0">
                <a:effectLst/>
                <a:latin typeface="Times New Roman" panose="02020603050405020304" pitchFamily="18" charset="0"/>
                <a:ea typeface="Calibri" panose="020F0502020204030204" pitchFamily="34" charset="0"/>
              </a:rPr>
              <a:t>Introduction</a:t>
            </a:r>
            <a:endParaRPr lang="en-US" sz="7200" dirty="0"/>
          </a:p>
        </p:txBody>
      </p:sp>
      <p:sp>
        <p:nvSpPr>
          <p:cNvPr id="3" name="Content Placeholder 2">
            <a:extLst>
              <a:ext uri="{FF2B5EF4-FFF2-40B4-BE49-F238E27FC236}">
                <a16:creationId xmlns:a16="http://schemas.microsoft.com/office/drawing/2014/main" id="{50AAA461-797D-81A5-4AE5-2968000FC780}"/>
              </a:ext>
            </a:extLst>
          </p:cNvPr>
          <p:cNvSpPr>
            <a:spLocks noGrp="1"/>
          </p:cNvSpPr>
          <p:nvPr>
            <p:ph idx="1"/>
          </p:nvPr>
        </p:nvSpPr>
        <p:spPr>
          <a:xfrm>
            <a:off x="1484311" y="1602658"/>
            <a:ext cx="10018713" cy="4906297"/>
          </a:xfrm>
        </p:spPr>
        <p:txBody>
          <a:bodyPr>
            <a:normAutofit/>
          </a:bodyPr>
          <a:lstStyle/>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US job market has been undergoing drastic changes in employment trends influencing business and policy makers.</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Economic downturns, technological shifts, corporate restructuring, and shifts in market demand lead to job loss.</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will enable them to recognize causes and anticipate redundancies in order to take preventive action in an attempt to curb workforce volatility.</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applies machine learning techniques to analyze patterns in GV Data and Telemetry layoffs in DOGE.</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14,499 records of separation in the data set with details on job category, pay grade, employee status and reasons for separation.</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Objective: To reveal patterns in layoffs and test the predictive power of multiple machine learning algorithms in predicting job separation. This work can be used to inform workforce planning, improve job security, and allow policy makers to develop better labor policies (Saba, 2024). </a:t>
            </a:r>
          </a:p>
          <a:p>
            <a:pPr marL="342900" lvl="0" indent="-342900">
              <a:lnSpc>
                <a:spcPct val="120000"/>
              </a:lnSpc>
              <a:buSzPts val="1000"/>
              <a:buFont typeface="Symbol" panose="05050102010706020507" pitchFamily="18" charset="2"/>
              <a:buChar char=""/>
              <a:tabLst>
                <a:tab pos="457200" algn="l"/>
              </a:tabLs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208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83EC-A8DD-1621-C0A8-1BA6088E4503}"/>
              </a:ext>
            </a:extLst>
          </p:cNvPr>
          <p:cNvSpPr>
            <a:spLocks noGrp="1"/>
          </p:cNvSpPr>
          <p:nvPr>
            <p:ph type="title"/>
          </p:nvPr>
        </p:nvSpPr>
        <p:spPr>
          <a:xfrm>
            <a:off x="1484311" y="685800"/>
            <a:ext cx="10018713" cy="671052"/>
          </a:xfrm>
        </p:spPr>
        <p:txBody>
          <a:bodyPr>
            <a:noAutofit/>
          </a:bodyPr>
          <a:lstStyle/>
          <a:p>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Data Preparation</a:t>
            </a:r>
            <a:endParaRPr lang="en-US" dirty="0"/>
          </a:p>
        </p:txBody>
      </p:sp>
      <p:sp>
        <p:nvSpPr>
          <p:cNvPr id="3" name="Content Placeholder 2">
            <a:extLst>
              <a:ext uri="{FF2B5EF4-FFF2-40B4-BE49-F238E27FC236}">
                <a16:creationId xmlns:a16="http://schemas.microsoft.com/office/drawing/2014/main" id="{2CFBC780-6507-5F32-A811-EF5A53817C53}"/>
              </a:ext>
            </a:extLst>
          </p:cNvPr>
          <p:cNvSpPr>
            <a:spLocks noGrp="1"/>
          </p:cNvSpPr>
          <p:nvPr>
            <p:ph idx="1"/>
          </p:nvPr>
        </p:nvSpPr>
        <p:spPr>
          <a:xfrm>
            <a:off x="1484310" y="1700981"/>
            <a:ext cx="10018713" cy="4916129"/>
          </a:xfrm>
        </p:spPr>
        <p:txBody>
          <a:bodyPr>
            <a:normAutofit/>
          </a:bodyPr>
          <a:lstStyle/>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Challenges in raw data are missing values, inconsistencies, and imbalanced class distributions.</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Steps taken to preprocess and clean data:</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Removed duplicate records to prevent model bias.</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Filled in missing numerical values (such as "Pay Grade") with the median.</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Filled in missing category values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such as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"Reason" and "Employee Status") with the most common category.</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Developed features such as "Separation Year" in order to study layoff patterns over time.</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Added "Recent Layoff" (binary variable) to highlight layoffs in 2018 and beyond.</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Applied one-hot encoding on the categorical features to maintain data integrity.</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Tackled class imbalance by utilizing Synthetic Minority Over-sampling Technique (SMOTE) and resampling methods </a:t>
            </a:r>
            <a:r>
              <a:rPr lang="en-IN" sz="1800" dirty="0">
                <a:effectLst/>
                <a:latin typeface="Times New Roman" panose="02020603050405020304" pitchFamily="18" charset="0"/>
                <a:ea typeface="Calibri" panose="020F0502020204030204" pitchFamily="34" charset="0"/>
              </a:rPr>
              <a:t>(Singh &amp; Tiwari, 2025).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54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1D4A-420F-457F-462D-544111F48A75}"/>
              </a:ext>
            </a:extLst>
          </p:cNvPr>
          <p:cNvSpPr>
            <a:spLocks noGrp="1"/>
          </p:cNvSpPr>
          <p:nvPr>
            <p:ph type="title"/>
          </p:nvPr>
        </p:nvSpPr>
        <p:spPr>
          <a:xfrm>
            <a:off x="1583350" y="558389"/>
            <a:ext cx="10018713" cy="946354"/>
          </a:xfrm>
        </p:spPr>
        <p:txBody>
          <a:bodyPr>
            <a:normAutofit/>
          </a:bodyPr>
          <a:lstStyle/>
          <a:p>
            <a:r>
              <a:rPr lang="en-US" b="1" dirty="0">
                <a:effectLst/>
                <a:latin typeface="Times New Roman" panose="02020603050405020304" pitchFamily="18" charset="0"/>
                <a:ea typeface="Calibri" panose="020F0502020204030204" pitchFamily="34" charset="0"/>
              </a:rPr>
              <a:t>Machine Learning Models Used</a:t>
            </a:r>
            <a:endParaRPr lang="en-US" sz="7200" dirty="0"/>
          </a:p>
        </p:txBody>
      </p:sp>
      <p:graphicFrame>
        <p:nvGraphicFramePr>
          <p:cNvPr id="5" name="Content Placeholder 4">
            <a:extLst>
              <a:ext uri="{FF2B5EF4-FFF2-40B4-BE49-F238E27FC236}">
                <a16:creationId xmlns:a16="http://schemas.microsoft.com/office/drawing/2014/main" id="{29E949B9-E764-28F0-1D23-94FFE4BC1901}"/>
              </a:ext>
            </a:extLst>
          </p:cNvPr>
          <p:cNvGraphicFramePr>
            <a:graphicFrameLocks noGrp="1"/>
          </p:cNvGraphicFramePr>
          <p:nvPr>
            <p:ph idx="1"/>
            <p:extLst>
              <p:ext uri="{D42A27DB-BD31-4B8C-83A1-F6EECF244321}">
                <p14:modId xmlns:p14="http://schemas.microsoft.com/office/powerpoint/2010/main" val="1633999642"/>
              </p:ext>
            </p:extLst>
          </p:nvPr>
        </p:nvGraphicFramePr>
        <p:xfrm>
          <a:off x="2182759" y="2415320"/>
          <a:ext cx="9153832" cy="3680681"/>
        </p:xfrm>
        <a:graphic>
          <a:graphicData uri="http://schemas.openxmlformats.org/drawingml/2006/table">
            <a:tbl>
              <a:tblPr firstRow="1" firstCol="1" bandRow="1">
                <a:tableStyleId>{5C22544A-7EE6-4342-B048-85BDC9FD1C3A}</a:tableStyleId>
              </a:tblPr>
              <a:tblGrid>
                <a:gridCol w="2288458">
                  <a:extLst>
                    <a:ext uri="{9D8B030D-6E8A-4147-A177-3AD203B41FA5}">
                      <a16:colId xmlns:a16="http://schemas.microsoft.com/office/drawing/2014/main" val="3360361326"/>
                    </a:ext>
                  </a:extLst>
                </a:gridCol>
                <a:gridCol w="2288458">
                  <a:extLst>
                    <a:ext uri="{9D8B030D-6E8A-4147-A177-3AD203B41FA5}">
                      <a16:colId xmlns:a16="http://schemas.microsoft.com/office/drawing/2014/main" val="2083777715"/>
                    </a:ext>
                  </a:extLst>
                </a:gridCol>
                <a:gridCol w="2288458">
                  <a:extLst>
                    <a:ext uri="{9D8B030D-6E8A-4147-A177-3AD203B41FA5}">
                      <a16:colId xmlns:a16="http://schemas.microsoft.com/office/drawing/2014/main" val="4224189559"/>
                    </a:ext>
                  </a:extLst>
                </a:gridCol>
                <a:gridCol w="2288458">
                  <a:extLst>
                    <a:ext uri="{9D8B030D-6E8A-4147-A177-3AD203B41FA5}">
                      <a16:colId xmlns:a16="http://schemas.microsoft.com/office/drawing/2014/main" val="1117684328"/>
                    </a:ext>
                  </a:extLst>
                </a:gridCol>
              </a:tblGrid>
              <a:tr h="449271">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Model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Algorithm Type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Key Parameters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Advantages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extLst>
                  <a:ext uri="{0D108BD9-81ED-4DB2-BD59-A6C34878D82A}">
                    <a16:rowId xmlns:a16="http://schemas.microsoft.com/office/drawing/2014/main" val="1101315661"/>
                  </a:ext>
                </a:extLst>
              </a:tr>
              <a:tr h="635791">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Logistic Regression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Linear Model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Max Iterations = 1000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High interpretability</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extLst>
                  <a:ext uri="{0D108BD9-81ED-4DB2-BD59-A6C34878D82A}">
                    <a16:rowId xmlns:a16="http://schemas.microsoft.com/office/drawing/2014/main" val="3858022466"/>
                  </a:ext>
                </a:extLst>
              </a:tr>
              <a:tr h="979914">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Random Forest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Ensemble (Bagging)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Trees = 100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Handles non-linearity, reduces overfitting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extLst>
                  <a:ext uri="{0D108BD9-81ED-4DB2-BD59-A6C34878D82A}">
                    <a16:rowId xmlns:a16="http://schemas.microsoft.com/office/drawing/2014/main" val="3545541182"/>
                  </a:ext>
                </a:extLst>
              </a:tr>
              <a:tr h="979914">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Extra Trees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Ensemble (Bagging)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Trees = 100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Faster than Random Forest, better generalization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extLst>
                  <a:ext uri="{0D108BD9-81ED-4DB2-BD59-A6C34878D82A}">
                    <a16:rowId xmlns:a16="http://schemas.microsoft.com/office/drawing/2014/main" val="1113880401"/>
                  </a:ext>
                </a:extLst>
              </a:tr>
              <a:tr h="635791">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Gradient Boosting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Ensemble (Boosting)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Trees = 100, Learning Rate = 0.1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Improves weak learners iteratively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extLst>
                  <a:ext uri="{0D108BD9-81ED-4DB2-BD59-A6C34878D82A}">
                    <a16:rowId xmlns:a16="http://schemas.microsoft.com/office/drawing/2014/main" val="246722526"/>
                  </a:ext>
                </a:extLst>
              </a:tr>
            </a:tbl>
          </a:graphicData>
        </a:graphic>
      </p:graphicFrame>
      <p:sp>
        <p:nvSpPr>
          <p:cNvPr id="9" name="TextBox 8">
            <a:extLst>
              <a:ext uri="{FF2B5EF4-FFF2-40B4-BE49-F238E27FC236}">
                <a16:creationId xmlns:a16="http://schemas.microsoft.com/office/drawing/2014/main" id="{DD9E728E-ADD6-9FE7-2D09-B8640E9DE495}"/>
              </a:ext>
            </a:extLst>
          </p:cNvPr>
          <p:cNvSpPr txBox="1"/>
          <p:nvPr/>
        </p:nvSpPr>
        <p:spPr>
          <a:xfrm>
            <a:off x="2104101" y="1592825"/>
            <a:ext cx="9311148" cy="646331"/>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StandardScaler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used for numerical feature scaling.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Data split: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80% training, 20% testing.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72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F800-37AF-4E19-2D2E-50D4B9814F4B}"/>
              </a:ext>
            </a:extLst>
          </p:cNvPr>
          <p:cNvSpPr>
            <a:spLocks noGrp="1"/>
          </p:cNvSpPr>
          <p:nvPr>
            <p:ph type="title"/>
          </p:nvPr>
        </p:nvSpPr>
        <p:spPr>
          <a:xfrm>
            <a:off x="1484311" y="685801"/>
            <a:ext cx="10018713" cy="828368"/>
          </a:xfrm>
        </p:spPr>
        <p:txBody>
          <a:bodyPr>
            <a:normAutofit/>
          </a:bodyPr>
          <a:lstStyle/>
          <a:p>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Model Implementation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D06C98-EE90-8A7D-DD96-530D3E401F13}"/>
              </a:ext>
            </a:extLst>
          </p:cNvPr>
          <p:cNvSpPr>
            <a:spLocks noGrp="1"/>
          </p:cNvSpPr>
          <p:nvPr>
            <p:ph idx="1"/>
          </p:nvPr>
        </p:nvSpPr>
        <p:spPr>
          <a:xfrm>
            <a:off x="2153265" y="1769806"/>
            <a:ext cx="9349758" cy="4630993"/>
          </a:xfrm>
        </p:spPr>
        <p:txBody>
          <a:bodyPr>
            <a:normAutofit/>
          </a:bodyPr>
          <a:lstStyle/>
          <a:p>
            <a:pPr marL="342900" lvl="0" indent="-342900">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Logistic Regression: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Simple and interpretable but had convergence issues.</a:t>
            </a:r>
          </a:p>
          <a:p>
            <a:pPr marL="342900" lvl="0" indent="-342900">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Random Forest: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Worked well with non-linearity and coped with missing values very well.</a:t>
            </a:r>
          </a:p>
          <a:p>
            <a:pPr marL="342900" lvl="0" indent="-342900">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Extra Trees Classifier: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Provided quicker computations and slightly better generalization.</a:t>
            </a:r>
          </a:p>
          <a:p>
            <a:pPr marL="342900" lvl="0" indent="-342900">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Gradient Boosting: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Improved classification with iterative learning but required excessive hyperparameter adjustment.</a:t>
            </a:r>
          </a:p>
          <a:p>
            <a:pPr marL="342900" lvl="0" indent="-342900">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Hyperparameter tuning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Grid Search and Randomized Search were employed in order to optimize model performance </a:t>
            </a:r>
            <a:r>
              <a:rPr lang="en-IN" sz="1800" dirty="0">
                <a:effectLst/>
                <a:latin typeface="Times New Roman" panose="02020603050405020304" pitchFamily="18" charset="0"/>
                <a:ea typeface="Calibri" panose="020F0502020204030204" pitchFamily="34" charset="0"/>
              </a:rPr>
              <a:t>(Zhang &amp; Han, 2024).</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333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9D9B-26A7-0C84-C09D-44EFD0AA7199}"/>
              </a:ext>
            </a:extLst>
          </p:cNvPr>
          <p:cNvSpPr>
            <a:spLocks noGrp="1"/>
          </p:cNvSpPr>
          <p:nvPr>
            <p:ph type="title"/>
          </p:nvPr>
        </p:nvSpPr>
        <p:spPr>
          <a:xfrm>
            <a:off x="1405653" y="508821"/>
            <a:ext cx="10018713" cy="763262"/>
          </a:xfrm>
        </p:spPr>
        <p:txBody>
          <a:bodyPr>
            <a:normAutofit/>
          </a:bodyPr>
          <a:lstStyle/>
          <a:p>
            <a:r>
              <a:rPr lang="en-US" b="1" dirty="0">
                <a:effectLst/>
                <a:latin typeface="Times New Roman" panose="02020603050405020304" pitchFamily="18" charset="0"/>
                <a:ea typeface="Calibri" panose="020F0502020204030204" pitchFamily="34" charset="0"/>
              </a:rPr>
              <a:t>Model Evaluation</a:t>
            </a:r>
            <a:endParaRPr lang="en-US" dirty="0"/>
          </a:p>
        </p:txBody>
      </p:sp>
      <p:graphicFrame>
        <p:nvGraphicFramePr>
          <p:cNvPr id="13" name="Content Placeholder 12">
            <a:extLst>
              <a:ext uri="{FF2B5EF4-FFF2-40B4-BE49-F238E27FC236}">
                <a16:creationId xmlns:a16="http://schemas.microsoft.com/office/drawing/2014/main" id="{D5311CAC-85EA-5AEA-AB1E-862646417E1D}"/>
              </a:ext>
            </a:extLst>
          </p:cNvPr>
          <p:cNvGraphicFramePr>
            <a:graphicFrameLocks noGrp="1"/>
          </p:cNvGraphicFramePr>
          <p:nvPr>
            <p:ph idx="1"/>
            <p:extLst>
              <p:ext uri="{D42A27DB-BD31-4B8C-83A1-F6EECF244321}">
                <p14:modId xmlns:p14="http://schemas.microsoft.com/office/powerpoint/2010/main" val="1278504002"/>
              </p:ext>
            </p:extLst>
          </p:nvPr>
        </p:nvGraphicFramePr>
        <p:xfrm>
          <a:off x="2802195" y="3234814"/>
          <a:ext cx="7954296" cy="3342965"/>
        </p:xfrm>
        <a:graphic>
          <a:graphicData uri="http://schemas.openxmlformats.org/drawingml/2006/table">
            <a:tbl>
              <a:tblPr firstRow="1" firstCol="1" bandRow="1">
                <a:tableStyleId>{5C22544A-7EE6-4342-B048-85BDC9FD1C3A}</a:tableStyleId>
              </a:tblPr>
              <a:tblGrid>
                <a:gridCol w="1136328">
                  <a:extLst>
                    <a:ext uri="{9D8B030D-6E8A-4147-A177-3AD203B41FA5}">
                      <a16:colId xmlns:a16="http://schemas.microsoft.com/office/drawing/2014/main" val="1554296565"/>
                    </a:ext>
                  </a:extLst>
                </a:gridCol>
                <a:gridCol w="1136328">
                  <a:extLst>
                    <a:ext uri="{9D8B030D-6E8A-4147-A177-3AD203B41FA5}">
                      <a16:colId xmlns:a16="http://schemas.microsoft.com/office/drawing/2014/main" val="250372958"/>
                    </a:ext>
                  </a:extLst>
                </a:gridCol>
                <a:gridCol w="1136328">
                  <a:extLst>
                    <a:ext uri="{9D8B030D-6E8A-4147-A177-3AD203B41FA5}">
                      <a16:colId xmlns:a16="http://schemas.microsoft.com/office/drawing/2014/main" val="1445284126"/>
                    </a:ext>
                  </a:extLst>
                </a:gridCol>
                <a:gridCol w="1136328">
                  <a:extLst>
                    <a:ext uri="{9D8B030D-6E8A-4147-A177-3AD203B41FA5}">
                      <a16:colId xmlns:a16="http://schemas.microsoft.com/office/drawing/2014/main" val="2694844098"/>
                    </a:ext>
                  </a:extLst>
                </a:gridCol>
                <a:gridCol w="1136328">
                  <a:extLst>
                    <a:ext uri="{9D8B030D-6E8A-4147-A177-3AD203B41FA5}">
                      <a16:colId xmlns:a16="http://schemas.microsoft.com/office/drawing/2014/main" val="1001766538"/>
                    </a:ext>
                  </a:extLst>
                </a:gridCol>
                <a:gridCol w="1136328">
                  <a:extLst>
                    <a:ext uri="{9D8B030D-6E8A-4147-A177-3AD203B41FA5}">
                      <a16:colId xmlns:a16="http://schemas.microsoft.com/office/drawing/2014/main" val="2754416328"/>
                    </a:ext>
                  </a:extLst>
                </a:gridCol>
                <a:gridCol w="1136328">
                  <a:extLst>
                    <a:ext uri="{9D8B030D-6E8A-4147-A177-3AD203B41FA5}">
                      <a16:colId xmlns:a16="http://schemas.microsoft.com/office/drawing/2014/main" val="3235295501"/>
                    </a:ext>
                  </a:extLst>
                </a:gridCol>
              </a:tblGrid>
              <a:tr h="323669">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Model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AUC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Precision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Accuracy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MAE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MSE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RMSE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extLst>
                  <a:ext uri="{0D108BD9-81ED-4DB2-BD59-A6C34878D82A}">
                    <a16:rowId xmlns:a16="http://schemas.microsoft.com/office/drawing/2014/main" val="2979066340"/>
                  </a:ext>
                </a:extLst>
              </a:tr>
              <a:tr h="1023459">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Logistic Regression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0.889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0.735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0.746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1.91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15.66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3.95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extLst>
                  <a:ext uri="{0D108BD9-81ED-4DB2-BD59-A6C34878D82A}">
                    <a16:rowId xmlns:a16="http://schemas.microsoft.com/office/drawing/2014/main" val="3521322490"/>
                  </a:ext>
                </a:extLst>
              </a:tr>
              <a:tr h="665279">
                <a:tc>
                  <a:txBody>
                    <a:bodyPr/>
                    <a:lstStyle/>
                    <a:p>
                      <a:pPr>
                        <a:lnSpc>
                          <a:spcPct val="100000"/>
                        </a:lnSpc>
                        <a:spcAft>
                          <a:spcPts val="800"/>
                        </a:spcAft>
                        <a:buNone/>
                      </a:pPr>
                      <a:r>
                        <a:rPr lang="en-IN" sz="1400" dirty="0">
                          <a:effectLst/>
                          <a:latin typeface="Times New Roman" panose="02020603050405020304" pitchFamily="18" charset="0"/>
                          <a:cs typeface="Times New Roman" panose="02020603050405020304" pitchFamily="18" charset="0"/>
                        </a:rPr>
                        <a:t>Random Forest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0.913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0.772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0.810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12.79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3.57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extLst>
                  <a:ext uri="{0D108BD9-81ED-4DB2-BD59-A6C34878D82A}">
                    <a16:rowId xmlns:a16="http://schemas.microsoft.com/office/drawing/2014/main" val="1154433383"/>
                  </a:ext>
                </a:extLst>
              </a:tr>
              <a:tr h="665279">
                <a:tc>
                  <a:txBody>
                    <a:bodyPr/>
                    <a:lstStyle/>
                    <a:p>
                      <a:pPr>
                        <a:lnSpc>
                          <a:spcPct val="100000"/>
                        </a:lnSpc>
                        <a:spcAft>
                          <a:spcPts val="800"/>
                        </a:spcAft>
                        <a:buNone/>
                      </a:pPr>
                      <a:r>
                        <a:rPr lang="en-IN" sz="1400" dirty="0">
                          <a:effectLst/>
                          <a:latin typeface="Times New Roman" panose="02020603050405020304" pitchFamily="18" charset="0"/>
                          <a:cs typeface="Times New Roman" panose="02020603050405020304" pitchFamily="18" charset="0"/>
                        </a:rPr>
                        <a:t>Extra Trees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0.908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0.768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0.805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dirty="0">
                          <a:effectLst/>
                          <a:latin typeface="Times New Roman" panose="02020603050405020304" pitchFamily="18" charset="0"/>
                          <a:cs typeface="Times New Roman" panose="02020603050405020304" pitchFamily="18" charset="0"/>
                        </a:rPr>
                        <a:t>1.55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13.04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3.61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extLst>
                  <a:ext uri="{0D108BD9-81ED-4DB2-BD59-A6C34878D82A}">
                    <a16:rowId xmlns:a16="http://schemas.microsoft.com/office/drawing/2014/main" val="4181296450"/>
                  </a:ext>
                </a:extLst>
              </a:tr>
              <a:tr h="665279">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Gradient Boosting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0.920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0.760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0.799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1.59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13.33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dirty="0">
                          <a:effectLst/>
                          <a:latin typeface="Times New Roman" panose="02020603050405020304" pitchFamily="18" charset="0"/>
                          <a:cs typeface="Times New Roman" panose="02020603050405020304" pitchFamily="18" charset="0"/>
                        </a:rPr>
                        <a:t>3.65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extLst>
                  <a:ext uri="{0D108BD9-81ED-4DB2-BD59-A6C34878D82A}">
                    <a16:rowId xmlns:a16="http://schemas.microsoft.com/office/drawing/2014/main" val="3169449463"/>
                  </a:ext>
                </a:extLst>
              </a:tr>
            </a:tbl>
          </a:graphicData>
        </a:graphic>
      </p:graphicFrame>
      <p:sp>
        <p:nvSpPr>
          <p:cNvPr id="6" name="TextBox 5">
            <a:extLst>
              <a:ext uri="{FF2B5EF4-FFF2-40B4-BE49-F238E27FC236}">
                <a16:creationId xmlns:a16="http://schemas.microsoft.com/office/drawing/2014/main" id="{4CC4B45D-8FD0-50BA-2879-0F2A9C6219DF}"/>
              </a:ext>
            </a:extLst>
          </p:cNvPr>
          <p:cNvSpPr txBox="1"/>
          <p:nvPr/>
        </p:nvSpPr>
        <p:spPr>
          <a:xfrm>
            <a:off x="1965733" y="1556350"/>
            <a:ext cx="9458633" cy="1477328"/>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Best Performing Model: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Random Forest with the highest accuracy rate (81.0%) and precision rate (77.2%).</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Gradient Boosting had the highest AUC but had to be tuned.</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Logistic Regression fared worse because it wasn't able to deal with complex feature interactions (Naidu et al., 2023).</a:t>
            </a:r>
          </a:p>
        </p:txBody>
      </p:sp>
    </p:spTree>
    <p:extLst>
      <p:ext uri="{BB962C8B-B14F-4D97-AF65-F5344CB8AC3E}">
        <p14:creationId xmlns:p14="http://schemas.microsoft.com/office/powerpoint/2010/main" val="2694499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9">
            <a:extLst>
              <a:ext uri="{FF2B5EF4-FFF2-40B4-BE49-F238E27FC236}">
                <a16:creationId xmlns:a16="http://schemas.microsoft.com/office/drawing/2014/main" id="{A9F21C14-8167-97DF-9C52-7661ABA95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587" y="1504335"/>
            <a:ext cx="8996516" cy="4795683"/>
          </a:xfrm>
          <a:prstGeom prst="rect">
            <a:avLst/>
          </a:prstGeom>
        </p:spPr>
      </p:pic>
      <p:sp>
        <p:nvSpPr>
          <p:cNvPr id="4" name="TextBox 3">
            <a:extLst>
              <a:ext uri="{FF2B5EF4-FFF2-40B4-BE49-F238E27FC236}">
                <a16:creationId xmlns:a16="http://schemas.microsoft.com/office/drawing/2014/main" id="{E13A381F-D553-520D-C4A4-93FCE8EDB3C4}"/>
              </a:ext>
            </a:extLst>
          </p:cNvPr>
          <p:cNvSpPr txBox="1"/>
          <p:nvPr/>
        </p:nvSpPr>
        <p:spPr>
          <a:xfrm>
            <a:off x="2251587" y="896882"/>
            <a:ext cx="6096000" cy="369332"/>
          </a:xfrm>
          <a:prstGeom prst="rect">
            <a:avLst/>
          </a:prstGeom>
          <a:noFill/>
        </p:spPr>
        <p:txBody>
          <a:bodyPr wrap="square">
            <a:spAutoFit/>
          </a:bodyPr>
          <a:lstStyle/>
          <a:p>
            <a:r>
              <a:rPr lang="en-US" b="1" dirty="0">
                <a:effectLst/>
                <a:latin typeface="Times New Roman" panose="02020603050405020304" pitchFamily="18" charset="0"/>
                <a:ea typeface="Calibri" panose="020F0502020204030204" pitchFamily="34" charset="0"/>
              </a:rPr>
              <a:t>Model Evaluation</a:t>
            </a:r>
            <a:endParaRPr lang="en-US" dirty="0"/>
          </a:p>
        </p:txBody>
      </p:sp>
    </p:spTree>
    <p:extLst>
      <p:ext uri="{BB962C8B-B14F-4D97-AF65-F5344CB8AC3E}">
        <p14:creationId xmlns:p14="http://schemas.microsoft.com/office/powerpoint/2010/main" val="4167366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CC22-1A3D-910F-BEFE-9EA2C7A55A2A}"/>
              </a:ext>
            </a:extLst>
          </p:cNvPr>
          <p:cNvSpPr>
            <a:spLocks noGrp="1"/>
          </p:cNvSpPr>
          <p:nvPr>
            <p:ph type="title"/>
          </p:nvPr>
        </p:nvSpPr>
        <p:spPr>
          <a:xfrm>
            <a:off x="1484309" y="469491"/>
            <a:ext cx="10018713" cy="985684"/>
          </a:xfrm>
        </p:spPr>
        <p:txBody>
          <a:bodyPr>
            <a:normAutofit/>
          </a:bodyPr>
          <a:lstStyle/>
          <a:p>
            <a:r>
              <a:rPr lang="en-US" b="1" dirty="0">
                <a:effectLst/>
                <a:latin typeface="Times New Roman" panose="02020603050405020304" pitchFamily="18" charset="0"/>
                <a:ea typeface="Calibri" panose="020F0502020204030204" pitchFamily="34" charset="0"/>
              </a:rPr>
              <a:t>Findings and Key Insights</a:t>
            </a:r>
            <a:endParaRPr lang="en-US" dirty="0"/>
          </a:p>
        </p:txBody>
      </p:sp>
      <p:sp>
        <p:nvSpPr>
          <p:cNvPr id="3" name="Content Placeholder 2">
            <a:extLst>
              <a:ext uri="{FF2B5EF4-FFF2-40B4-BE49-F238E27FC236}">
                <a16:creationId xmlns:a16="http://schemas.microsoft.com/office/drawing/2014/main" id="{EF523A8E-6BE4-4623-5F9A-D2AF414EEBF5}"/>
              </a:ext>
            </a:extLst>
          </p:cNvPr>
          <p:cNvSpPr>
            <a:spLocks noGrp="1"/>
          </p:cNvSpPr>
          <p:nvPr>
            <p:ph idx="1"/>
          </p:nvPr>
        </p:nvSpPr>
        <p:spPr>
          <a:xfrm>
            <a:off x="1916930" y="1288027"/>
            <a:ext cx="10018713" cy="5402825"/>
          </a:xfrm>
        </p:spPr>
        <p:txBody>
          <a:bodyPr>
            <a:noAutofit/>
          </a:bodyPr>
          <a:lstStyle/>
          <a:p>
            <a:pPr>
              <a:buSzPts val="1000"/>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Key Determinants of Layoffs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Separation year</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Department</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Employee status</a:t>
            </a:r>
          </a:p>
          <a:p>
            <a:pPr>
              <a:buSzPts val="1000"/>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Key Findings:</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Random Forest and Extra Trees methods based on trees produced the highest accuracy.</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Logistic Regression had significant problems with feature complexity.</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Ensemble methods reduced overfitting and encouraged improved generalization.</a:t>
            </a:r>
          </a:p>
          <a:p>
            <a:pPr>
              <a:buSzPts val="1000"/>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Implications for Organizations:</a:t>
            </a:r>
            <a:endParaRPr lang="en-US"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Companies can actively assess workforce reduction risks.</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HR departments can employ predictions in order to optimize talent retention programs.</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Policymakers can develop better labor market policies (Naidu et al., 2023).</a:t>
            </a:r>
          </a:p>
        </p:txBody>
      </p:sp>
    </p:spTree>
    <p:extLst>
      <p:ext uri="{BB962C8B-B14F-4D97-AF65-F5344CB8AC3E}">
        <p14:creationId xmlns:p14="http://schemas.microsoft.com/office/powerpoint/2010/main" val="423603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CA4A-57CA-8887-F5D4-DE13CF8E2558}"/>
              </a:ext>
            </a:extLst>
          </p:cNvPr>
          <p:cNvSpPr>
            <a:spLocks noGrp="1"/>
          </p:cNvSpPr>
          <p:nvPr>
            <p:ph type="title"/>
          </p:nvPr>
        </p:nvSpPr>
        <p:spPr>
          <a:xfrm>
            <a:off x="1484311" y="685800"/>
            <a:ext cx="10018713" cy="818535"/>
          </a:xfrm>
        </p:spPr>
        <p:txBody>
          <a:bodyPr>
            <a:normAutofit/>
          </a:bodyPr>
          <a:lstStyle/>
          <a:p>
            <a:r>
              <a:rPr lang="en-US" b="1" dirty="0">
                <a:effectLst/>
                <a:latin typeface="Times New Roman" panose="02020603050405020304" pitchFamily="18" charset="0"/>
                <a:ea typeface="Calibri" panose="020F0502020204030204" pitchFamily="34" charset="0"/>
              </a:rPr>
              <a:t> Conclusion &amp; Recommendations</a:t>
            </a:r>
            <a:endParaRPr lang="en-US" dirty="0"/>
          </a:p>
        </p:txBody>
      </p:sp>
      <p:sp>
        <p:nvSpPr>
          <p:cNvPr id="3" name="Content Placeholder 2">
            <a:extLst>
              <a:ext uri="{FF2B5EF4-FFF2-40B4-BE49-F238E27FC236}">
                <a16:creationId xmlns:a16="http://schemas.microsoft.com/office/drawing/2014/main" id="{00D26713-B30F-2289-5C53-27C0548AA643}"/>
              </a:ext>
            </a:extLst>
          </p:cNvPr>
          <p:cNvSpPr>
            <a:spLocks noGrp="1"/>
          </p:cNvSpPr>
          <p:nvPr>
            <p:ph idx="1"/>
          </p:nvPr>
        </p:nvSpPr>
        <p:spPr>
          <a:xfrm>
            <a:off x="1710451" y="1632155"/>
            <a:ext cx="10018713" cy="4630994"/>
          </a:xfrm>
        </p:spPr>
        <p:txBody>
          <a:bodyPr>
            <a:normAutofit/>
          </a:bodyPr>
          <a:lstStyle/>
          <a:p>
            <a:pPr marL="0" lvl="0" indent="0">
              <a:lnSpc>
                <a:spcPct val="120000"/>
              </a:lnSpc>
              <a:buSzPts val="1000"/>
              <a:buNone/>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can efficiently forecast patterns of layoffs.</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Random Forest becomes the leading model for predicting layoffs.</a:t>
            </a:r>
          </a:p>
          <a:p>
            <a:pPr marL="0" lvl="0" indent="0">
              <a:lnSpc>
                <a:spcPct val="120000"/>
              </a:lnSpc>
              <a:buSzPts val="1000"/>
              <a:buNone/>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Recommendations</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 Random Forest as a baseline model for workforce analysis in the future.</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Augment dataset by including economic indicators such as GDP growth and inflation.</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Explore deep learning models including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neural networks for greater accuracy.</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Implement real-time workforce tracking tools in human resources systems.</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Train human resources professionals to use predictive insights in making decisions.</a:t>
            </a:r>
          </a:p>
        </p:txBody>
      </p:sp>
    </p:spTree>
    <p:extLst>
      <p:ext uri="{BB962C8B-B14F-4D97-AF65-F5344CB8AC3E}">
        <p14:creationId xmlns:p14="http://schemas.microsoft.com/office/powerpoint/2010/main" val="17309705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35</TotalTime>
  <Words>921</Words>
  <Application>Microsoft Office PowerPoint</Application>
  <PresentationFormat>Widescreen</PresentationFormat>
  <Paragraphs>122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Corbel</vt:lpstr>
      <vt:lpstr>Symbol</vt:lpstr>
      <vt:lpstr>Times New Roman</vt:lpstr>
      <vt:lpstr>Parallax</vt:lpstr>
      <vt:lpstr>US Layoff Analysis - Modelling and Application of Project Results</vt:lpstr>
      <vt:lpstr>Introduction</vt:lpstr>
      <vt:lpstr>Data Preparation</vt:lpstr>
      <vt:lpstr>Machine Learning Models Used</vt:lpstr>
      <vt:lpstr>Model Implementation</vt:lpstr>
      <vt:lpstr>Model Evaluation</vt:lpstr>
      <vt:lpstr>PowerPoint Presentation</vt:lpstr>
      <vt:lpstr>Findings and Key Insights</vt:lpstr>
      <vt:lpstr> Conclusion &amp; Recommendations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Navya Vemuri</dc:creator>
  <cp:lastModifiedBy>Navya Vemuri</cp:lastModifiedBy>
  <cp:revision>1</cp:revision>
  <dcterms:created xsi:type="dcterms:W3CDTF">2025-03-16T17:29:12Z</dcterms:created>
  <dcterms:modified xsi:type="dcterms:W3CDTF">2025-03-16T18:04:32Z</dcterms:modified>
</cp:coreProperties>
</file>