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78" r:id="rId2"/>
    <p:sldId id="257" r:id="rId3"/>
    <p:sldId id="258" r:id="rId4"/>
    <p:sldId id="259" r:id="rId5"/>
    <p:sldId id="260" r:id="rId6"/>
    <p:sldId id="261" r:id="rId7"/>
    <p:sldId id="273" r:id="rId8"/>
    <p:sldId id="274" r:id="rId9"/>
    <p:sldId id="266" r:id="rId10"/>
    <p:sldId id="262" r:id="rId11"/>
    <p:sldId id="275" r:id="rId12"/>
    <p:sldId id="267" r:id="rId13"/>
    <p:sldId id="276" r:id="rId14"/>
    <p:sldId id="269" r:id="rId15"/>
    <p:sldId id="270" r:id="rId16"/>
    <p:sldId id="277" r:id="rId17"/>
    <p:sldId id="272" r:id="rId18"/>
    <p:sldId id="263" r:id="rId19"/>
    <p:sldId id="264"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FD652-25DF-4484-BC24-89CB8C8CD548}" v="20" dt="2025-03-11T01:37:09.2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2"/>
      </p:cViewPr>
      <p:guideLst/>
    </p:cSldViewPr>
  </p:slideViewPr>
  <p:outlineViewPr>
    <p:cViewPr>
      <p:scale>
        <a:sx n="33" d="100"/>
        <a:sy n="33" d="100"/>
      </p:scale>
      <p:origin x="0" y="-43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CF092FF-BCBE-44F2-84B5-6E0E77AF48B4}" type="datetimeFigureOut">
              <a:rPr lang="en-US" smtClean="0"/>
              <a:t>3/11/2025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812CD65-703A-43A2-9198-5010986228C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453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F092FF-BCBE-44F2-84B5-6E0E77AF48B4}"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2CD65-703A-43A2-9198-5010986228C9}" type="slidenum">
              <a:rPr lang="en-US" smtClean="0"/>
              <a:t>‹#›</a:t>
            </a:fld>
            <a:endParaRPr lang="en-US"/>
          </a:p>
        </p:txBody>
      </p:sp>
    </p:spTree>
    <p:extLst>
      <p:ext uri="{BB962C8B-B14F-4D97-AF65-F5344CB8AC3E}">
        <p14:creationId xmlns:p14="http://schemas.microsoft.com/office/powerpoint/2010/main" val="1025932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F092FF-BCBE-44F2-84B5-6E0E77AF48B4}"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2CD65-703A-43A2-9198-5010986228C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3622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F092FF-BCBE-44F2-84B5-6E0E77AF48B4}"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2CD65-703A-43A2-9198-5010986228C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4881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F092FF-BCBE-44F2-84B5-6E0E77AF48B4}"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2CD65-703A-43A2-9198-5010986228C9}" type="slidenum">
              <a:rPr lang="en-US" smtClean="0"/>
              <a:t>‹#›</a:t>
            </a:fld>
            <a:endParaRPr lang="en-US"/>
          </a:p>
        </p:txBody>
      </p:sp>
    </p:spTree>
    <p:extLst>
      <p:ext uri="{BB962C8B-B14F-4D97-AF65-F5344CB8AC3E}">
        <p14:creationId xmlns:p14="http://schemas.microsoft.com/office/powerpoint/2010/main" val="2995458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F092FF-BCBE-44F2-84B5-6E0E77AF48B4}"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2CD65-703A-43A2-9198-5010986228C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5747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F092FF-BCBE-44F2-84B5-6E0E77AF48B4}"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2CD65-703A-43A2-9198-5010986228C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6105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F092FF-BCBE-44F2-84B5-6E0E77AF48B4}"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2CD65-703A-43A2-9198-5010986228C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2287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F092FF-BCBE-44F2-84B5-6E0E77AF48B4}"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2CD65-703A-43A2-9198-5010986228C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7124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F092FF-BCBE-44F2-84B5-6E0E77AF48B4}"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2CD65-703A-43A2-9198-5010986228C9}" type="slidenum">
              <a:rPr lang="en-US" smtClean="0"/>
              <a:t>‹#›</a:t>
            </a:fld>
            <a:endParaRPr lang="en-US"/>
          </a:p>
        </p:txBody>
      </p:sp>
    </p:spTree>
    <p:extLst>
      <p:ext uri="{BB962C8B-B14F-4D97-AF65-F5344CB8AC3E}">
        <p14:creationId xmlns:p14="http://schemas.microsoft.com/office/powerpoint/2010/main" val="108992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F092FF-BCBE-44F2-84B5-6E0E77AF48B4}"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2CD65-703A-43A2-9198-5010986228C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6623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F092FF-BCBE-44F2-84B5-6E0E77AF48B4}"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2CD65-703A-43A2-9198-5010986228C9}"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180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F092FF-BCBE-44F2-84B5-6E0E77AF48B4}" type="datetimeFigureOut">
              <a:rPr lang="en-US" smtClean="0"/>
              <a:t>3/11/2025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2CD65-703A-43A2-9198-5010986228C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900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F092FF-BCBE-44F2-84B5-6E0E77AF48B4}" type="datetimeFigureOut">
              <a:rPr lang="en-US" smtClean="0"/>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2CD65-703A-43A2-9198-5010986228C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718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F092FF-BCBE-44F2-84B5-6E0E77AF48B4}" type="datetimeFigureOut">
              <a:rPr lang="en-US" smtClean="0"/>
              <a:t>3/11/2025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12CD65-703A-43A2-9198-5010986228C9}" type="slidenum">
              <a:rPr lang="en-US" smtClean="0"/>
              <a:t>‹#›</a:t>
            </a:fld>
            <a:endParaRPr lang="en-US"/>
          </a:p>
        </p:txBody>
      </p:sp>
    </p:spTree>
    <p:extLst>
      <p:ext uri="{BB962C8B-B14F-4D97-AF65-F5344CB8AC3E}">
        <p14:creationId xmlns:p14="http://schemas.microsoft.com/office/powerpoint/2010/main" val="181442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F092FF-BCBE-44F2-84B5-6E0E77AF48B4}"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2CD65-703A-43A2-9198-5010986228C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491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F092FF-BCBE-44F2-84B5-6E0E77AF48B4}"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2CD65-703A-43A2-9198-5010986228C9}" type="slidenum">
              <a:rPr lang="en-US" smtClean="0"/>
              <a:t>‹#›</a:t>
            </a:fld>
            <a:endParaRPr lang="en-US"/>
          </a:p>
        </p:txBody>
      </p:sp>
    </p:spTree>
    <p:extLst>
      <p:ext uri="{BB962C8B-B14F-4D97-AF65-F5344CB8AC3E}">
        <p14:creationId xmlns:p14="http://schemas.microsoft.com/office/powerpoint/2010/main" val="4006347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F092FF-BCBE-44F2-84B5-6E0E77AF48B4}" type="datetimeFigureOut">
              <a:rPr lang="en-US" smtClean="0"/>
              <a:t>3/11/2025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12CD65-703A-43A2-9198-5010986228C9}" type="slidenum">
              <a:rPr lang="en-US" smtClean="0"/>
              <a:t>‹#›</a:t>
            </a:fld>
            <a:endParaRPr lang="en-US"/>
          </a:p>
        </p:txBody>
      </p:sp>
    </p:spTree>
    <p:extLst>
      <p:ext uri="{BB962C8B-B14F-4D97-AF65-F5344CB8AC3E}">
        <p14:creationId xmlns:p14="http://schemas.microsoft.com/office/powerpoint/2010/main" val="418112001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onlinelibrary.wiley.com/doi/full/10.1111/1748-8583.12532" TargetMode="External"/><Relationship Id="rId2" Type="http://schemas.openxmlformats.org/officeDocument/2006/relationships/hyperlink" Target="https://openurl.ebsco.com/EPDB%3Agcd%3A8%3A18249768/detailv2?sid=ebsco%3Aplink%3Ascholar&amp;id=ebsco%3Agcd%3A175379479&amp;crl=c&amp;link_origin=scholar.google.com" TargetMode="External"/><Relationship Id="rId1" Type="http://schemas.openxmlformats.org/officeDocument/2006/relationships/slideLayout" Target="../slideLayouts/slideLayout2.xml"/><Relationship Id="rId6" Type="http://schemas.openxmlformats.org/officeDocument/2006/relationships/hyperlink" Target="https://www.jstor.org/stable/48716861" TargetMode="External"/><Relationship Id="rId5" Type="http://schemas.openxmlformats.org/officeDocument/2006/relationships/hyperlink" Target="https://www.proquest.com/openview/dff61e6a756dd2a2a006b8407833566d/1?pq-origsite=gscholar&amp;cbl=2032142" TargetMode="External"/><Relationship Id="rId4" Type="http://schemas.openxmlformats.org/officeDocument/2006/relationships/hyperlink" Target="https://doi.org/10.1093/jcr/ucaf00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108/MF-02-2022-0085" TargetMode="External"/><Relationship Id="rId2" Type="http://schemas.openxmlformats.org/officeDocument/2006/relationships/hyperlink" Target="https://doi.org/10.1002/jae.3032" TargetMode="External"/><Relationship Id="rId1" Type="http://schemas.openxmlformats.org/officeDocument/2006/relationships/slideLayout" Target="../slideLayouts/slideLayout2.xml"/><Relationship Id="rId5" Type="http://schemas.openxmlformats.org/officeDocument/2006/relationships/hyperlink" Target="https://doi.org/10.1177/23780231241257778" TargetMode="External"/><Relationship Id="rId4" Type="http://schemas.openxmlformats.org/officeDocument/2006/relationships/hyperlink" Target="https://doi.org/10.1007/978-981-99-7137-4_5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z="3000" b="1" dirty="0"/>
              <a:t>Data Source &amp; EDR Process for US Layoff Analysis</a:t>
            </a:r>
          </a:p>
        </p:txBody>
      </p:sp>
      <p:sp>
        <p:nvSpPr>
          <p:cNvPr id="3" name="Subtitle 2"/>
          <p:cNvSpPr>
            <a:spLocks noGrp="1"/>
          </p:cNvSpPr>
          <p:nvPr>
            <p:ph type="subTitle" idx="1"/>
          </p:nvPr>
        </p:nvSpPr>
        <p:spPr>
          <a:xfrm>
            <a:off x="2692398" y="3549444"/>
            <a:ext cx="6815669" cy="1632155"/>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Prepared by: Likhita </a:t>
            </a:r>
            <a:r>
              <a:rPr lang="en-US" dirty="0" err="1">
                <a:latin typeface="Times New Roman" panose="02020603050405020304" pitchFamily="18" charset="0"/>
                <a:cs typeface="Times New Roman" panose="02020603050405020304" pitchFamily="18" charset="0"/>
              </a:rPr>
              <a:t>Alla</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Sravani </a:t>
            </a:r>
            <a:r>
              <a:rPr lang="en-US" dirty="0" err="1">
                <a:latin typeface="Times New Roman" panose="02020603050405020304" pitchFamily="18" charset="0"/>
                <a:cs typeface="Times New Roman" panose="02020603050405020304" pitchFamily="18" charset="0"/>
              </a:rPr>
              <a:t>yalamarthi</a:t>
            </a:r>
            <a:endParaRPr lang="en-US"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Saint Peters University</a:t>
            </a:r>
            <a:endParaRPr lang="en-US" dirty="0">
              <a:latin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Professor- </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Reda </a:t>
            </a:r>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Mastouri</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March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722E-07AF-4304-49E7-0E10AFB4084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Preprocessing &amp; EDR Process</a:t>
            </a:r>
          </a:p>
        </p:txBody>
      </p:sp>
      <p:sp>
        <p:nvSpPr>
          <p:cNvPr id="4" name="Rectangle 1">
            <a:extLst>
              <a:ext uri="{FF2B5EF4-FFF2-40B4-BE49-F238E27FC236}">
                <a16:creationId xmlns:a16="http://schemas.microsoft.com/office/drawing/2014/main" id="{649FB354-D022-C7AA-01E1-C1CBA06F9004}"/>
              </a:ext>
            </a:extLst>
          </p:cNvPr>
          <p:cNvSpPr>
            <a:spLocks noGrp="1" noChangeArrowheads="1"/>
          </p:cNvSpPr>
          <p:nvPr>
            <p:ph idx="1"/>
          </p:nvPr>
        </p:nvSpPr>
        <p:spPr bwMode="auto">
          <a:xfrm>
            <a:off x="1295402" y="2380947"/>
            <a:ext cx="984454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Cleaning: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Removed duplicates.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Handled missing values.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Engineering: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Created new attributes (e.g., layoff flags).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Encoding: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Converted categorical data into numerical format.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Balancing: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SMOTE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address imbalanced layoff categories.</a:t>
            </a:r>
          </a:p>
        </p:txBody>
      </p:sp>
    </p:spTree>
    <p:extLst>
      <p:ext uri="{BB962C8B-B14F-4D97-AF65-F5344CB8AC3E}">
        <p14:creationId xmlns:p14="http://schemas.microsoft.com/office/powerpoint/2010/main" val="355631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Data Preprocessing &amp; EDR Process</a:t>
            </a:r>
          </a:p>
        </p:txBody>
      </p:sp>
      <p:sp>
        <p:nvSpPr>
          <p:cNvPr id="3" name="Content Placeholder 2"/>
          <p:cNvSpPr>
            <a:spLocks noGrp="1"/>
          </p:cNvSpPr>
          <p:nvPr>
            <p:ph idx="1"/>
          </p:nvPr>
        </p:nvSpPr>
        <p:spPr/>
        <p:txBody>
          <a:bodyPr>
            <a:normAutofit lnSpcReduction="10000"/>
          </a:bodyPr>
          <a:lstStyle/>
          <a:p>
            <a:r>
              <a:t>- Data Cleaning: Removed duplicates, handled missing values, and normalized data formats.</a:t>
            </a:r>
          </a:p>
          <a:p>
            <a:r>
              <a:t>- Feature Engineering: Created additional variables like 'Separation Year' and 'Recent Layoff Flag.'</a:t>
            </a:r>
          </a:p>
          <a:p>
            <a:r>
              <a:t>- Encoding: Applied Label Encoding and One-Hot Encoding for categorical attributes.</a:t>
            </a:r>
          </a:p>
          <a:p>
            <a:r>
              <a:t>- Addressing Class Imbalance: Used SMOTE to balance voluntary vs. involuntary separations.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9CB48B-F203-F71C-E801-36D0D89AE997}"/>
              </a:ext>
            </a:extLst>
          </p:cNvPr>
          <p:cNvPicPr>
            <a:picLocks noChangeAspect="1"/>
          </p:cNvPicPr>
          <p:nvPr/>
        </p:nvPicPr>
        <p:blipFill>
          <a:blip r:embed="rId2"/>
          <a:stretch>
            <a:fillRect/>
          </a:stretch>
        </p:blipFill>
        <p:spPr>
          <a:xfrm>
            <a:off x="839971" y="1192629"/>
            <a:ext cx="10261166" cy="4694823"/>
          </a:xfrm>
          <a:prstGeom prst="rect">
            <a:avLst/>
          </a:prstGeom>
        </p:spPr>
      </p:pic>
    </p:spTree>
    <p:extLst>
      <p:ext uri="{BB962C8B-B14F-4D97-AF65-F5344CB8AC3E}">
        <p14:creationId xmlns:p14="http://schemas.microsoft.com/office/powerpoint/2010/main" val="2654021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625D-B69A-2994-0AD5-5FD95CFAC553}"/>
              </a:ext>
            </a:extLst>
          </p:cNvPr>
          <p:cNvSpPr>
            <a:spLocks noGrp="1"/>
          </p:cNvSpPr>
          <p:nvPr>
            <p:ph type="title"/>
          </p:nvPr>
        </p:nvSpPr>
        <p:spPr>
          <a:xfrm>
            <a:off x="2456511" y="2990559"/>
            <a:ext cx="2536798" cy="544208"/>
          </a:xfrm>
        </p:spPr>
        <p:txBody>
          <a:bodyPr/>
          <a:lstStyle/>
          <a:p>
            <a:r>
              <a:rPr lang="en-IN" b="1" dirty="0"/>
              <a:t>Data Cleaning</a:t>
            </a:r>
          </a:p>
        </p:txBody>
      </p:sp>
      <p:sp>
        <p:nvSpPr>
          <p:cNvPr id="4" name="Text Placeholder 3">
            <a:extLst>
              <a:ext uri="{FF2B5EF4-FFF2-40B4-BE49-F238E27FC236}">
                <a16:creationId xmlns:a16="http://schemas.microsoft.com/office/drawing/2014/main" id="{82993D06-7D31-FBD3-D4F8-B0AA60325108}"/>
              </a:ext>
            </a:extLst>
          </p:cNvPr>
          <p:cNvSpPr>
            <a:spLocks noGrp="1"/>
          </p:cNvSpPr>
          <p:nvPr>
            <p:ph type="body" sz="half" idx="2"/>
          </p:nvPr>
        </p:nvSpPr>
        <p:spPr>
          <a:xfrm>
            <a:off x="2212157" y="3625726"/>
            <a:ext cx="7767687" cy="2450477"/>
          </a:xfrm>
        </p:spPr>
        <p:txBody>
          <a:bodyPr/>
          <a:lstStyle/>
          <a:p>
            <a:pPr algn="l"/>
            <a:r>
              <a:rPr lang="en-US" b="1" dirty="0"/>
              <a:t>• Removal of duplicates: </a:t>
            </a:r>
            <a:r>
              <a:rPr lang="en-US" dirty="0"/>
              <a:t>Eliminated duplicate records to prevent data distortion.</a:t>
            </a:r>
          </a:p>
          <a:p>
            <a:pPr algn="l"/>
            <a:r>
              <a:rPr lang="en-US" b="1" dirty="0"/>
              <a:t>• Date Formatting: </a:t>
            </a:r>
            <a:r>
              <a:rPr lang="en-US" dirty="0"/>
              <a:t>Converted Separation Date and Pay Period End Date to datetime type for easier chronological comparison.</a:t>
            </a:r>
          </a:p>
          <a:p>
            <a:pPr algn="l"/>
            <a:r>
              <a:rPr lang="en-US" b="1" dirty="0"/>
              <a:t>• Missing Value Handling:</a:t>
            </a:r>
          </a:p>
          <a:p>
            <a:pPr algn="l"/>
            <a:r>
              <a:rPr lang="en-US" b="1" dirty="0"/>
              <a:t>Numeric Columns: </a:t>
            </a:r>
            <a:r>
              <a:rPr lang="en-US" dirty="0"/>
              <a:t>Numerical columns with missing values (for instance, Pay Grade) were imputed with the median in order to minimize skewness.</a:t>
            </a:r>
          </a:p>
          <a:p>
            <a:pPr algn="l"/>
            <a:endParaRPr lang="en-IN" dirty="0"/>
          </a:p>
        </p:txBody>
      </p:sp>
      <p:pic>
        <p:nvPicPr>
          <p:cNvPr id="2050" name="Picture 2">
            <a:extLst>
              <a:ext uri="{FF2B5EF4-FFF2-40B4-BE49-F238E27FC236}">
                <a16:creationId xmlns:a16="http://schemas.microsoft.com/office/drawing/2014/main" id="{573B1E6E-88E0-29FA-D1E6-5F659B4640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341" y="1309625"/>
            <a:ext cx="4855302" cy="960438"/>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a:extLst>
              <a:ext uri="{FF2B5EF4-FFF2-40B4-BE49-F238E27FC236}">
                <a16:creationId xmlns:a16="http://schemas.microsoft.com/office/drawing/2014/main" id="{EA548F9D-58BD-6D5F-8429-CFD0371BF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7663" y="2899600"/>
            <a:ext cx="4855302" cy="8001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299CBF78-9609-B8CA-6857-0CEE06855D5C}"/>
              </a:ext>
            </a:extLst>
          </p:cNvPr>
          <p:cNvSpPr>
            <a:spLocks noChangeArrowheads="1"/>
          </p:cNvSpPr>
          <p:nvPr/>
        </p:nvSpPr>
        <p:spPr bwMode="auto">
          <a:xfrm>
            <a:off x="1524001"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4">
            <a:extLst>
              <a:ext uri="{FF2B5EF4-FFF2-40B4-BE49-F238E27FC236}">
                <a16:creationId xmlns:a16="http://schemas.microsoft.com/office/drawing/2014/main" id="{E0082597-3212-4384-4421-808CFC708F0A}"/>
              </a:ext>
            </a:extLst>
          </p:cNvPr>
          <p:cNvSpPr>
            <a:spLocks noChangeArrowheads="1"/>
          </p:cNvSpPr>
          <p:nvPr/>
        </p:nvSpPr>
        <p:spPr bwMode="auto">
          <a:xfrm>
            <a:off x="1524001" y="14615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26891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72C9F-5594-600E-8DFD-26237B6CB85E}"/>
              </a:ext>
            </a:extLst>
          </p:cNvPr>
          <p:cNvSpPr>
            <a:spLocks noGrp="1"/>
          </p:cNvSpPr>
          <p:nvPr>
            <p:ph type="title"/>
          </p:nvPr>
        </p:nvSpPr>
        <p:spPr/>
        <p:txBody>
          <a:bodyPr>
            <a:normAutofit/>
          </a:bodyPr>
          <a:lstStyle/>
          <a:p>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Feature Engineering</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E0AD06-4DAB-41E1-3BB2-3CBF67874685}"/>
              </a:ext>
            </a:extLst>
          </p:cNvPr>
          <p:cNvSpPr>
            <a:spLocks noGrp="1"/>
          </p:cNvSpPr>
          <p:nvPr>
            <p:ph idx="1"/>
          </p:nvPr>
        </p:nvSpPr>
        <p:spPr/>
        <p:txBody>
          <a:bodyPr>
            <a:normAutofit fontScale="70000" lnSpcReduction="20000"/>
          </a:bodyPr>
          <a:lstStyle/>
          <a:p>
            <a:pPr>
              <a:lnSpc>
                <a:spcPct val="200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derive additional insights, new features were created from existing attributes: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Separation Year: Derived from the Separation Date in order to examine year-by-year trends in separations.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Recent Layoff Flag: Included a Boolean flag for layoffs subsequent to the year 2018, reflecting the latest labor market trends.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Separation Type Classification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Voluntary Separations: Transfers, retirements, and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Involuntary Separations: Layoffs, dismissals, and terminations.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They make the data more interpretable and easier for predictive modeling.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2901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424337-90CA-F855-1AE3-B9C830B2E901}"/>
              </a:ext>
            </a:extLst>
          </p:cNvPr>
          <p:cNvPicPr>
            <a:picLocks noChangeAspect="1"/>
          </p:cNvPicPr>
          <p:nvPr/>
        </p:nvPicPr>
        <p:blipFill>
          <a:blip r:embed="rId2"/>
          <a:stretch>
            <a:fillRect/>
          </a:stretch>
        </p:blipFill>
        <p:spPr>
          <a:xfrm>
            <a:off x="2550694" y="1796716"/>
            <a:ext cx="6946231" cy="4331368"/>
          </a:xfrm>
          <a:prstGeom prst="rect">
            <a:avLst/>
          </a:prstGeom>
        </p:spPr>
      </p:pic>
      <p:sp>
        <p:nvSpPr>
          <p:cNvPr id="4" name="TextBox 3">
            <a:extLst>
              <a:ext uri="{FF2B5EF4-FFF2-40B4-BE49-F238E27FC236}">
                <a16:creationId xmlns:a16="http://schemas.microsoft.com/office/drawing/2014/main" id="{3C56633E-AC09-ACA2-D0C9-F89B07E13F4C}"/>
              </a:ext>
            </a:extLst>
          </p:cNvPr>
          <p:cNvSpPr txBox="1"/>
          <p:nvPr/>
        </p:nvSpPr>
        <p:spPr>
          <a:xfrm>
            <a:off x="1201347" y="972051"/>
            <a:ext cx="6112042" cy="458074"/>
          </a:xfrm>
          <a:prstGeom prst="rect">
            <a:avLst/>
          </a:prstGeom>
          <a:noFill/>
        </p:spPr>
        <p:txBody>
          <a:bodyPr wrap="square">
            <a:spAutoFit/>
          </a:bodyPr>
          <a:lstStyle/>
          <a:p>
            <a:pPr>
              <a:lnSpc>
                <a:spcPct val="150000"/>
              </a:lnSpc>
              <a:spcBef>
                <a:spcPts val="800"/>
              </a:spcBef>
              <a:spcAft>
                <a:spcPts val="4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Feature Engineering</a:t>
            </a:r>
          </a:p>
        </p:txBody>
      </p:sp>
    </p:spTree>
    <p:extLst>
      <p:ext uri="{BB962C8B-B14F-4D97-AF65-F5344CB8AC3E}">
        <p14:creationId xmlns:p14="http://schemas.microsoft.com/office/powerpoint/2010/main" val="4031476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2028A-29FA-5777-254A-21061846E5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8D4617-A5FD-CB19-DD6C-A71DCF4BCA4D}"/>
              </a:ext>
            </a:extLst>
          </p:cNvPr>
          <p:cNvSpPr>
            <a:spLocks noGrp="1"/>
          </p:cNvSpPr>
          <p:nvPr>
            <p:ph type="title"/>
          </p:nvPr>
        </p:nvSpPr>
        <p:spPr>
          <a:xfrm>
            <a:off x="2212157" y="631596"/>
            <a:ext cx="7965649" cy="527901"/>
          </a:xfrm>
        </p:spPr>
        <p:txBody>
          <a:bodyPr>
            <a:normAutofit/>
          </a:bodyPr>
          <a:lstStyle/>
          <a:p>
            <a:r>
              <a:rPr lang="en-IN" b="1" dirty="0"/>
              <a:t>Encoding Categorical Data</a:t>
            </a:r>
          </a:p>
        </p:txBody>
      </p:sp>
      <p:pic>
        <p:nvPicPr>
          <p:cNvPr id="7" name="Picture Placeholder 6">
            <a:extLst>
              <a:ext uri="{FF2B5EF4-FFF2-40B4-BE49-F238E27FC236}">
                <a16:creationId xmlns:a16="http://schemas.microsoft.com/office/drawing/2014/main" id="{593847B6-EAFE-1383-DF9E-5E7730D96D23}"/>
              </a:ext>
            </a:extLst>
          </p:cNvPr>
          <p:cNvPicPr>
            <a:picLocks noGrp="1" noChangeAspect="1"/>
          </p:cNvPicPr>
          <p:nvPr>
            <p:ph type="pic" idx="1"/>
          </p:nvPr>
        </p:nvPicPr>
        <p:blipFill>
          <a:blip r:embed="rId2"/>
          <a:srcRect t="3516" b="3516"/>
          <a:stretch>
            <a:fillRect/>
          </a:stretch>
        </p:blipFill>
        <p:spPr>
          <a:xfrm>
            <a:off x="2419351" y="3847192"/>
            <a:ext cx="7216775" cy="2073520"/>
          </a:xfrm>
          <a:prstGeom prst="rect">
            <a:avLst/>
          </a:prstGeom>
        </p:spPr>
      </p:pic>
      <p:sp>
        <p:nvSpPr>
          <p:cNvPr id="4" name="Text Placeholder 3">
            <a:extLst>
              <a:ext uri="{FF2B5EF4-FFF2-40B4-BE49-F238E27FC236}">
                <a16:creationId xmlns:a16="http://schemas.microsoft.com/office/drawing/2014/main" id="{22FA8169-5CBB-22E1-3F17-7A56F2D81E9B}"/>
              </a:ext>
            </a:extLst>
          </p:cNvPr>
          <p:cNvSpPr>
            <a:spLocks noGrp="1"/>
          </p:cNvSpPr>
          <p:nvPr>
            <p:ph type="body" sz="half" idx="2"/>
          </p:nvPr>
        </p:nvSpPr>
        <p:spPr>
          <a:xfrm>
            <a:off x="2306427" y="1336200"/>
            <a:ext cx="7673417" cy="2510993"/>
          </a:xfrm>
        </p:spPr>
        <p:txBody>
          <a:bodyPr>
            <a:normAutofit/>
          </a:bodyPr>
          <a:lstStyle/>
          <a:p>
            <a:pPr algn="l"/>
            <a:r>
              <a:rPr lang="en-US" dirty="0"/>
              <a:t>Categorical variables were converted to numerical values for statistical analysis as well as training the machine learning model:</a:t>
            </a:r>
          </a:p>
          <a:p>
            <a:pPr algn="l"/>
            <a:r>
              <a:rPr lang="en-US" b="1" dirty="0"/>
              <a:t>• Label Encoding:</a:t>
            </a:r>
            <a:r>
              <a:rPr lang="en-US" dirty="0"/>
              <a:t> Used for Employee Status to provide numerical values for the type of employment.</a:t>
            </a:r>
          </a:p>
          <a:p>
            <a:pPr algn="l"/>
            <a:r>
              <a:rPr lang="en-US" b="1" dirty="0"/>
              <a:t>• One-Hot Encoding:</a:t>
            </a:r>
            <a:r>
              <a:rPr lang="en-US" dirty="0"/>
              <a:t> Used for categorical variables such as EEO Category Name and Reason, converting them into binary columns for the purpose of increased model compatibility.</a:t>
            </a:r>
          </a:p>
        </p:txBody>
      </p:sp>
    </p:spTree>
    <p:extLst>
      <p:ext uri="{BB962C8B-B14F-4D97-AF65-F5344CB8AC3E}">
        <p14:creationId xmlns:p14="http://schemas.microsoft.com/office/powerpoint/2010/main" val="381634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4D48B-79B8-EF13-8759-3F9836023D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BF5C95-57DC-EECA-62D6-BF440DE1B508}"/>
              </a:ext>
            </a:extLst>
          </p:cNvPr>
          <p:cNvSpPr>
            <a:spLocks noGrp="1"/>
          </p:cNvSpPr>
          <p:nvPr>
            <p:ph type="title"/>
          </p:nvPr>
        </p:nvSpPr>
        <p:spPr>
          <a:xfrm>
            <a:off x="2212157" y="631596"/>
            <a:ext cx="7965649" cy="527901"/>
          </a:xfrm>
        </p:spPr>
        <p:txBody>
          <a:bodyPr>
            <a:normAutofit/>
          </a:bodyPr>
          <a:lstStyle/>
          <a:p>
            <a:r>
              <a:rPr lang="en-US" b="1" dirty="0"/>
              <a:t>Addressing Class Imbalance with SMOTE</a:t>
            </a:r>
            <a:endParaRPr lang="en-IN" b="1" dirty="0"/>
          </a:p>
        </p:txBody>
      </p:sp>
      <p:pic>
        <p:nvPicPr>
          <p:cNvPr id="6" name="Picture Placeholder 5">
            <a:extLst>
              <a:ext uri="{FF2B5EF4-FFF2-40B4-BE49-F238E27FC236}">
                <a16:creationId xmlns:a16="http://schemas.microsoft.com/office/drawing/2014/main" id="{DDF03041-5F02-6EA8-8FA8-B5B75C559E51}"/>
              </a:ext>
            </a:extLst>
          </p:cNvPr>
          <p:cNvPicPr>
            <a:picLocks noGrp="1" noChangeAspect="1"/>
          </p:cNvPicPr>
          <p:nvPr>
            <p:ph type="pic" idx="1"/>
          </p:nvPr>
        </p:nvPicPr>
        <p:blipFill>
          <a:blip r:embed="rId2"/>
          <a:srcRect t="3488" b="3488"/>
          <a:stretch>
            <a:fillRect/>
          </a:stretch>
        </p:blipFill>
        <p:spPr>
          <a:xfrm>
            <a:off x="2306639" y="3771427"/>
            <a:ext cx="7329487" cy="2251075"/>
          </a:xfrm>
          <a:prstGeom prst="rect">
            <a:avLst/>
          </a:prstGeom>
        </p:spPr>
      </p:pic>
      <p:sp>
        <p:nvSpPr>
          <p:cNvPr id="4" name="Text Placeholder 3">
            <a:extLst>
              <a:ext uri="{FF2B5EF4-FFF2-40B4-BE49-F238E27FC236}">
                <a16:creationId xmlns:a16="http://schemas.microsoft.com/office/drawing/2014/main" id="{929C070C-8BE3-420E-E71E-54E3C1247607}"/>
              </a:ext>
            </a:extLst>
          </p:cNvPr>
          <p:cNvSpPr>
            <a:spLocks noGrp="1"/>
          </p:cNvSpPr>
          <p:nvPr>
            <p:ph type="body" sz="half" idx="2"/>
          </p:nvPr>
        </p:nvSpPr>
        <p:spPr>
          <a:xfrm>
            <a:off x="2306427" y="1336200"/>
            <a:ext cx="7673417" cy="2510993"/>
          </a:xfrm>
        </p:spPr>
        <p:txBody>
          <a:bodyPr>
            <a:normAutofit fontScale="85000" lnSpcReduction="10000"/>
          </a:bodyPr>
          <a:lstStyle/>
          <a:p>
            <a:pPr algn="l"/>
            <a:r>
              <a:rPr lang="en-US" dirty="0"/>
              <a:t>The data revealed a wide class imbalance, most significantly in the Reason column, with voluntary separations heavily outnumbering the involuntary separations. To offset this imbalance:</a:t>
            </a:r>
          </a:p>
          <a:p>
            <a:pPr algn="l"/>
            <a:r>
              <a:rPr lang="en-US" dirty="0"/>
              <a:t>1.  Applied One-Hot Encoding to transform categorical variables into numeric variables.</a:t>
            </a:r>
          </a:p>
          <a:p>
            <a:pPr algn="l"/>
            <a:r>
              <a:rPr lang="en-US" dirty="0"/>
              <a:t>2. Utilized Applied Synthetic Minority Over-sampling Technique (SMOTE) for balancing classes.</a:t>
            </a:r>
          </a:p>
          <a:p>
            <a:pPr algn="l"/>
            <a:r>
              <a:rPr lang="en-US" dirty="0"/>
              <a:t>3.  Utilized k-Nearest Neighbors with k=2 for enhanced synthetic</a:t>
            </a:r>
          </a:p>
          <a:p>
            <a:pPr algn="l"/>
            <a:r>
              <a:rPr lang="en-US" dirty="0"/>
              <a:t>4.  Verified Class Distribution before and after resampling for data quality.</a:t>
            </a:r>
          </a:p>
          <a:p>
            <a:pPr algn="l"/>
            <a:r>
              <a:rPr lang="en-US" dirty="0"/>
              <a:t>SMOTE guarantees the equal treatment of dismissals and layoffs, leading to a balanced data set for predictive modeling.</a:t>
            </a:r>
          </a:p>
        </p:txBody>
      </p:sp>
    </p:spTree>
    <p:extLst>
      <p:ext uri="{BB962C8B-B14F-4D97-AF65-F5344CB8AC3E}">
        <p14:creationId xmlns:p14="http://schemas.microsoft.com/office/powerpoint/2010/main" val="1302320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66666-FB4C-C18B-CF12-F04E302B540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Summary of Findings</a:t>
            </a:r>
          </a:p>
        </p:txBody>
      </p:sp>
      <p:sp>
        <p:nvSpPr>
          <p:cNvPr id="3" name="Content Placeholder 2">
            <a:extLst>
              <a:ext uri="{FF2B5EF4-FFF2-40B4-BE49-F238E27FC236}">
                <a16:creationId xmlns:a16="http://schemas.microsoft.com/office/drawing/2014/main" id="{E14D36FA-89EC-A4EF-28DA-A2026354E74B}"/>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processed dataset enables meaningful exploratory analysis.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Processed dataset stored as 'processed_layoff_data.csv’.</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is now suitable for advanced analysis and machine learning applications.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SMOTE has improved class distribution for better predictive modeling.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Identified workforce trends that inform policy and planning.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Provides insights for workforce stability and restructuring.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Serves as a baseline for predictive modeling and advanced analysis.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935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6C88-563C-0929-8B34-50586846CFAD}"/>
              </a:ext>
            </a:extLst>
          </p:cNvPr>
          <p:cNvSpPr>
            <a:spLocks noGrp="1"/>
          </p:cNvSpPr>
          <p:nvPr>
            <p:ph type="title"/>
          </p:nvPr>
        </p:nvSpPr>
        <p:spPr/>
        <p:txBody>
          <a:bodyPr/>
          <a:lstStyle/>
          <a:p>
            <a:r>
              <a:rPr lang="en-US" b="1" dirty="0"/>
              <a:t>Reference</a:t>
            </a:r>
          </a:p>
        </p:txBody>
      </p:sp>
      <p:sp>
        <p:nvSpPr>
          <p:cNvPr id="3" name="Content Placeholder 2">
            <a:extLst>
              <a:ext uri="{FF2B5EF4-FFF2-40B4-BE49-F238E27FC236}">
                <a16:creationId xmlns:a16="http://schemas.microsoft.com/office/drawing/2014/main" id="{16345C2E-9948-A18E-220F-AB23ED0EA3D1}"/>
              </a:ext>
            </a:extLst>
          </p:cNvPr>
          <p:cNvSpPr>
            <a:spLocks noGrp="1"/>
          </p:cNvSpPr>
          <p:nvPr>
            <p:ph idx="1"/>
          </p:nvPr>
        </p:nvSpPr>
        <p:spPr>
          <a:xfrm>
            <a:off x="1295401" y="2556932"/>
            <a:ext cx="9601196" cy="3706216"/>
          </a:xfrm>
        </p:spPr>
        <p:txBody>
          <a:bodyPr>
            <a:noAutofit/>
          </a:bodyPr>
          <a:lstStyle/>
          <a:p>
            <a:r>
              <a:rPr lang="en-US" sz="1400" dirty="0">
                <a:latin typeface="Times New Roman" panose="02020603050405020304" pitchFamily="18" charset="0"/>
                <a:cs typeface="Times New Roman" panose="02020603050405020304" pitchFamily="18" charset="0"/>
              </a:rPr>
              <a:t>Bali, R., Sharma, A., Mala, S., &amp; Malhan, Y. (2024). Modeling the Geospatial Trend Changes in Jobs and Layoffs by Performing Sentiment Analysis on Twitter Data. International Journal of Performability Engineering, 20(2). </a:t>
            </a:r>
            <a:r>
              <a:rPr lang="en-US" sz="1400" dirty="0">
                <a:latin typeface="Times New Roman" panose="02020603050405020304" pitchFamily="18" charset="0"/>
                <a:cs typeface="Times New Roman" panose="02020603050405020304" pitchFamily="18" charset="0"/>
                <a:hlinkClick r:id="rId2"/>
              </a:rPr>
              <a:t>https://openurl.ebsco.com/EPDB%3Agcd%3A8%3A18249768/detailv2?sid=ebsco%3Aplink%3Ascholar&amp;id=ebsco%3Agcd%3A175379479&amp;crl=c&amp;link_origin=scholar.google.com</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Eshghi, K., &amp; </a:t>
            </a:r>
            <a:r>
              <a:rPr lang="en-US" sz="1400" dirty="0" err="1">
                <a:latin typeface="Times New Roman" panose="02020603050405020304" pitchFamily="18" charset="0"/>
                <a:cs typeface="Times New Roman" panose="02020603050405020304" pitchFamily="18" charset="0"/>
              </a:rPr>
              <a:t>Astvansh</a:t>
            </a:r>
            <a:r>
              <a:rPr lang="en-US" sz="1400" dirty="0">
                <a:latin typeface="Times New Roman" panose="02020603050405020304" pitchFamily="18" charset="0"/>
                <a:cs typeface="Times New Roman" panose="02020603050405020304" pitchFamily="18" charset="0"/>
              </a:rPr>
              <a:t>, V. (2024). Stock investors' reaction to layoff announcements: A meta‐analysis. Human Resource Management Journal, 34(3), 792-809. </a:t>
            </a:r>
            <a:r>
              <a:rPr lang="en-US" sz="1400" dirty="0">
                <a:latin typeface="Times New Roman" panose="02020603050405020304" pitchFamily="18" charset="0"/>
                <a:cs typeface="Times New Roman" panose="02020603050405020304" pitchFamily="18" charset="0"/>
                <a:hlinkClick r:id="rId3"/>
              </a:rPr>
              <a:t>https://onlinelibrary.wiley.com/doi/full/10.1111/1748-8583.12532</a:t>
            </a:r>
            <a:r>
              <a:rPr lang="en-US" sz="1400" dirty="0">
                <a:latin typeface="Times New Roman" panose="02020603050405020304" pitchFamily="18" charset="0"/>
                <a:cs typeface="Times New Roman" panose="02020603050405020304" pitchFamily="18" charset="0"/>
              </a:rPr>
              <a:t> </a:t>
            </a:r>
          </a:p>
          <a:p>
            <a:r>
              <a:rPr lang="en-US" sz="1400" dirty="0" err="1">
                <a:latin typeface="Times New Roman" panose="02020603050405020304" pitchFamily="18" charset="0"/>
                <a:cs typeface="Times New Roman" panose="02020603050405020304" pitchFamily="18" charset="0"/>
              </a:rPr>
              <a:t>Granulo</a:t>
            </a:r>
            <a:r>
              <a:rPr lang="en-US" sz="1400" dirty="0">
                <a:latin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cs typeface="Times New Roman" panose="02020603050405020304" pitchFamily="18" charset="0"/>
              </a:rPr>
              <a:t>Kranzbühler</a:t>
            </a:r>
            <a:r>
              <a:rPr lang="en-US" sz="1400" dirty="0">
                <a:latin typeface="Times New Roman" panose="02020603050405020304" pitchFamily="18" charset="0"/>
                <a:cs typeface="Times New Roman" panose="02020603050405020304" pitchFamily="18" charset="0"/>
              </a:rPr>
              <a:t>, A. M., Fuchs, C., &amp; </a:t>
            </a:r>
            <a:r>
              <a:rPr lang="en-US" sz="1400" dirty="0" err="1">
                <a:latin typeface="Times New Roman" panose="02020603050405020304" pitchFamily="18" charset="0"/>
                <a:cs typeface="Times New Roman" panose="02020603050405020304" pitchFamily="18" charset="0"/>
              </a:rPr>
              <a:t>Puntoni</a:t>
            </a:r>
            <a:r>
              <a:rPr lang="en-US" sz="1400" dirty="0">
                <a:latin typeface="Times New Roman" panose="02020603050405020304" pitchFamily="18" charset="0"/>
                <a:cs typeface="Times New Roman" panose="02020603050405020304" pitchFamily="18" charset="0"/>
              </a:rPr>
              <a:t>, S. (2025). Collective Layoffs and Offshoring: A Social Contract Account. Journal of Consumer Research, ucaf001. </a:t>
            </a:r>
            <a:r>
              <a:rPr lang="en-US" sz="1400" dirty="0">
                <a:latin typeface="Times New Roman" panose="02020603050405020304" pitchFamily="18" charset="0"/>
                <a:cs typeface="Times New Roman" panose="02020603050405020304" pitchFamily="18" charset="0"/>
                <a:hlinkClick r:id="rId4"/>
              </a:rPr>
              <a:t>https://doi.org/10.1093/jcr/ucaf001</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Hossen, M. N., Mollah, M. A., </a:t>
            </a:r>
            <a:r>
              <a:rPr lang="en-US" sz="1400" dirty="0" err="1">
                <a:latin typeface="Times New Roman" panose="02020603050405020304" pitchFamily="18" charset="0"/>
                <a:cs typeface="Times New Roman" panose="02020603050405020304" pitchFamily="18" charset="0"/>
              </a:rPr>
              <a:t>Lipy</a:t>
            </a:r>
            <a:r>
              <a:rPr lang="en-US" sz="1400" dirty="0">
                <a:latin typeface="Times New Roman" panose="02020603050405020304" pitchFamily="18" charset="0"/>
                <a:cs typeface="Times New Roman" panose="02020603050405020304" pitchFamily="18" charset="0"/>
              </a:rPr>
              <a:t>, N. S., Hossain, G. M. S., &amp; Rahman, M. S. (2023). Factors affecting layoff in high-tech industry: Evidence from USA. International Journal of Information, Business and Management, 15(1), 1-13. </a:t>
            </a:r>
            <a:r>
              <a:rPr lang="en-US" sz="1400" dirty="0">
                <a:latin typeface="Times New Roman" panose="02020603050405020304" pitchFamily="18" charset="0"/>
                <a:cs typeface="Times New Roman" panose="02020603050405020304" pitchFamily="18" charset="0"/>
                <a:hlinkClick r:id="rId5"/>
              </a:rPr>
              <a:t>https://www.proquest.com/openview/dff61e6a756dd2a2a006b8407833566d/1?pq-origsite=gscholar&amp;cbl=2032142</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Joshi, S. (2025). The Transformative Role of Agentic GenAI in Shaping Workforce Development and Education in the US. Iconic Research And Engineering Journals, 8(8), 199-206. </a:t>
            </a:r>
            <a:r>
              <a:rPr lang="en-US" sz="1400" dirty="0">
                <a:latin typeface="Times New Roman" panose="02020603050405020304" pitchFamily="18" charset="0"/>
                <a:cs typeface="Times New Roman" panose="02020603050405020304" pitchFamily="18" charset="0"/>
                <a:hlinkClick r:id="rId6"/>
              </a:rPr>
              <a:t>https://www.jstor.org/stable/48716861</a:t>
            </a:r>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741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99896-CA44-B969-40C1-82C9C93831EF}"/>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876648-A1C7-B026-4317-F92BBB7F813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Layoffs occur due to economic slowdowns, technological advancements, and corporate restructuring. This study analyzes employment separation trends in the Iowa Executive Branch using Data.gov records. The Extract, Discover, and Refine (EDR) process is applied for data preprocessing (duplicate removal, categorical encoding, missing value imputation).SMOTE is used to balance class distributions. Findings will support workforce planning and predictive modeling.</a:t>
            </a:r>
          </a:p>
        </p:txBody>
      </p:sp>
    </p:spTree>
    <p:extLst>
      <p:ext uri="{BB962C8B-B14F-4D97-AF65-F5344CB8AC3E}">
        <p14:creationId xmlns:p14="http://schemas.microsoft.com/office/powerpoint/2010/main" val="1153933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80D7C-AAB5-6CDE-4C9E-26538ECDE95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CE67B7-7B80-E1B1-B700-B9EB406DC2C5}"/>
              </a:ext>
            </a:extLst>
          </p:cNvPr>
          <p:cNvSpPr>
            <a:spLocks noGrp="1"/>
          </p:cNvSpPr>
          <p:nvPr>
            <p:ph idx="1"/>
          </p:nvPr>
        </p:nvSpPr>
        <p:spPr>
          <a:xfrm>
            <a:off x="1295401" y="2438401"/>
            <a:ext cx="9601196" cy="3775586"/>
          </a:xfrm>
        </p:spPr>
        <p:txBody>
          <a:bodyPr>
            <a:noAutofit/>
          </a:bodyPr>
          <a:lstStyle/>
          <a:p>
            <a:r>
              <a:rPr lang="en-US" sz="1600" dirty="0">
                <a:latin typeface="Times New Roman" panose="02020603050405020304" pitchFamily="18" charset="0"/>
                <a:cs typeface="Times New Roman" panose="02020603050405020304" pitchFamily="18" charset="0"/>
              </a:rPr>
              <a:t>Krolikowski, P. M., &amp; Lunsford, K. G. (2024). Advance layoff notices and aggregate job loss. Journal of Applied Econometrics, 39(3), 462-480. </a:t>
            </a:r>
            <a:r>
              <a:rPr lang="en-US" sz="1600" dirty="0">
                <a:latin typeface="Times New Roman" panose="02020603050405020304" pitchFamily="18" charset="0"/>
                <a:cs typeface="Times New Roman" panose="02020603050405020304" pitchFamily="18" charset="0"/>
                <a:hlinkClick r:id="rId2"/>
              </a:rPr>
              <a:t>https://doi.org/10.1002/jae.3032</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Liu, Z., &amp; Liang, H. (2023). Permanent layoff and consumer credit card loss forecasting. Managerial Finance, Vol. 49 No. 5, pp. 789-807. </a:t>
            </a:r>
            <a:r>
              <a:rPr lang="en-US" sz="1600" dirty="0">
                <a:latin typeface="Times New Roman" panose="02020603050405020304" pitchFamily="18" charset="0"/>
                <a:cs typeface="Times New Roman" panose="02020603050405020304" pitchFamily="18" charset="0"/>
                <a:hlinkClick r:id="rId3"/>
              </a:rPr>
              <a:t>https://doi.org/10.1108/MF-02-2022-0085</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Penn, R., &amp; </a:t>
            </a:r>
            <a:r>
              <a:rPr lang="en-US" sz="1600" dirty="0" err="1">
                <a:latin typeface="Times New Roman" panose="02020603050405020304" pitchFamily="18" charset="0"/>
                <a:cs typeface="Times New Roman" panose="02020603050405020304" pitchFamily="18" charset="0"/>
              </a:rPr>
              <a:t>Nezamis</a:t>
            </a:r>
            <a:r>
              <a:rPr lang="en-US" sz="1600" dirty="0">
                <a:latin typeface="Times New Roman" panose="02020603050405020304" pitchFamily="18" charset="0"/>
                <a:cs typeface="Times New Roman" panose="02020603050405020304" pitchFamily="18" charset="0"/>
              </a:rPr>
              <a:t>, E. (2022). Job openings and quits reach record highs in 2021, layoffs and discharges fall to record lows. Monthly Labor Review.</a:t>
            </a:r>
          </a:p>
          <a:p>
            <a:r>
              <a:rPr lang="en-US" sz="1600" dirty="0">
                <a:latin typeface="Times New Roman" panose="02020603050405020304" pitchFamily="18" charset="0"/>
                <a:cs typeface="Times New Roman" panose="02020603050405020304" pitchFamily="18" charset="0"/>
              </a:rPr>
              <a:t>Prakash, P., &amp; Sakthivel, V. (2024, February). Layoffs Analysis and Prediction Using Machine Learning Algorithms. In International Conference on Communications and Cyber Physical Engineering 2018 vol 1096 (pp. 535-543). Singapore: Springer Nature Singapore </a:t>
            </a:r>
            <a:r>
              <a:rPr lang="en-US" sz="1600" dirty="0">
                <a:latin typeface="Times New Roman" panose="02020603050405020304" pitchFamily="18" charset="0"/>
                <a:cs typeface="Times New Roman" panose="02020603050405020304" pitchFamily="18" charset="0"/>
                <a:hlinkClick r:id="rId4"/>
              </a:rPr>
              <a:t>https://doi.org/10.1007/978-981-99-7137-4_53</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Tomaskovic-Devey, D., </a:t>
            </a:r>
            <a:r>
              <a:rPr lang="en-US" sz="1600" dirty="0" err="1">
                <a:latin typeface="Times New Roman" panose="02020603050405020304" pitchFamily="18" charset="0"/>
                <a:cs typeface="Times New Roman" panose="02020603050405020304" pitchFamily="18" charset="0"/>
              </a:rPr>
              <a:t>Kerrissey</a:t>
            </a:r>
            <a:r>
              <a:rPr lang="en-US" sz="1600" dirty="0">
                <a:latin typeface="Times New Roman" panose="02020603050405020304" pitchFamily="18" charset="0"/>
                <a:cs typeface="Times New Roman" panose="02020603050405020304" pitchFamily="18" charset="0"/>
              </a:rPr>
              <a:t>, J., Rainey, A., &amp; Boutcher, S. A. (2024). Intersectional Earnings Inequalities in US Public Sector Workplaces and the Great Recession. Socius, 10, 23780231241257778. </a:t>
            </a:r>
            <a:r>
              <a:rPr lang="en-US" sz="1600" dirty="0">
                <a:latin typeface="Times New Roman" panose="02020603050405020304" pitchFamily="18" charset="0"/>
                <a:cs typeface="Times New Roman" panose="02020603050405020304" pitchFamily="18" charset="0"/>
                <a:hlinkClick r:id="rId5"/>
              </a:rPr>
              <a:t>https://doi.org/10.1177/23780231241257778</a:t>
            </a:r>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92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3E5AB-F021-29B2-CD67-27E90BC8CA3A}"/>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9C733F0-7EDA-A2FA-0FDC-8AEBE03877CE}"/>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American workforce is shaped by economic conditions, industry demands, and technological progress.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Layoffs impact employees, businesses, and the economy.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study focuses on employment separations in the Iowa Executive Branch.</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Key Data Processing Steps:</a:t>
            </a:r>
            <a:r>
              <a:rPr lang="en-US" dirty="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Cleaning:</a:t>
            </a:r>
            <a:r>
              <a:rPr lang="en-US" dirty="0">
                <a:latin typeface="Times New Roman" panose="02020603050405020304" pitchFamily="18" charset="0"/>
                <a:cs typeface="Times New Roman" panose="02020603050405020304" pitchFamily="18" charset="0"/>
              </a:rPr>
              <a:t> Remove duplicates, handle missing values.</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Engineering:</a:t>
            </a:r>
            <a:r>
              <a:rPr lang="en-US" dirty="0">
                <a:latin typeface="Times New Roman" panose="02020603050405020304" pitchFamily="18" charset="0"/>
                <a:cs typeface="Times New Roman" panose="02020603050405020304" pitchFamily="18" charset="0"/>
              </a:rPr>
              <a:t> Extract new variables.</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Encoding:</a:t>
            </a:r>
            <a:r>
              <a:rPr lang="en-US" dirty="0">
                <a:latin typeface="Times New Roman" panose="02020603050405020304" pitchFamily="18" charset="0"/>
                <a:cs typeface="Times New Roman" panose="02020603050405020304" pitchFamily="18" charset="0"/>
              </a:rPr>
              <a:t> Convert categorical data into numerical values.</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Balancing:</a:t>
            </a:r>
            <a:r>
              <a:rPr lang="en-US" dirty="0">
                <a:latin typeface="Times New Roman" panose="02020603050405020304" pitchFamily="18" charset="0"/>
                <a:cs typeface="Times New Roman" panose="02020603050405020304" pitchFamily="18" charset="0"/>
              </a:rPr>
              <a:t> Use SMOTE for layoff categories.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825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8578B-19BE-8DCF-ECED-A73A06593B10}"/>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Literature Review (Part 1 &amp; 2)</a:t>
            </a:r>
          </a:p>
        </p:txBody>
      </p:sp>
      <p:sp>
        <p:nvSpPr>
          <p:cNvPr id="3" name="Content Placeholder 2">
            <a:extLst>
              <a:ext uri="{FF2B5EF4-FFF2-40B4-BE49-F238E27FC236}">
                <a16:creationId xmlns:a16="http://schemas.microsoft.com/office/drawing/2014/main" id="{CBA60525-C961-14A5-7766-887481227945}"/>
              </a:ext>
            </a:extLst>
          </p:cNvPr>
          <p:cNvSpPr>
            <a:spLocks noGrp="1"/>
          </p:cNvSpPr>
          <p:nvPr>
            <p:ph idx="1"/>
          </p:nvPr>
        </p:nvSpPr>
        <p:spPr/>
        <p:txBody>
          <a:bodyPr>
            <a:normAutofit/>
          </a:bodyPr>
          <a:lstStyle/>
          <a:p>
            <a:pPr>
              <a:lnSpc>
                <a:spcPct val="120000"/>
              </a:lnSpc>
              <a:buNone/>
            </a:pPr>
            <a:r>
              <a:rPr lang="en-US" sz="1800" b="1" dirty="0">
                <a:latin typeface="Times New Roman" panose="02020603050405020304" pitchFamily="18" charset="0"/>
                <a:cs typeface="Times New Roman" panose="02020603050405020304" pitchFamily="18" charset="0"/>
              </a:rPr>
              <a:t>Key Research on Workforce Layoffs</a:t>
            </a:r>
          </a:p>
          <a:p>
            <a:pPr>
              <a:lnSpc>
                <a:spcPct val="120000"/>
              </a:lnSpc>
              <a:buFont typeface="+mj-lt"/>
              <a:buAutoNum type="arabicPeriod"/>
            </a:pPr>
            <a:r>
              <a:rPr lang="en-US" sz="1800" b="1" dirty="0">
                <a:latin typeface="Times New Roman" panose="02020603050405020304" pitchFamily="18" charset="0"/>
                <a:cs typeface="Times New Roman" panose="02020603050405020304" pitchFamily="18" charset="0"/>
              </a:rPr>
              <a:t>Bali et al. (2024): </a:t>
            </a:r>
            <a:r>
              <a:rPr lang="en-US" sz="1600" dirty="0">
                <a:latin typeface="Times New Roman" panose="02020603050405020304" pitchFamily="18" charset="0"/>
                <a:cs typeface="Times New Roman" panose="02020603050405020304" pitchFamily="18" charset="0"/>
              </a:rPr>
              <a:t>Geospatial employment trends via Twitter sentiment analysis. Highlights shifts in labor markets using real-time data.</a:t>
            </a:r>
          </a:p>
          <a:p>
            <a:pPr>
              <a:lnSpc>
                <a:spcPct val="120000"/>
              </a:lnSpc>
              <a:buFont typeface="+mj-lt"/>
              <a:buAutoNum type="arabicPeriod"/>
            </a:pPr>
            <a:r>
              <a:rPr lang="en-US" sz="1800" b="1" dirty="0">
                <a:latin typeface="Times New Roman" panose="02020603050405020304" pitchFamily="18" charset="0"/>
                <a:cs typeface="Times New Roman" panose="02020603050405020304" pitchFamily="18" charset="0"/>
              </a:rPr>
              <a:t>Eshghi &amp; </a:t>
            </a:r>
            <a:r>
              <a:rPr lang="en-US" sz="1800" b="1" dirty="0" err="1">
                <a:latin typeface="Times New Roman" panose="02020603050405020304" pitchFamily="18" charset="0"/>
                <a:cs typeface="Times New Roman" panose="02020603050405020304" pitchFamily="18" charset="0"/>
              </a:rPr>
              <a:t>Astvansh</a:t>
            </a:r>
            <a:r>
              <a:rPr lang="en-US" sz="1800" b="1" dirty="0">
                <a:latin typeface="Times New Roman" panose="02020603050405020304" pitchFamily="18" charset="0"/>
                <a:cs typeface="Times New Roman" panose="02020603050405020304" pitchFamily="18" charset="0"/>
              </a:rPr>
              <a:t> (2024): </a:t>
            </a:r>
            <a:r>
              <a:rPr lang="en-US" sz="1600" dirty="0">
                <a:latin typeface="Times New Roman" panose="02020603050405020304" pitchFamily="18" charset="0"/>
                <a:cs typeface="Times New Roman" panose="02020603050405020304" pitchFamily="18" charset="0"/>
              </a:rPr>
              <a:t>Stock market reactions to layoffs vary by industry and economic conditions.</a:t>
            </a:r>
          </a:p>
          <a:p>
            <a:pPr>
              <a:lnSpc>
                <a:spcPct val="120000"/>
              </a:lnSpc>
              <a:buFont typeface="+mj-lt"/>
              <a:buAutoNum type="arabicPeriod"/>
            </a:pPr>
            <a:r>
              <a:rPr lang="en-US" sz="1800" b="1" dirty="0" err="1">
                <a:latin typeface="Times New Roman" panose="02020603050405020304" pitchFamily="18" charset="0"/>
                <a:cs typeface="Times New Roman" panose="02020603050405020304" pitchFamily="18" charset="0"/>
              </a:rPr>
              <a:t>Granulo</a:t>
            </a:r>
            <a:r>
              <a:rPr lang="en-US" sz="1800" b="1" dirty="0">
                <a:latin typeface="Times New Roman" panose="02020603050405020304" pitchFamily="18" charset="0"/>
                <a:cs typeface="Times New Roman" panose="02020603050405020304" pitchFamily="18" charset="0"/>
              </a:rPr>
              <a:t> et al. (2025): </a:t>
            </a:r>
            <a:r>
              <a:rPr lang="en-US" sz="1600" dirty="0">
                <a:latin typeface="Times New Roman" panose="02020603050405020304" pitchFamily="18" charset="0"/>
                <a:cs typeface="Times New Roman" panose="02020603050405020304" pitchFamily="18" charset="0"/>
              </a:rPr>
              <a:t>Impact of mass layoffs on brand reputation and consumer trust.</a:t>
            </a:r>
          </a:p>
          <a:p>
            <a:pPr>
              <a:lnSpc>
                <a:spcPct val="120000"/>
              </a:lnSpc>
              <a:buFont typeface="+mj-lt"/>
              <a:buAutoNum type="arabicPeriod"/>
            </a:pPr>
            <a:r>
              <a:rPr lang="en-US" sz="1800" b="1" dirty="0">
                <a:latin typeface="Times New Roman" panose="02020603050405020304" pitchFamily="18" charset="0"/>
                <a:cs typeface="Times New Roman" panose="02020603050405020304" pitchFamily="18" charset="0"/>
              </a:rPr>
              <a:t>Hossen et al. (2023): </a:t>
            </a:r>
            <a:r>
              <a:rPr lang="en-US" sz="1600" dirty="0">
                <a:latin typeface="Times New Roman" panose="02020603050405020304" pitchFamily="18" charset="0"/>
                <a:cs typeface="Times New Roman" panose="02020603050405020304" pitchFamily="18" charset="0"/>
              </a:rPr>
              <a:t>Layoffs in the high-tech industry due to automation and corporate restructuring.</a:t>
            </a:r>
          </a:p>
          <a:p>
            <a:pPr>
              <a:lnSpc>
                <a:spcPct val="120000"/>
              </a:lnSpc>
              <a:buFont typeface="+mj-lt"/>
              <a:buAutoNum type="arabicPeriod"/>
            </a:pPr>
            <a:r>
              <a:rPr lang="en-US" sz="1800" b="1" dirty="0">
                <a:latin typeface="Times New Roman" panose="02020603050405020304" pitchFamily="18" charset="0"/>
                <a:cs typeface="Times New Roman" panose="02020603050405020304" pitchFamily="18" charset="0"/>
              </a:rPr>
              <a:t>Joshi (2025): </a:t>
            </a:r>
            <a:r>
              <a:rPr lang="en-US" sz="1600" dirty="0">
                <a:latin typeface="Times New Roman" panose="02020603050405020304" pitchFamily="18" charset="0"/>
                <a:cs typeface="Times New Roman" panose="02020603050405020304" pitchFamily="18" charset="0"/>
              </a:rPr>
              <a:t>Role of AI in workforce transformation and skill adaptability.</a:t>
            </a:r>
          </a:p>
          <a:p>
            <a:pPr>
              <a:lnSpc>
                <a:spcPct val="12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49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18AE-E9BB-354A-E4EE-AC5A487DF86B}"/>
              </a:ext>
            </a:extLst>
          </p:cNvPr>
          <p:cNvSpPr>
            <a:spLocks noGrp="1"/>
          </p:cNvSpPr>
          <p:nvPr>
            <p:ph type="title"/>
          </p:nvPr>
        </p:nvSpPr>
        <p:spPr/>
        <p:txBody>
          <a:bodyPr/>
          <a:lstStyle/>
          <a:p>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E1277A-1764-8030-4BA5-28BDE3FAA22F}"/>
              </a:ext>
            </a:extLst>
          </p:cNvPr>
          <p:cNvSpPr>
            <a:spLocks noGrp="1"/>
          </p:cNvSpPr>
          <p:nvPr>
            <p:ph idx="1"/>
          </p:nvPr>
        </p:nvSpPr>
        <p:spPr/>
        <p:txBody>
          <a:bodyPr>
            <a:normAutofit fontScale="92500" lnSpcReduction="10000"/>
          </a:bodyPr>
          <a:lstStyle/>
          <a:p>
            <a:pPr>
              <a:buFont typeface="+mj-lt"/>
              <a:buAutoNum type="arabicPeriod"/>
            </a:pPr>
            <a:r>
              <a:rPr lang="en-US" sz="1800" b="1" dirty="0">
                <a:latin typeface="Times New Roman" panose="02020603050405020304" pitchFamily="18" charset="0"/>
                <a:cs typeface="Times New Roman" panose="02020603050405020304" pitchFamily="18" charset="0"/>
              </a:rPr>
              <a:t>Krolikowski &amp; Lunsford (2024):</a:t>
            </a:r>
            <a:endParaRPr lang="en-US" sz="1800" dirty="0">
              <a:latin typeface="Times New Roman" panose="02020603050405020304" pitchFamily="18" charset="0"/>
              <a:cs typeface="Times New Roman" panose="02020603050405020304" pitchFamily="18" charset="0"/>
            </a:endParaRPr>
          </a:p>
          <a:p>
            <a:pPr marL="457200" lvl="1" indent="0">
              <a:buNone/>
            </a:pPr>
            <a:r>
              <a:rPr lang="en-US" sz="1400" dirty="0">
                <a:latin typeface="Times New Roman" panose="02020603050405020304" pitchFamily="18" charset="0"/>
                <a:cs typeface="Times New Roman" panose="02020603050405020304" pitchFamily="18" charset="0"/>
              </a:rPr>
              <a:t>Advance layoff notices reduce unemployment shocks and economic instability.</a:t>
            </a:r>
          </a:p>
          <a:p>
            <a:pPr>
              <a:buFont typeface="+mj-lt"/>
              <a:buAutoNum type="arabicPeriod"/>
            </a:pPr>
            <a:r>
              <a:rPr lang="en-US" sz="1800" b="1" dirty="0">
                <a:latin typeface="Times New Roman" panose="02020603050405020304" pitchFamily="18" charset="0"/>
                <a:cs typeface="Times New Roman" panose="02020603050405020304" pitchFamily="18" charset="0"/>
              </a:rPr>
              <a:t>Liu &amp; Liang (2023):</a:t>
            </a:r>
            <a:endParaRPr lang="en-US" sz="1800" dirty="0">
              <a:latin typeface="Times New Roman" panose="02020603050405020304" pitchFamily="18" charset="0"/>
              <a:cs typeface="Times New Roman" panose="02020603050405020304" pitchFamily="18" charset="0"/>
            </a:endParaRPr>
          </a:p>
          <a:p>
            <a:pPr marL="457200" lvl="1" indent="0">
              <a:buNone/>
            </a:pPr>
            <a:r>
              <a:rPr lang="en-US" sz="1400" dirty="0">
                <a:latin typeface="Times New Roman" panose="02020603050405020304" pitchFamily="18" charset="0"/>
                <a:cs typeface="Times New Roman" panose="02020603050405020304" pitchFamily="18" charset="0"/>
              </a:rPr>
              <a:t>Employment loss linked to higher financial instability and credit default risks.</a:t>
            </a:r>
          </a:p>
          <a:p>
            <a:pPr>
              <a:buFont typeface="+mj-lt"/>
              <a:buAutoNum type="arabicPeriod"/>
            </a:pPr>
            <a:r>
              <a:rPr lang="en-US" sz="1800" b="1" dirty="0">
                <a:latin typeface="Times New Roman" panose="02020603050405020304" pitchFamily="18" charset="0"/>
                <a:cs typeface="Times New Roman" panose="02020603050405020304" pitchFamily="18" charset="0"/>
              </a:rPr>
              <a:t>Penn &amp; </a:t>
            </a:r>
            <a:r>
              <a:rPr lang="en-US" sz="1800" b="1" dirty="0" err="1">
                <a:latin typeface="Times New Roman" panose="02020603050405020304" pitchFamily="18" charset="0"/>
                <a:cs typeface="Times New Roman" panose="02020603050405020304" pitchFamily="18" charset="0"/>
              </a:rPr>
              <a:t>Nezamis</a:t>
            </a:r>
            <a:r>
              <a:rPr lang="en-US" sz="1800" b="1" dirty="0">
                <a:latin typeface="Times New Roman" panose="02020603050405020304" pitchFamily="18" charset="0"/>
                <a:cs typeface="Times New Roman" panose="02020603050405020304" pitchFamily="18" charset="0"/>
              </a:rPr>
              <a:t> (2022):</a:t>
            </a:r>
            <a:endParaRPr lang="en-US" sz="1800" dirty="0">
              <a:latin typeface="Times New Roman" panose="02020603050405020304" pitchFamily="18" charset="0"/>
              <a:cs typeface="Times New Roman" panose="02020603050405020304" pitchFamily="18" charset="0"/>
            </a:endParaRPr>
          </a:p>
          <a:p>
            <a:pPr marL="457200" lvl="1" indent="0">
              <a:buNone/>
            </a:pPr>
            <a:r>
              <a:rPr lang="en-US" sz="1400" dirty="0">
                <a:latin typeface="Times New Roman" panose="02020603050405020304" pitchFamily="18" charset="0"/>
                <a:cs typeface="Times New Roman" panose="02020603050405020304" pitchFamily="18" charset="0"/>
              </a:rPr>
              <a:t>Labor market trends during 2021 showed record job openings and low layoffs.</a:t>
            </a:r>
          </a:p>
          <a:p>
            <a:pPr>
              <a:buFont typeface="+mj-lt"/>
              <a:buAutoNum type="arabicPeriod"/>
            </a:pPr>
            <a:r>
              <a:rPr lang="en-US" sz="1800" b="1" dirty="0">
                <a:latin typeface="Times New Roman" panose="02020603050405020304" pitchFamily="18" charset="0"/>
                <a:cs typeface="Times New Roman" panose="02020603050405020304" pitchFamily="18" charset="0"/>
              </a:rPr>
              <a:t>Prakash &amp; Sakthivel (2024):</a:t>
            </a:r>
            <a:endParaRPr lang="en-US" sz="1800" dirty="0">
              <a:latin typeface="Times New Roman" panose="02020603050405020304" pitchFamily="18" charset="0"/>
              <a:cs typeface="Times New Roman" panose="02020603050405020304" pitchFamily="18" charset="0"/>
            </a:endParaRPr>
          </a:p>
          <a:p>
            <a:pPr marL="457200" lvl="1" indent="0">
              <a:buNone/>
            </a:pPr>
            <a:r>
              <a:rPr lang="en-US" sz="1400" dirty="0">
                <a:latin typeface="Times New Roman" panose="02020603050405020304" pitchFamily="18" charset="0"/>
                <a:cs typeface="Times New Roman" panose="02020603050405020304" pitchFamily="18" charset="0"/>
              </a:rPr>
              <a:t>Machine learning improves layoff prediction and HR decision-making.</a:t>
            </a:r>
          </a:p>
          <a:p>
            <a:pPr>
              <a:buFont typeface="+mj-lt"/>
              <a:buAutoNum type="arabicPeriod"/>
            </a:pPr>
            <a:r>
              <a:rPr lang="en-US" sz="1800" b="1" dirty="0">
                <a:latin typeface="Times New Roman" panose="02020603050405020304" pitchFamily="18" charset="0"/>
                <a:cs typeface="Times New Roman" panose="02020603050405020304" pitchFamily="18" charset="0"/>
              </a:rPr>
              <a:t>Tomaskovic-Devey et al. (2024):</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Wage inequality worsened for marginalized groups post-Great Recession.</a:t>
            </a:r>
          </a:p>
        </p:txBody>
      </p:sp>
    </p:spTree>
    <p:extLst>
      <p:ext uri="{BB962C8B-B14F-4D97-AF65-F5344CB8AC3E}">
        <p14:creationId xmlns:p14="http://schemas.microsoft.com/office/powerpoint/2010/main" val="1780665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AAEDF-CCFF-467D-4BB9-E1105C912A5E}"/>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Data Source Identification</a:t>
            </a:r>
            <a:endParaRPr lang="en-US"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3B57061A-8DF9-E526-8961-3CD762F249AA}"/>
              </a:ext>
            </a:extLst>
          </p:cNvPr>
          <p:cNvSpPr>
            <a:spLocks noGrp="1" noChangeArrowheads="1"/>
          </p:cNvSpPr>
          <p:nvPr>
            <p:ph idx="1"/>
          </p:nvPr>
        </p:nvSpPr>
        <p:spPr bwMode="auto">
          <a:xfrm>
            <a:off x="1295401" y="2508241"/>
            <a:ext cx="960119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Source: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Data.gov (Iowa Executive Branch)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Coverage: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Fiscal Year 2013 onwards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Types of Separations: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defTabSz="914400" eaLnBrk="0" fontAlgn="base" hangingPunct="0">
              <a:spcBef>
                <a:spcPct val="0"/>
              </a:spcBef>
              <a:spcAft>
                <a:spcPct val="0"/>
              </a:spcAft>
              <a:buClrTx/>
              <a:buSzTx/>
              <a:buNone/>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Voluntary: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Resignations, retirements. </a:t>
            </a:r>
          </a:p>
          <a:p>
            <a:pPr marL="0" indent="0" defTabSz="914400" eaLnBrk="0" fontAlgn="base" hangingPunct="0">
              <a:spcBef>
                <a:spcPct val="0"/>
              </a:spcBef>
              <a:spcAft>
                <a:spcPct val="0"/>
              </a:spcAft>
              <a:buClrTx/>
              <a:buSzTx/>
              <a:buNone/>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Involuntary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Layoffs, dismissals.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Attributes: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 classifications, salary grades, employment status, reasons for separation, separation dates.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407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Source Identification</a:t>
            </a:r>
          </a:p>
        </p:txBody>
      </p:sp>
      <p:sp>
        <p:nvSpPr>
          <p:cNvPr id="3" name="Content Placeholder 2"/>
          <p:cNvSpPr>
            <a:spLocks noGrp="1"/>
          </p:cNvSpPr>
          <p:nvPr>
            <p:ph idx="1"/>
          </p:nvPr>
        </p:nvSpPr>
        <p:spPr/>
        <p:txBody>
          <a:bodyPr>
            <a:normAutofit/>
          </a:bodyPr>
          <a:lstStyle/>
          <a:p>
            <a:r>
              <a:t>- Data obtained from Data.gov (Iowa Executive Branch Employment Separations dataset).</a:t>
            </a:r>
          </a:p>
          <a:p>
            <a:r>
              <a:t>- Covers employment separations categorized as voluntary (resignations, retirements) or involuntary (layoffs, dismissals).</a:t>
            </a:r>
          </a:p>
          <a:p>
            <a:r>
              <a:t>- Includes job classifications, departments, salary grades, and separation reasons.</a:t>
            </a:r>
          </a:p>
          <a:p>
            <a:r>
              <a:t>- Data updated bi-weekly to provide current employment trends.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2AB8-1C28-5961-420B-2C9E99FB7F3C}"/>
              </a:ext>
            </a:extLst>
          </p:cNvPr>
          <p:cNvSpPr>
            <a:spLocks noGrp="1"/>
          </p:cNvSpPr>
          <p:nvPr>
            <p:ph type="title"/>
          </p:nvPr>
        </p:nvSpPr>
        <p:spPr/>
        <p:txBody>
          <a:bodyPr/>
          <a:lstStyle/>
          <a:p>
            <a:r>
              <a:rPr lang="en-IN" dirty="0"/>
              <a:t>Data Attributes</a:t>
            </a:r>
          </a:p>
        </p:txBody>
      </p:sp>
      <p:sp>
        <p:nvSpPr>
          <p:cNvPr id="3" name="Content Placeholder 2">
            <a:extLst>
              <a:ext uri="{FF2B5EF4-FFF2-40B4-BE49-F238E27FC236}">
                <a16:creationId xmlns:a16="http://schemas.microsoft.com/office/drawing/2014/main" id="{9A0DB0E8-5622-0AA2-5735-C46B02E746E8}"/>
              </a:ext>
            </a:extLst>
          </p:cNvPr>
          <p:cNvSpPr>
            <a:spLocks noGrp="1"/>
          </p:cNvSpPr>
          <p:nvPr>
            <p:ph idx="1"/>
          </p:nvPr>
        </p:nvSpPr>
        <p:spPr/>
        <p:txBody>
          <a:bodyPr>
            <a:normAutofit fontScale="92500"/>
          </a:bodyPr>
          <a:lstStyle/>
          <a:p>
            <a:r>
              <a:rPr lang="en-US" dirty="0"/>
              <a:t>Reasons for Separation – Whether the employee separated voluntarily (for example, retirement, resignation) or involuntarily (for example, lay-offs, dismissals</a:t>
            </a:r>
          </a:p>
          <a:p>
            <a:r>
              <a:rPr lang="en-US" dirty="0"/>
              <a:t>Job Classification and Department Data – Includes the names of departments, sub-units, and Equal Employment Opportunity (EEO) categories.</a:t>
            </a:r>
          </a:p>
          <a:p>
            <a:r>
              <a:rPr lang="en-US" dirty="0"/>
              <a:t>Salary Grades, Type of Employment, Classification Titles – Includes salary grades, type of employment (permanent or temporary), and classification titles.</a:t>
            </a:r>
          </a:p>
          <a:p>
            <a:r>
              <a:rPr lang="en-US" dirty="0"/>
              <a:t>Separation Date – The date of separation and the payment period for the same.</a:t>
            </a:r>
          </a:p>
          <a:p>
            <a:endParaRPr lang="en-IN" dirty="0"/>
          </a:p>
        </p:txBody>
      </p:sp>
    </p:spTree>
    <p:extLst>
      <p:ext uri="{BB962C8B-B14F-4D97-AF65-F5344CB8AC3E}">
        <p14:creationId xmlns:p14="http://schemas.microsoft.com/office/powerpoint/2010/main" val="2044658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94F0B78-0421-FB85-5B84-CE108E07A4D0}"/>
              </a:ext>
            </a:extLst>
          </p:cNvPr>
          <p:cNvGraphicFramePr>
            <a:graphicFrameLocks noGrp="1"/>
          </p:cNvGraphicFramePr>
          <p:nvPr>
            <p:extLst>
              <p:ext uri="{D42A27DB-BD31-4B8C-83A1-F6EECF244321}">
                <p14:modId xmlns:p14="http://schemas.microsoft.com/office/powerpoint/2010/main" val="1932678305"/>
              </p:ext>
            </p:extLst>
          </p:nvPr>
        </p:nvGraphicFramePr>
        <p:xfrm>
          <a:off x="1299411" y="1074822"/>
          <a:ext cx="9641305" cy="4864302"/>
        </p:xfrm>
        <a:graphic>
          <a:graphicData uri="http://schemas.openxmlformats.org/drawingml/2006/table">
            <a:tbl>
              <a:tblPr firstRow="1" firstCol="1" bandRow="1">
                <a:tableStyleId>{5C22544A-7EE6-4342-B048-85BDC9FD1C3A}</a:tableStyleId>
              </a:tblPr>
              <a:tblGrid>
                <a:gridCol w="2452613">
                  <a:extLst>
                    <a:ext uri="{9D8B030D-6E8A-4147-A177-3AD203B41FA5}">
                      <a16:colId xmlns:a16="http://schemas.microsoft.com/office/drawing/2014/main" val="3498846922"/>
                    </a:ext>
                  </a:extLst>
                </a:gridCol>
                <a:gridCol w="7188692">
                  <a:extLst>
                    <a:ext uri="{9D8B030D-6E8A-4147-A177-3AD203B41FA5}">
                      <a16:colId xmlns:a16="http://schemas.microsoft.com/office/drawing/2014/main" val="3403392409"/>
                    </a:ext>
                  </a:extLst>
                </a:gridCol>
              </a:tblGrid>
              <a:tr h="274663">
                <a:tc>
                  <a:txBody>
                    <a:bodyPr/>
                    <a:lstStyle/>
                    <a:p>
                      <a:pPr>
                        <a:lnSpc>
                          <a:spcPct val="150000"/>
                        </a:lnSpc>
                        <a:buNone/>
                      </a:pPr>
                      <a:r>
                        <a:rPr lang="en-US" sz="1400" kern="100">
                          <a:effectLst/>
                          <a:latin typeface="Times New Roman" panose="02020603050405020304" pitchFamily="18" charset="0"/>
                          <a:cs typeface="Times New Roman" panose="02020603050405020304" pitchFamily="18" charset="0"/>
                        </a:rPr>
                        <a:t>Attribute Name</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tc>
                  <a:txBody>
                    <a:bodyPr/>
                    <a:lstStyle/>
                    <a:p>
                      <a:pPr>
                        <a:lnSpc>
                          <a:spcPct val="150000"/>
                        </a:lnSpc>
                        <a:buNone/>
                      </a:pPr>
                      <a:r>
                        <a:rPr lang="en-US" sz="1400" kern="100">
                          <a:effectLst/>
                          <a:latin typeface="Times New Roman" panose="02020603050405020304" pitchFamily="18" charset="0"/>
                          <a:cs typeface="Times New Roman" panose="02020603050405020304" pitchFamily="18" charset="0"/>
                        </a:rPr>
                        <a:t>Description</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extLst>
                  <a:ext uri="{0D108BD9-81ED-4DB2-BD59-A6C34878D82A}">
                    <a16:rowId xmlns:a16="http://schemas.microsoft.com/office/drawing/2014/main" val="1462613546"/>
                  </a:ext>
                </a:extLst>
              </a:tr>
              <a:tr h="274663">
                <a:tc>
                  <a:txBody>
                    <a:bodyPr/>
                    <a:lstStyle/>
                    <a:p>
                      <a:pPr>
                        <a:lnSpc>
                          <a:spcPct val="150000"/>
                        </a:lnSpc>
                        <a:buNone/>
                      </a:pPr>
                      <a:r>
                        <a:rPr lang="en-US" sz="1400" kern="100">
                          <a:effectLst/>
                          <a:latin typeface="Times New Roman" panose="02020603050405020304" pitchFamily="18" charset="0"/>
                          <a:cs typeface="Times New Roman" panose="02020603050405020304" pitchFamily="18" charset="0"/>
                        </a:rPr>
                        <a:t>Record Number</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tc>
                  <a:txBody>
                    <a:bodyPr/>
                    <a:lstStyle/>
                    <a:p>
                      <a:pPr>
                        <a:lnSpc>
                          <a:spcPct val="150000"/>
                        </a:lnSpc>
                        <a:buNone/>
                      </a:pPr>
                      <a:r>
                        <a:rPr lang="en-US" sz="1400" kern="100">
                          <a:effectLst/>
                          <a:latin typeface="Times New Roman" panose="02020603050405020304" pitchFamily="18" charset="0"/>
                          <a:cs typeface="Times New Roman" panose="02020603050405020304" pitchFamily="18" charset="0"/>
                        </a:rPr>
                        <a:t>Unique identifier for each record</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extLst>
                  <a:ext uri="{0D108BD9-81ED-4DB2-BD59-A6C34878D82A}">
                    <a16:rowId xmlns:a16="http://schemas.microsoft.com/office/drawing/2014/main" val="4178721495"/>
                  </a:ext>
                </a:extLst>
              </a:tr>
              <a:tr h="274663">
                <a:tc>
                  <a:txBody>
                    <a:bodyPr/>
                    <a:lstStyle/>
                    <a:p>
                      <a:pPr>
                        <a:lnSpc>
                          <a:spcPct val="150000"/>
                        </a:lnSpc>
                        <a:buNone/>
                      </a:pPr>
                      <a:r>
                        <a:rPr lang="en-US" sz="1400" kern="100">
                          <a:effectLst/>
                          <a:latin typeface="Times New Roman" panose="02020603050405020304" pitchFamily="18" charset="0"/>
                          <a:cs typeface="Times New Roman" panose="02020603050405020304" pitchFamily="18" charset="0"/>
                        </a:rPr>
                        <a:t>Fiscal Year</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tc>
                  <a:txBody>
                    <a:bodyPr/>
                    <a:lstStyle/>
                    <a:p>
                      <a:pPr>
                        <a:lnSpc>
                          <a:spcPct val="150000"/>
                        </a:lnSpc>
                        <a:buNone/>
                      </a:pPr>
                      <a:r>
                        <a:rPr lang="en-US" sz="1400" kern="100">
                          <a:effectLst/>
                          <a:latin typeface="Times New Roman" panose="02020603050405020304" pitchFamily="18" charset="0"/>
                          <a:cs typeface="Times New Roman" panose="02020603050405020304" pitchFamily="18" charset="0"/>
                        </a:rPr>
                        <a:t>Year in which the separation occurred</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extLst>
                  <a:ext uri="{0D108BD9-81ED-4DB2-BD59-A6C34878D82A}">
                    <a16:rowId xmlns:a16="http://schemas.microsoft.com/office/drawing/2014/main" val="1001318282"/>
                  </a:ext>
                </a:extLst>
              </a:tr>
              <a:tr h="274663">
                <a:tc>
                  <a:txBody>
                    <a:bodyPr/>
                    <a:lstStyle/>
                    <a:p>
                      <a:pPr>
                        <a:lnSpc>
                          <a:spcPct val="150000"/>
                        </a:lnSpc>
                        <a:buNone/>
                      </a:pPr>
                      <a:r>
                        <a:rPr lang="en-US" sz="1400" kern="100">
                          <a:effectLst/>
                          <a:latin typeface="Times New Roman" panose="02020603050405020304" pitchFamily="18" charset="0"/>
                          <a:cs typeface="Times New Roman" panose="02020603050405020304" pitchFamily="18" charset="0"/>
                        </a:rPr>
                        <a:t>Department Name</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tc>
                  <a:txBody>
                    <a:bodyPr/>
                    <a:lstStyle/>
                    <a:p>
                      <a:pPr>
                        <a:lnSpc>
                          <a:spcPct val="150000"/>
                        </a:lnSpc>
                        <a:buNone/>
                      </a:pPr>
                      <a:r>
                        <a:rPr lang="en-US" sz="1400" kern="100">
                          <a:effectLst/>
                          <a:latin typeface="Times New Roman" panose="02020603050405020304" pitchFamily="18" charset="0"/>
                          <a:cs typeface="Times New Roman" panose="02020603050405020304" pitchFamily="18" charset="0"/>
                        </a:rPr>
                        <a:t>Department from which the employee separated</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extLst>
                  <a:ext uri="{0D108BD9-81ED-4DB2-BD59-A6C34878D82A}">
                    <a16:rowId xmlns:a16="http://schemas.microsoft.com/office/drawing/2014/main" val="1488237471"/>
                  </a:ext>
                </a:extLst>
              </a:tr>
              <a:tr h="582138">
                <a:tc>
                  <a:txBody>
                    <a:bodyPr/>
                    <a:lstStyle/>
                    <a:p>
                      <a:pPr>
                        <a:lnSpc>
                          <a:spcPct val="150000"/>
                        </a:lnSpc>
                        <a:buNone/>
                      </a:pPr>
                      <a:r>
                        <a:rPr lang="en-US" sz="1400" kern="100">
                          <a:effectLst/>
                          <a:latin typeface="Times New Roman" panose="02020603050405020304" pitchFamily="18" charset="0"/>
                          <a:cs typeface="Times New Roman" panose="02020603050405020304" pitchFamily="18" charset="0"/>
                        </a:rPr>
                        <a:t>Sub-Unit of Department</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tc>
                  <a:txBody>
                    <a:bodyPr/>
                    <a:lstStyle/>
                    <a:p>
                      <a:pPr>
                        <a:lnSpc>
                          <a:spcPct val="150000"/>
                        </a:lnSpc>
                        <a:buNone/>
                      </a:pPr>
                      <a:r>
                        <a:rPr lang="en-US" sz="1400" kern="100">
                          <a:effectLst/>
                          <a:latin typeface="Times New Roman" panose="02020603050405020304" pitchFamily="18" charset="0"/>
                          <a:cs typeface="Times New Roman" panose="02020603050405020304" pitchFamily="18" charset="0"/>
                        </a:rPr>
                        <a:t>Sub-division within the department</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extLst>
                  <a:ext uri="{0D108BD9-81ED-4DB2-BD59-A6C34878D82A}">
                    <a16:rowId xmlns:a16="http://schemas.microsoft.com/office/drawing/2014/main" val="3568135168"/>
                  </a:ext>
                </a:extLst>
              </a:tr>
              <a:tr h="582138">
                <a:tc>
                  <a:txBody>
                    <a:bodyPr/>
                    <a:lstStyle/>
                    <a:p>
                      <a:pPr>
                        <a:lnSpc>
                          <a:spcPct val="150000"/>
                        </a:lnSpc>
                        <a:buNone/>
                      </a:pPr>
                      <a:r>
                        <a:rPr lang="en-US" sz="1400" kern="100" dirty="0">
                          <a:effectLst/>
                          <a:latin typeface="Times New Roman" panose="02020603050405020304" pitchFamily="18" charset="0"/>
                          <a:cs typeface="Times New Roman" panose="02020603050405020304" pitchFamily="18" charset="0"/>
                        </a:rPr>
                        <a:t>EEO Category Name</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tc>
                  <a:txBody>
                    <a:bodyPr/>
                    <a:lstStyle/>
                    <a:p>
                      <a:pPr>
                        <a:lnSpc>
                          <a:spcPct val="150000"/>
                        </a:lnSpc>
                        <a:buNone/>
                      </a:pPr>
                      <a:r>
                        <a:rPr lang="en-US" sz="1400" kern="100">
                          <a:effectLst/>
                          <a:latin typeface="Times New Roman" panose="02020603050405020304" pitchFamily="18" charset="0"/>
                          <a:cs typeface="Times New Roman" panose="02020603050405020304" pitchFamily="18" charset="0"/>
                        </a:rPr>
                        <a:t>Job classification based on Equal Employment Opportunity (EEO) standards</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extLst>
                  <a:ext uri="{0D108BD9-81ED-4DB2-BD59-A6C34878D82A}">
                    <a16:rowId xmlns:a16="http://schemas.microsoft.com/office/drawing/2014/main" val="3106634204"/>
                  </a:ext>
                </a:extLst>
              </a:tr>
              <a:tr h="274663">
                <a:tc>
                  <a:txBody>
                    <a:bodyPr/>
                    <a:lstStyle/>
                    <a:p>
                      <a:pPr>
                        <a:lnSpc>
                          <a:spcPct val="150000"/>
                        </a:lnSpc>
                        <a:buNone/>
                      </a:pPr>
                      <a:r>
                        <a:rPr lang="en-US" sz="1400" kern="100">
                          <a:effectLst/>
                          <a:latin typeface="Times New Roman" panose="02020603050405020304" pitchFamily="18" charset="0"/>
                          <a:cs typeface="Times New Roman" panose="02020603050405020304" pitchFamily="18" charset="0"/>
                        </a:rPr>
                        <a:t>Reason</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tc>
                  <a:txBody>
                    <a:bodyPr/>
                    <a:lstStyle/>
                    <a:p>
                      <a:pPr>
                        <a:lnSpc>
                          <a:spcPct val="150000"/>
                        </a:lnSpc>
                        <a:buNone/>
                      </a:pPr>
                      <a:r>
                        <a:rPr lang="en-US" sz="1400" kern="100">
                          <a:effectLst/>
                          <a:latin typeface="Times New Roman" panose="02020603050405020304" pitchFamily="18" charset="0"/>
                          <a:cs typeface="Times New Roman" panose="02020603050405020304" pitchFamily="18" charset="0"/>
                        </a:rPr>
                        <a:t>Cause of separation (e.g., retirement, dismissal, layoffs)</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extLst>
                  <a:ext uri="{0D108BD9-81ED-4DB2-BD59-A6C34878D82A}">
                    <a16:rowId xmlns:a16="http://schemas.microsoft.com/office/drawing/2014/main" val="888797067"/>
                  </a:ext>
                </a:extLst>
              </a:tr>
              <a:tr h="274663">
                <a:tc>
                  <a:txBody>
                    <a:bodyPr/>
                    <a:lstStyle/>
                    <a:p>
                      <a:pPr>
                        <a:lnSpc>
                          <a:spcPct val="150000"/>
                        </a:lnSpc>
                        <a:buNone/>
                      </a:pPr>
                      <a:r>
                        <a:rPr lang="en-US" sz="1400" kern="100">
                          <a:effectLst/>
                          <a:latin typeface="Times New Roman" panose="02020603050405020304" pitchFamily="18" charset="0"/>
                          <a:cs typeface="Times New Roman" panose="02020603050405020304" pitchFamily="18" charset="0"/>
                        </a:rPr>
                        <a:t>Employee Status</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tc>
                  <a:txBody>
                    <a:bodyPr/>
                    <a:lstStyle/>
                    <a:p>
                      <a:pPr>
                        <a:lnSpc>
                          <a:spcPct val="150000"/>
                        </a:lnSpc>
                        <a:buNone/>
                      </a:pPr>
                      <a:r>
                        <a:rPr lang="en-US" sz="1400" kern="100" dirty="0">
                          <a:effectLst/>
                          <a:latin typeface="Times New Roman" panose="02020603050405020304" pitchFamily="18" charset="0"/>
                          <a:cs typeface="Times New Roman" panose="02020603050405020304" pitchFamily="18" charset="0"/>
                        </a:rPr>
                        <a:t>Employment type (e.g., permanent, temporary)</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extLst>
                  <a:ext uri="{0D108BD9-81ED-4DB2-BD59-A6C34878D82A}">
                    <a16:rowId xmlns:a16="http://schemas.microsoft.com/office/drawing/2014/main" val="1749993939"/>
                  </a:ext>
                </a:extLst>
              </a:tr>
              <a:tr h="274663">
                <a:tc>
                  <a:txBody>
                    <a:bodyPr/>
                    <a:lstStyle/>
                    <a:p>
                      <a:pPr>
                        <a:lnSpc>
                          <a:spcPct val="150000"/>
                        </a:lnSpc>
                        <a:buNone/>
                      </a:pPr>
                      <a:r>
                        <a:rPr lang="en-US" sz="1400" kern="100">
                          <a:effectLst/>
                          <a:latin typeface="Times New Roman" panose="02020603050405020304" pitchFamily="18" charset="0"/>
                          <a:cs typeface="Times New Roman" panose="02020603050405020304" pitchFamily="18" charset="0"/>
                        </a:rPr>
                        <a:t>Pay Grade</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tc>
                  <a:txBody>
                    <a:bodyPr/>
                    <a:lstStyle/>
                    <a:p>
                      <a:pPr>
                        <a:lnSpc>
                          <a:spcPct val="150000"/>
                        </a:lnSpc>
                        <a:buNone/>
                      </a:pPr>
                      <a:r>
                        <a:rPr lang="en-US" sz="1400" kern="100">
                          <a:effectLst/>
                          <a:latin typeface="Times New Roman" panose="02020603050405020304" pitchFamily="18" charset="0"/>
                          <a:cs typeface="Times New Roman" panose="02020603050405020304" pitchFamily="18" charset="0"/>
                        </a:rPr>
                        <a:t>Employee’s pay grade at the time of separation</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extLst>
                  <a:ext uri="{0D108BD9-81ED-4DB2-BD59-A6C34878D82A}">
                    <a16:rowId xmlns:a16="http://schemas.microsoft.com/office/drawing/2014/main" val="2315055581"/>
                  </a:ext>
                </a:extLst>
              </a:tr>
              <a:tr h="274663">
                <a:tc>
                  <a:txBody>
                    <a:bodyPr/>
                    <a:lstStyle/>
                    <a:p>
                      <a:pPr>
                        <a:lnSpc>
                          <a:spcPct val="150000"/>
                        </a:lnSpc>
                        <a:buNone/>
                      </a:pPr>
                      <a:r>
                        <a:rPr lang="en-US" sz="1400" kern="100">
                          <a:effectLst/>
                          <a:latin typeface="Times New Roman" panose="02020603050405020304" pitchFamily="18" charset="0"/>
                          <a:cs typeface="Times New Roman" panose="02020603050405020304" pitchFamily="18" charset="0"/>
                        </a:rPr>
                        <a:t>Classification Title</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tc>
                  <a:txBody>
                    <a:bodyPr/>
                    <a:lstStyle/>
                    <a:p>
                      <a:pPr>
                        <a:lnSpc>
                          <a:spcPct val="150000"/>
                        </a:lnSpc>
                        <a:buNone/>
                      </a:pPr>
                      <a:r>
                        <a:rPr lang="en-US" sz="1400" kern="100">
                          <a:effectLst/>
                          <a:latin typeface="Times New Roman" panose="02020603050405020304" pitchFamily="18" charset="0"/>
                          <a:cs typeface="Times New Roman" panose="02020603050405020304" pitchFamily="18" charset="0"/>
                        </a:rPr>
                        <a:t>Employee’s job title</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extLst>
                  <a:ext uri="{0D108BD9-81ED-4DB2-BD59-A6C34878D82A}">
                    <a16:rowId xmlns:a16="http://schemas.microsoft.com/office/drawing/2014/main" val="3085462313"/>
                  </a:ext>
                </a:extLst>
              </a:tr>
              <a:tr h="274663">
                <a:tc>
                  <a:txBody>
                    <a:bodyPr/>
                    <a:lstStyle/>
                    <a:p>
                      <a:pPr>
                        <a:lnSpc>
                          <a:spcPct val="150000"/>
                        </a:lnSpc>
                        <a:buNone/>
                      </a:pPr>
                      <a:r>
                        <a:rPr lang="en-US" sz="1400" kern="100">
                          <a:effectLst/>
                          <a:latin typeface="Times New Roman" panose="02020603050405020304" pitchFamily="18" charset="0"/>
                          <a:cs typeface="Times New Roman" panose="02020603050405020304" pitchFamily="18" charset="0"/>
                        </a:rPr>
                        <a:t>Separation Date</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tc>
                  <a:txBody>
                    <a:bodyPr/>
                    <a:lstStyle/>
                    <a:p>
                      <a:pPr>
                        <a:lnSpc>
                          <a:spcPct val="150000"/>
                        </a:lnSpc>
                        <a:buNone/>
                      </a:pPr>
                      <a:r>
                        <a:rPr lang="en-US" sz="1400" kern="100">
                          <a:effectLst/>
                          <a:latin typeface="Times New Roman" panose="02020603050405020304" pitchFamily="18" charset="0"/>
                          <a:cs typeface="Times New Roman" panose="02020603050405020304" pitchFamily="18" charset="0"/>
                        </a:rPr>
                        <a:t>Date when the employee left the job</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extLst>
                  <a:ext uri="{0D108BD9-81ED-4DB2-BD59-A6C34878D82A}">
                    <a16:rowId xmlns:a16="http://schemas.microsoft.com/office/drawing/2014/main" val="3074680080"/>
                  </a:ext>
                </a:extLst>
              </a:tr>
              <a:tr h="582138">
                <a:tc>
                  <a:txBody>
                    <a:bodyPr/>
                    <a:lstStyle/>
                    <a:p>
                      <a:pPr>
                        <a:lnSpc>
                          <a:spcPct val="150000"/>
                        </a:lnSpc>
                        <a:buNone/>
                      </a:pPr>
                      <a:r>
                        <a:rPr lang="en-US" sz="1400" kern="100">
                          <a:effectLst/>
                          <a:latin typeface="Times New Roman" panose="02020603050405020304" pitchFamily="18" charset="0"/>
                          <a:cs typeface="Times New Roman" panose="02020603050405020304" pitchFamily="18" charset="0"/>
                        </a:rPr>
                        <a:t>Pay Period End Date</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tc>
                  <a:txBody>
                    <a:bodyPr/>
                    <a:lstStyle/>
                    <a:p>
                      <a:pPr>
                        <a:lnSpc>
                          <a:spcPct val="150000"/>
                        </a:lnSpc>
                        <a:buNone/>
                      </a:pPr>
                      <a:r>
                        <a:rPr lang="en-US" sz="1400" kern="100">
                          <a:effectLst/>
                          <a:latin typeface="Times New Roman" panose="02020603050405020304" pitchFamily="18" charset="0"/>
                          <a:cs typeface="Times New Roman" panose="02020603050405020304" pitchFamily="18" charset="0"/>
                        </a:rPr>
                        <a:t>Pay period associated with the separation</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extLst>
                  <a:ext uri="{0D108BD9-81ED-4DB2-BD59-A6C34878D82A}">
                    <a16:rowId xmlns:a16="http://schemas.microsoft.com/office/drawing/2014/main" val="245414756"/>
                  </a:ext>
                </a:extLst>
              </a:tr>
              <a:tr h="582138">
                <a:tc>
                  <a:txBody>
                    <a:bodyPr/>
                    <a:lstStyle/>
                    <a:p>
                      <a:pPr>
                        <a:lnSpc>
                          <a:spcPct val="150000"/>
                        </a:lnSpc>
                        <a:buNone/>
                      </a:pPr>
                      <a:r>
                        <a:rPr lang="en-US" sz="1400" kern="100">
                          <a:effectLst/>
                          <a:latin typeface="Times New Roman" panose="02020603050405020304" pitchFamily="18" charset="0"/>
                          <a:cs typeface="Times New Roman" panose="02020603050405020304" pitchFamily="18" charset="0"/>
                        </a:rPr>
                        <a:t>Current Fiscal Year</a:t>
                      </a:r>
                      <a:endParaRPr lang="en-US"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tc>
                  <a:txBody>
                    <a:bodyPr/>
                    <a:lstStyle/>
                    <a:p>
                      <a:pPr>
                        <a:lnSpc>
                          <a:spcPct val="150000"/>
                        </a:lnSpc>
                        <a:buNone/>
                      </a:pPr>
                      <a:r>
                        <a:rPr lang="en-US" sz="1400" kern="100" dirty="0">
                          <a:effectLst/>
                          <a:latin typeface="Times New Roman" panose="02020603050405020304" pitchFamily="18" charset="0"/>
                          <a:cs typeface="Times New Roman" panose="02020603050405020304" pitchFamily="18" charset="0"/>
                        </a:rPr>
                        <a:t>Boolean flag indicating if the record belongs to the current fiscal year</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128" marR="53128" marT="0" marB="0"/>
                </a:tc>
                <a:extLst>
                  <a:ext uri="{0D108BD9-81ED-4DB2-BD59-A6C34878D82A}">
                    <a16:rowId xmlns:a16="http://schemas.microsoft.com/office/drawing/2014/main" val="2691095061"/>
                  </a:ext>
                </a:extLst>
              </a:tr>
            </a:tbl>
          </a:graphicData>
        </a:graphic>
      </p:graphicFrame>
    </p:spTree>
    <p:extLst>
      <p:ext uri="{BB962C8B-B14F-4D97-AF65-F5344CB8AC3E}">
        <p14:creationId xmlns:p14="http://schemas.microsoft.com/office/powerpoint/2010/main" val="7874978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30</TotalTime>
  <Words>1759</Words>
  <PresentationFormat>Widescreen</PresentationFormat>
  <Paragraphs>138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Garamond</vt:lpstr>
      <vt:lpstr>Symbol</vt:lpstr>
      <vt:lpstr>Times New Roman</vt:lpstr>
      <vt:lpstr>Organic</vt:lpstr>
      <vt:lpstr>Data Source &amp; EDR Process for US Layoff Analysis</vt:lpstr>
      <vt:lpstr>Abstract</vt:lpstr>
      <vt:lpstr>Introduction</vt:lpstr>
      <vt:lpstr>Literature Review (Part 1 &amp; 2)</vt:lpstr>
      <vt:lpstr>PowerPoint Presentation</vt:lpstr>
      <vt:lpstr>Data Source Identification</vt:lpstr>
      <vt:lpstr>Data Source Identification</vt:lpstr>
      <vt:lpstr>Data Attributes</vt:lpstr>
      <vt:lpstr>PowerPoint Presentation</vt:lpstr>
      <vt:lpstr>Data Preprocessing &amp; EDR Process</vt:lpstr>
      <vt:lpstr>Data Preprocessing &amp; EDR Process</vt:lpstr>
      <vt:lpstr>PowerPoint Presentation</vt:lpstr>
      <vt:lpstr>Data Cleaning</vt:lpstr>
      <vt:lpstr>Feature Engineering</vt:lpstr>
      <vt:lpstr>PowerPoint Presentation</vt:lpstr>
      <vt:lpstr>Encoding Categorical Data</vt:lpstr>
      <vt:lpstr>Addressing Class Imbalance with SMOTE</vt:lpstr>
      <vt:lpstr>Summary of Findings</vt:lpstr>
      <vt:lpstr>Reference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erms:created xsi:type="dcterms:W3CDTF">2025-03-11T01:13:32Z</dcterms:created>
  <dcterms:modified xsi:type="dcterms:W3CDTF">2025-03-11T01:57:06Z</dcterms:modified>
</cp:coreProperties>
</file>