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7" r:id="rId7"/>
    <p:sldId id="268" r:id="rId8"/>
    <p:sldId id="261" r:id="rId9"/>
    <p:sldId id="266" r:id="rId10"/>
    <p:sldId id="269" r:id="rId11"/>
    <p:sldId id="270" r:id="rId12"/>
    <p:sldId id="271" r:id="rId13"/>
    <p:sldId id="272" r:id="rId14"/>
    <p:sldId id="273" r:id="rId15"/>
    <p:sldId id="274" r:id="rId16"/>
    <p:sldId id="275" r:id="rId17"/>
    <p:sldId id="262" r:id="rId18"/>
    <p:sldId id="263"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41" autoAdjust="0"/>
  </p:normalViewPr>
  <p:slideViewPr>
    <p:cSldViewPr snapToGrid="0">
      <p:cViewPr varScale="1">
        <p:scale>
          <a:sx n="78" d="100"/>
          <a:sy n="78" d="100"/>
        </p:scale>
        <p:origin x="869" y="62"/>
      </p:cViewPr>
      <p:guideLst/>
    </p:cSldViewPr>
  </p:slideViewPr>
  <p:outlineViewPr>
    <p:cViewPr>
      <p:scale>
        <a:sx n="25" d="100"/>
        <a:sy n="25" d="100"/>
      </p:scale>
      <p:origin x="0" y="-1037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586C85-45DC-4530-8340-F08B1D85FDEE}" type="datetimeFigureOut">
              <a:rPr lang="en-US" smtClean="0"/>
              <a:t>4/15/2025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2491544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586C85-45DC-4530-8340-F08B1D85FDEE}"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612345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86C85-45DC-4530-8340-F08B1D85FDEE}"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3993970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86C85-45DC-4530-8340-F08B1D85FDEE}"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1414609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86C85-45DC-4530-8340-F08B1D85FDEE}"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1758229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86C85-45DC-4530-8340-F08B1D85FDEE}"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4067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86C85-45DC-4530-8340-F08B1D85FDEE}"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181066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86C85-45DC-4530-8340-F08B1D85FDEE}"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783093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86C85-45DC-4530-8340-F08B1D85FDEE}"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620229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586C85-45DC-4530-8340-F08B1D85FDEE}"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282065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586C85-45DC-4530-8340-F08B1D85FDEE}"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386992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586C85-45DC-4530-8340-F08B1D85FDEE}"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155311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586C85-45DC-4530-8340-F08B1D85FDEE}" type="datetimeFigureOut">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63916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586C85-45DC-4530-8340-F08B1D85FDEE}"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3481946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586C85-45DC-4530-8340-F08B1D85FDEE}" type="datetimeFigureOut">
              <a:rPr lang="en-US" smtClean="0"/>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25020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586C85-45DC-4530-8340-F08B1D85FDEE}"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410929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586C85-45DC-4530-8340-F08B1D85FDEE}"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B823CD-7DCE-4416-99A7-5F74FFFE4F39}" type="slidenum">
              <a:rPr lang="en-US" smtClean="0"/>
              <a:t>‹#›</a:t>
            </a:fld>
            <a:endParaRPr lang="en-US"/>
          </a:p>
        </p:txBody>
      </p:sp>
    </p:spTree>
    <p:extLst>
      <p:ext uri="{BB962C8B-B14F-4D97-AF65-F5344CB8AC3E}">
        <p14:creationId xmlns:p14="http://schemas.microsoft.com/office/powerpoint/2010/main" val="3073728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586C85-45DC-4530-8340-F08B1D85FDEE}" type="datetimeFigureOut">
              <a:rPr lang="en-US" smtClean="0"/>
              <a:t>4/15/2025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B823CD-7DCE-4416-99A7-5F74FFFE4F39}" type="slidenum">
              <a:rPr lang="en-US" smtClean="0"/>
              <a:t>‹#›</a:t>
            </a:fld>
            <a:endParaRPr lang="en-US"/>
          </a:p>
        </p:txBody>
      </p:sp>
    </p:spTree>
    <p:extLst>
      <p:ext uri="{BB962C8B-B14F-4D97-AF65-F5344CB8AC3E}">
        <p14:creationId xmlns:p14="http://schemas.microsoft.com/office/powerpoint/2010/main" val="1833846374"/>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s12197-024-09673-y" TargetMode="External"/><Relationship Id="rId2" Type="http://schemas.openxmlformats.org/officeDocument/2006/relationships/hyperlink" Target="https://doi.org/10.1007/978-3-031-35314-7_2" TargetMode="External"/><Relationship Id="rId1" Type="http://schemas.openxmlformats.org/officeDocument/2006/relationships/slideLayout" Target="../slideLayouts/slideLayout2.xml"/><Relationship Id="rId5" Type="http://schemas.openxmlformats.org/officeDocument/2006/relationships/hyperlink" Target="https://peerj.com/articles/cs-2387/" TargetMode="External"/><Relationship Id="rId4" Type="http://schemas.openxmlformats.org/officeDocument/2006/relationships/hyperlink" Target="https://doi.org/10.1007/s42979-025-0375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7B3B-A5E6-2F94-F4A9-C141D3AA2600}"/>
              </a:ext>
            </a:extLst>
          </p:cNvPr>
          <p:cNvSpPr>
            <a:spLocks noGrp="1"/>
          </p:cNvSpPr>
          <p:nvPr>
            <p:ph type="ctrTitle"/>
          </p:nvPr>
        </p:nvSpPr>
        <p:spPr>
          <a:xfrm>
            <a:off x="2820246" y="1743862"/>
            <a:ext cx="8574622" cy="950177"/>
          </a:xfrm>
        </p:spPr>
        <p:txBody>
          <a:bodyPr>
            <a:noAutofit/>
          </a:bodyPr>
          <a:lstStyle/>
          <a:p>
            <a:pPr algn="ctr"/>
            <a:r>
              <a:rPr lang="en-IN" sz="4000" b="1" dirty="0">
                <a:effectLst/>
                <a:latin typeface="Times New Roman" panose="02020603050405020304" pitchFamily="18" charset="0"/>
                <a:ea typeface="Calibri" panose="020F0502020204030204" pitchFamily="34" charset="0"/>
                <a:cs typeface="Times New Roman" panose="02020603050405020304" pitchFamily="18" charset="0"/>
              </a:rPr>
              <a:t>US Layoff Analysis - Modelling and Application of Project Results</a:t>
            </a:r>
            <a:endParaRPr lang="en-US" sz="9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6EB1BB5-0BCB-F0A8-8C86-42E60E8EB7E8}"/>
              </a:ext>
            </a:extLst>
          </p:cNvPr>
          <p:cNvSpPr>
            <a:spLocks noGrp="1"/>
          </p:cNvSpPr>
          <p:nvPr>
            <p:ph type="subTitle" idx="1"/>
          </p:nvPr>
        </p:nvSpPr>
        <p:spPr>
          <a:xfrm>
            <a:off x="4928331" y="3017821"/>
            <a:ext cx="5002249" cy="3264992"/>
          </a:xfrm>
        </p:spPr>
        <p:txBody>
          <a:bodyPr>
            <a:normAutofit/>
          </a:bodyPr>
          <a:lstStyle/>
          <a:p>
            <a:pPr algn="ctr">
              <a:lnSpc>
                <a:spcPct val="120000"/>
              </a:lnSpc>
              <a:spcAft>
                <a:spcPts val="800"/>
              </a:spcAft>
              <a:buNone/>
            </a:pP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Likhita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Alla</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Sravani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yalamarthi</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20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Saint Peter’s University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20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DS-670-HYB2-25SPTR: Capstone: Big Data &amp; Data Science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20000"/>
              </a:lnSpc>
              <a:spcAft>
                <a:spcPts val="800"/>
              </a:spcAft>
              <a:buNone/>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Professor- </a:t>
            </a:r>
            <a:r>
              <a:rPr lang="en-IN" sz="1600" b="1" i="1" dirty="0">
                <a:effectLst/>
                <a:latin typeface="Times New Roman" panose="02020603050405020304" pitchFamily="18" charset="0"/>
                <a:ea typeface="Calibri" panose="020F0502020204030204" pitchFamily="34" charset="0"/>
                <a:cs typeface="Times New Roman" panose="02020603050405020304" pitchFamily="18" charset="0"/>
              </a:rPr>
              <a:t>Reda </a:t>
            </a:r>
            <a:r>
              <a:rPr lang="en-IN" sz="1600" b="1" i="1" dirty="0" err="1">
                <a:effectLst/>
                <a:latin typeface="Times New Roman" panose="02020603050405020304" pitchFamily="18" charset="0"/>
                <a:ea typeface="Calibri" panose="020F0502020204030204" pitchFamily="34" charset="0"/>
                <a:cs typeface="Times New Roman" panose="02020603050405020304" pitchFamily="18" charset="0"/>
              </a:rPr>
              <a:t>Mastouri</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20000"/>
              </a:lnSpc>
              <a:spcAft>
                <a:spcPts val="800"/>
              </a:spcAft>
            </a:pPr>
            <a:r>
              <a:rPr lang="en-IN" sz="1600" b="1">
                <a:latin typeface="Times New Roman" panose="02020603050405020304" pitchFamily="18" charset="0"/>
                <a:ea typeface="Calibri" panose="020F0502020204030204" pitchFamily="34" charset="0"/>
                <a:cs typeface="Times New Roman" panose="02020603050405020304" pitchFamily="18" charset="0"/>
              </a:rPr>
              <a:t>April 15</a:t>
            </a:r>
            <a:r>
              <a:rPr lang="en-IN" sz="1600" b="1">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2025</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746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02255-7736-7A1A-6446-157BB1EE9D31}"/>
              </a:ext>
            </a:extLst>
          </p:cNvPr>
          <p:cNvSpPr>
            <a:spLocks noGrp="1"/>
          </p:cNvSpPr>
          <p:nvPr>
            <p:ph type="title"/>
          </p:nvPr>
        </p:nvSpPr>
        <p:spPr>
          <a:xfrm>
            <a:off x="1464647" y="302343"/>
            <a:ext cx="10018713" cy="916858"/>
          </a:xfrm>
        </p:spPr>
        <p:txBody>
          <a:bodyPr>
            <a:normAutofit/>
          </a:bodyPr>
          <a:lstStyle/>
          <a:p>
            <a:pPr marL="1655445" marR="215265" indent="269240">
              <a:lnSpc>
                <a:spcPct val="97000"/>
              </a:lnSpc>
              <a:spcBef>
                <a:spcPts val="255"/>
              </a:spcBef>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Layoff Trends Over Time</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8DAE7C1F-1BAB-8249-FA6E-2551D5F6CB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31922" y="1410930"/>
            <a:ext cx="8829368" cy="3610759"/>
          </a:xfrm>
          <a:prstGeom prst="rect">
            <a:avLst/>
          </a:prstGeom>
          <a:noFill/>
          <a:ln>
            <a:noFill/>
          </a:ln>
        </p:spPr>
      </p:pic>
      <p:sp>
        <p:nvSpPr>
          <p:cNvPr id="6" name="TextBox 5">
            <a:extLst>
              <a:ext uri="{FF2B5EF4-FFF2-40B4-BE49-F238E27FC236}">
                <a16:creationId xmlns:a16="http://schemas.microsoft.com/office/drawing/2014/main" id="{75F46E94-376C-7A03-7FF4-012204F7A738}"/>
              </a:ext>
            </a:extLst>
          </p:cNvPr>
          <p:cNvSpPr txBox="1"/>
          <p:nvPr/>
        </p:nvSpPr>
        <p:spPr>
          <a:xfrm>
            <a:off x="1299410" y="5213418"/>
            <a:ext cx="9593179" cy="1214115"/>
          </a:xfrm>
          <a:prstGeom prst="rect">
            <a:avLst/>
          </a:prstGeom>
          <a:noFill/>
        </p:spPr>
        <p:txBody>
          <a:bodyPr wrap="square">
            <a:spAutoFit/>
          </a:bodyPr>
          <a:lstStyle/>
          <a:p>
            <a:pPr marL="1655445" marR="215265" indent="269240" algn="just">
              <a:lnSpc>
                <a:spcPct val="97000"/>
              </a:lnSpc>
              <a:spcBef>
                <a:spcPts val="255"/>
              </a:spcBef>
              <a:buNone/>
            </a:pPr>
            <a:r>
              <a:rPr lang="en-US" sz="1400" dirty="0">
                <a:effectLst/>
                <a:latin typeface="Times New Roman" panose="02020603050405020304" pitchFamily="18" charset="0"/>
                <a:ea typeface="Times New Roman" panose="02020603050405020304" pitchFamily="18" charset="0"/>
              </a:rPr>
              <a:t>The line graph shows a zigzag trend of layoffs from 2012 to 2021.</a:t>
            </a:r>
          </a:p>
          <a:p>
            <a:pPr marL="1655445" marR="215265" indent="269240" algn="just">
              <a:lnSpc>
                <a:spcPct val="97000"/>
              </a:lnSpc>
              <a:spcBef>
                <a:spcPts val="255"/>
              </a:spcBef>
              <a:buNone/>
            </a:pPr>
            <a:r>
              <a:rPr lang="en-US" sz="1400" dirty="0">
                <a:effectLst/>
                <a:latin typeface="Times New Roman" panose="02020603050405020304" pitchFamily="18" charset="0"/>
                <a:ea typeface="Times New Roman" panose="02020603050405020304" pitchFamily="18" charset="0"/>
              </a:rPr>
              <a:t>Key Observation: The apparent spike in 2017 represents a major event or economic crisis that caused the layoffs to increase significantly.</a:t>
            </a:r>
          </a:p>
          <a:p>
            <a:pPr marL="1655445" marR="215265" indent="269240" algn="just">
              <a:lnSpc>
                <a:spcPct val="97000"/>
              </a:lnSpc>
              <a:spcBef>
                <a:spcPts val="255"/>
              </a:spcBef>
            </a:pPr>
            <a:r>
              <a:rPr lang="en-US" sz="1400" dirty="0">
                <a:effectLst/>
                <a:latin typeface="Times New Roman" panose="02020603050405020304" pitchFamily="18" charset="0"/>
                <a:ea typeface="Times New Roman" panose="02020603050405020304" pitchFamily="18" charset="0"/>
              </a:rPr>
              <a:t>Post-2017: The layoff figures gradually reduced, indicating possible economic recovery or better management strategies.</a:t>
            </a:r>
          </a:p>
        </p:txBody>
      </p:sp>
    </p:spTree>
    <p:extLst>
      <p:ext uri="{BB962C8B-B14F-4D97-AF65-F5344CB8AC3E}">
        <p14:creationId xmlns:p14="http://schemas.microsoft.com/office/powerpoint/2010/main" val="248043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01682-BBF8-1C3A-14BF-6040ECCE1C55}"/>
              </a:ext>
            </a:extLst>
          </p:cNvPr>
          <p:cNvSpPr>
            <a:spLocks noGrp="1"/>
          </p:cNvSpPr>
          <p:nvPr>
            <p:ph type="title"/>
          </p:nvPr>
        </p:nvSpPr>
        <p:spPr>
          <a:xfrm>
            <a:off x="1484311" y="685801"/>
            <a:ext cx="10018713" cy="838200"/>
          </a:xfrm>
        </p:spPr>
        <p:txBody>
          <a:bodyPr>
            <a:normAutofit/>
          </a:bodyPr>
          <a:lstStyle/>
          <a:p>
            <a:r>
              <a:rPr lang="en-US" sz="4000" b="1" dirty="0">
                <a:latin typeface="Times New Roman" panose="02020603050405020304" pitchFamily="18" charset="0"/>
                <a:cs typeface="Times New Roman" panose="02020603050405020304" pitchFamily="18" charset="0"/>
              </a:rPr>
              <a:t>Department Wise Layoff Distribution:</a:t>
            </a:r>
          </a:p>
        </p:txBody>
      </p:sp>
      <p:sp>
        <p:nvSpPr>
          <p:cNvPr id="3" name="Content Placeholder 2">
            <a:extLst>
              <a:ext uri="{FF2B5EF4-FFF2-40B4-BE49-F238E27FC236}">
                <a16:creationId xmlns:a16="http://schemas.microsoft.com/office/drawing/2014/main" id="{3227EAED-5229-3DA2-BA8D-529B5D145937}"/>
              </a:ext>
            </a:extLst>
          </p:cNvPr>
          <p:cNvSpPr>
            <a:spLocks noGrp="1"/>
          </p:cNvSpPr>
          <p:nvPr>
            <p:ph idx="1"/>
          </p:nvPr>
        </p:nvSpPr>
        <p:spPr>
          <a:xfrm>
            <a:off x="1484311" y="1877961"/>
            <a:ext cx="4385548" cy="3913239"/>
          </a:xfrm>
        </p:spPr>
        <p:txBody>
          <a:bodyPr>
            <a:normAutofit/>
          </a:bodyPr>
          <a:lstStyle/>
          <a:p>
            <a:r>
              <a:rPr lang="en-US" sz="1800" dirty="0">
                <a:latin typeface="Times New Roman" panose="02020603050405020304" pitchFamily="18" charset="0"/>
                <a:cs typeface="Times New Roman" panose="02020603050405020304" pitchFamily="18" charset="0"/>
              </a:rPr>
              <a:t>The bar chart shows the departments with the highest number of layoffs.</a:t>
            </a:r>
          </a:p>
          <a:p>
            <a:r>
              <a:rPr lang="en-US" sz="1800" dirty="0">
                <a:latin typeface="Times New Roman" panose="02020603050405020304" pitchFamily="18" charset="0"/>
                <a:cs typeface="Times New Roman" panose="02020603050405020304" pitchFamily="18" charset="0"/>
              </a:rPr>
              <a:t>Key Observation: "Department of Human Services" had by far the most layoffs of all the departments, followed by "Department of Corrections."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Trend: The dispersion shows that certain departments had the majority of the layoffs, while others had far fewer, which suggests that there might have been a target for layoffs in certain areas.</a:t>
            </a: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532A115-CDE4-45D8-61D5-02E5D4BEA2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2142" y="1877961"/>
            <a:ext cx="5180881" cy="4212057"/>
          </a:xfrm>
          <a:prstGeom prst="rect">
            <a:avLst/>
          </a:prstGeom>
          <a:noFill/>
          <a:ln>
            <a:noFill/>
          </a:ln>
        </p:spPr>
      </p:pic>
    </p:spTree>
    <p:extLst>
      <p:ext uri="{BB962C8B-B14F-4D97-AF65-F5344CB8AC3E}">
        <p14:creationId xmlns:p14="http://schemas.microsoft.com/office/powerpoint/2010/main" val="553266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619DA-3916-D41F-0A55-2F712ED4CD1B}"/>
              </a:ext>
            </a:extLst>
          </p:cNvPr>
          <p:cNvSpPr>
            <a:spLocks noGrp="1"/>
          </p:cNvSpPr>
          <p:nvPr>
            <p:ph type="title"/>
          </p:nvPr>
        </p:nvSpPr>
        <p:spPr>
          <a:xfrm>
            <a:off x="1484311" y="685801"/>
            <a:ext cx="10018713" cy="671052"/>
          </a:xfrm>
        </p:spPr>
        <p:txBody>
          <a:bodyPr>
            <a:normAutofit fontScale="90000"/>
          </a:bodyPr>
          <a:lstStyle/>
          <a:p>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Separation Reasons Breakdown</a:t>
            </a:r>
            <a:endParaRPr lang="en-US" sz="7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AA34AA-4B47-A364-6C52-43B3EB912253}"/>
              </a:ext>
            </a:extLst>
          </p:cNvPr>
          <p:cNvSpPr>
            <a:spLocks noGrp="1"/>
          </p:cNvSpPr>
          <p:nvPr>
            <p:ph idx="1"/>
          </p:nvPr>
        </p:nvSpPr>
        <p:spPr>
          <a:xfrm>
            <a:off x="1228672" y="1641989"/>
            <a:ext cx="5585084" cy="4277032"/>
          </a:xfrm>
        </p:spPr>
        <p:txBody>
          <a:bodyPr>
            <a:normAutofit/>
          </a:bodyPr>
          <a:lstStyle/>
          <a:p>
            <a:pPr marL="342900" lvl="0"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pie chart illustrates a clear separation of reasons for employee departures.</a:t>
            </a: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Most notably, the largest portion of separations sere voluntary quits at 43.3%, separated only by the percentage of retirements at 35.2%. </a:t>
            </a:r>
          </a:p>
          <a:p>
            <a:pPr>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smaller percents are also separated which include: layoffs at 12.2%, discharges of employees at 12.2%, and all other reasons contributing less than the aforementioned majorities, calling out the absolute most influencing factor of separations are they were mostly voluntary </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773A12C-5821-C6B0-0181-24596078E5D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7277" y="1580537"/>
            <a:ext cx="5171768" cy="4752975"/>
          </a:xfrm>
          <a:prstGeom prst="rect">
            <a:avLst/>
          </a:prstGeom>
          <a:noFill/>
          <a:ln>
            <a:noFill/>
          </a:ln>
        </p:spPr>
      </p:pic>
    </p:spTree>
    <p:extLst>
      <p:ext uri="{BB962C8B-B14F-4D97-AF65-F5344CB8AC3E}">
        <p14:creationId xmlns:p14="http://schemas.microsoft.com/office/powerpoint/2010/main" val="164723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BA40C-F7E6-A871-EB50-DB9F846008C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Updates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42CD09-36AB-AAC7-F1A5-3E869D7D056C}"/>
              </a:ext>
            </a:extLst>
          </p:cNvPr>
          <p:cNvSpPr>
            <a:spLocks noGrp="1"/>
          </p:cNvSpPr>
          <p:nvPr>
            <p:ph idx="1"/>
          </p:nvPr>
        </p:nvSpPr>
        <p:spPr/>
        <p:txBody>
          <a:bodyPr>
            <a:normAutofit fontScale="85000" lnSpcReduction="10000"/>
          </a:bodyPr>
          <a:lstStyle/>
          <a:p>
            <a:pPr>
              <a:buNone/>
            </a:pPr>
            <a:r>
              <a:rPr lang="en-GB" b="1" dirty="0">
                <a:latin typeface="Times New Roman" panose="02020603050405020304" pitchFamily="18" charset="0"/>
                <a:cs typeface="Times New Roman" panose="02020603050405020304" pitchFamily="18" charset="0"/>
              </a:rPr>
              <a:t>Key Updates Compared to Previous Version</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Time-Series Integration</a:t>
            </a:r>
            <a:r>
              <a:rPr lang="en-GB" dirty="0">
                <a:latin typeface="Times New Roman" panose="02020603050405020304" pitchFamily="18" charset="0"/>
                <a:cs typeface="Times New Roman" panose="02020603050405020304" pitchFamily="18" charset="0"/>
              </a:rPr>
              <a:t>: Added time-series analysis to track layoffs over time, providing deeper insights into trends and patterns.</a:t>
            </a:r>
          </a:p>
          <a:p>
            <a:pPr>
              <a:buFont typeface="Arial" panose="020B0604020202020204" pitchFamily="34" charset="0"/>
              <a:buChar char="•"/>
            </a:pPr>
            <a:r>
              <a:rPr lang="en-GB" b="1" dirty="0" err="1">
                <a:latin typeface="Times New Roman" panose="02020603050405020304" pitchFamily="18" charset="0"/>
                <a:cs typeface="Times New Roman" panose="02020603050405020304" pitchFamily="18" charset="0"/>
              </a:rPr>
              <a:t>Streamlit</a:t>
            </a:r>
            <a:r>
              <a:rPr lang="en-GB" b="1" dirty="0">
                <a:latin typeface="Times New Roman" panose="02020603050405020304" pitchFamily="18" charset="0"/>
                <a:cs typeface="Times New Roman" panose="02020603050405020304" pitchFamily="18" charset="0"/>
              </a:rPr>
              <a:t> App</a:t>
            </a:r>
            <a:r>
              <a:rPr lang="en-GB" dirty="0">
                <a:latin typeface="Times New Roman" panose="02020603050405020304" pitchFamily="18" charset="0"/>
                <a:cs typeface="Times New Roman" panose="02020603050405020304" pitchFamily="18" charset="0"/>
              </a:rPr>
              <a:t>: Developed an interactive app to visualize trends and predict layoff causes.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Improved Models</a:t>
            </a:r>
            <a:r>
              <a:rPr lang="en-GB" dirty="0">
                <a:latin typeface="Times New Roman" panose="02020603050405020304" pitchFamily="18" charset="0"/>
                <a:cs typeface="Times New Roman" panose="02020603050405020304" pitchFamily="18" charset="0"/>
              </a:rPr>
              <a:t>: Enhanced machine learning models for better accuracy and precision.</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Better Data Processing</a:t>
            </a:r>
            <a:r>
              <a:rPr lang="en-GB" dirty="0">
                <a:latin typeface="Times New Roman" panose="02020603050405020304" pitchFamily="18" charset="0"/>
                <a:cs typeface="Times New Roman" panose="02020603050405020304" pitchFamily="18" charset="0"/>
              </a:rPr>
              <a:t>: Added more advanced data preprocessing, including SMOTE balancing and feature engineering.</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9008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9C6F-C2EC-39F0-AA67-37961EABEFA3}"/>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Time-Series Analysis Integration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280A79-4880-89ED-4146-89DAECA13B5A}"/>
              </a:ext>
            </a:extLst>
          </p:cNvPr>
          <p:cNvSpPr>
            <a:spLocks noGrp="1"/>
          </p:cNvSpPr>
          <p:nvPr>
            <p:ph idx="1"/>
          </p:nvPr>
        </p:nvSpPr>
        <p:spPr/>
        <p:txBody>
          <a:bodyPr>
            <a:normAutofit fontScale="77500" lnSpcReduction="20000"/>
          </a:bodyPr>
          <a:lstStyle/>
          <a:p>
            <a:pPr>
              <a:buNone/>
            </a:pPr>
            <a:r>
              <a:rPr lang="en-GB" b="1" dirty="0">
                <a:latin typeface="Times New Roman" panose="02020603050405020304" pitchFamily="18" charset="0"/>
                <a:cs typeface="Times New Roman" panose="02020603050405020304" pitchFamily="18" charset="0"/>
              </a:rPr>
              <a:t>Time-Series Analysis: Enhancing Trend Analysis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Monthly &amp; Yearly Trends</a:t>
            </a:r>
            <a:r>
              <a:rPr lang="en-GB" dirty="0">
                <a:latin typeface="Times New Roman" panose="02020603050405020304" pitchFamily="18" charset="0"/>
                <a:cs typeface="Times New Roman" panose="02020603050405020304" pitchFamily="18" charset="0"/>
              </a:rPr>
              <a:t>: We now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layoffs over monthly and yearly timeframes.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Trend Visualization</a:t>
            </a:r>
            <a:r>
              <a:rPr lang="en-GB" dirty="0">
                <a:latin typeface="Times New Roman" panose="02020603050405020304" pitchFamily="18" charset="0"/>
                <a:cs typeface="Times New Roman" panose="02020603050405020304" pitchFamily="18" charset="0"/>
              </a:rPr>
              <a:t>: Dynamic visualizations (line charts) allow users to track how layoffs evolve over time.</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Actionable Insights</a:t>
            </a:r>
            <a:r>
              <a:rPr lang="en-GB" dirty="0">
                <a:latin typeface="Times New Roman" panose="02020603050405020304" pitchFamily="18" charset="0"/>
                <a:cs typeface="Times New Roman" panose="02020603050405020304" pitchFamily="18" charset="0"/>
              </a:rPr>
              <a:t>: Identifying seasonality and peak periods helps in planning and understanding workforce dynamics.</a:t>
            </a:r>
          </a:p>
          <a:p>
            <a:pPr>
              <a:buNone/>
            </a:pPr>
            <a:r>
              <a:rPr lang="en-GB" b="1" dirty="0">
                <a:latin typeface="Times New Roman" panose="02020603050405020304" pitchFamily="18" charset="0"/>
                <a:cs typeface="Times New Roman" panose="02020603050405020304" pitchFamily="18" charset="0"/>
              </a:rPr>
              <a:t>Before vs. After</a:t>
            </a:r>
            <a:r>
              <a:rPr lang="en-GB"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Previous Version</a:t>
            </a:r>
            <a:r>
              <a:rPr lang="en-GB" dirty="0">
                <a:latin typeface="Times New Roman" panose="02020603050405020304" pitchFamily="18" charset="0"/>
                <a:cs typeface="Times New Roman" panose="02020603050405020304" pitchFamily="18" charset="0"/>
              </a:rPr>
              <a:t>: No time-series analysis.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Current Version</a:t>
            </a:r>
            <a:r>
              <a:rPr lang="en-GB" dirty="0">
                <a:latin typeface="Times New Roman" panose="02020603050405020304" pitchFamily="18" charset="0"/>
                <a:cs typeface="Times New Roman" panose="02020603050405020304" pitchFamily="18" charset="0"/>
              </a:rPr>
              <a:t>: Added detailed time-series analysis for better strategic forecasting.</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6720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3EAFC-720D-31E9-A9F2-14E36DD44F8E}"/>
              </a:ext>
            </a:extLst>
          </p:cNvPr>
          <p:cNvSpPr>
            <a:spLocks noGrp="1"/>
          </p:cNvSpPr>
          <p:nvPr>
            <p:ph type="title"/>
          </p:nvPr>
        </p:nvSpPr>
        <p:spPr/>
        <p:txBody>
          <a:bodyPr/>
          <a:lstStyle/>
          <a:p>
            <a:r>
              <a:rPr lang="en-GB" b="1" dirty="0" err="1">
                <a:latin typeface="Times New Roman" panose="02020603050405020304" pitchFamily="18" charset="0"/>
                <a:cs typeface="Times New Roman" panose="02020603050405020304" pitchFamily="18" charset="0"/>
              </a:rPr>
              <a:t>Streamlit</a:t>
            </a:r>
            <a:r>
              <a:rPr lang="en-GB" b="1" dirty="0">
                <a:latin typeface="Times New Roman" panose="02020603050405020304" pitchFamily="18" charset="0"/>
                <a:cs typeface="Times New Roman" panose="02020603050405020304" pitchFamily="18" charset="0"/>
              </a:rPr>
              <a:t> App Development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6BBBB72-C05F-2B8B-DBA0-4C85194D94E5}"/>
              </a:ext>
            </a:extLst>
          </p:cNvPr>
          <p:cNvSpPr>
            <a:spLocks noGrp="1"/>
          </p:cNvSpPr>
          <p:nvPr>
            <p:ph idx="1"/>
          </p:nvPr>
        </p:nvSpPr>
        <p:spPr/>
        <p:txBody>
          <a:bodyPr>
            <a:normAutofit fontScale="85000" lnSpcReduction="20000"/>
          </a:bodyPr>
          <a:lstStyle/>
          <a:p>
            <a:pPr>
              <a:buNone/>
            </a:pPr>
            <a:r>
              <a:rPr lang="en-GB" b="1" dirty="0" err="1">
                <a:latin typeface="Times New Roman" panose="02020603050405020304" pitchFamily="18" charset="0"/>
                <a:cs typeface="Times New Roman" panose="02020603050405020304" pitchFamily="18" charset="0"/>
              </a:rPr>
              <a:t>Streamlit</a:t>
            </a:r>
            <a:r>
              <a:rPr lang="en-GB" b="1" dirty="0">
                <a:latin typeface="Times New Roman" panose="02020603050405020304" pitchFamily="18" charset="0"/>
                <a:cs typeface="Times New Roman" panose="02020603050405020304" pitchFamily="18" charset="0"/>
              </a:rPr>
              <a:t> App: Interactive Visualization &amp; Prediction</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Prediction</a:t>
            </a:r>
            <a:r>
              <a:rPr lang="en-GB" dirty="0">
                <a:latin typeface="Times New Roman" panose="02020603050405020304" pitchFamily="18" charset="0"/>
                <a:cs typeface="Times New Roman" panose="02020603050405020304" pitchFamily="18" charset="0"/>
              </a:rPr>
              <a:t>: Users input employee details and get predictions on layoff reasons.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Visualizations</a:t>
            </a:r>
            <a:r>
              <a:rPr lang="en-GB" dirty="0">
                <a:latin typeface="Times New Roman" panose="02020603050405020304" pitchFamily="18" charset="0"/>
                <a:cs typeface="Times New Roman" panose="02020603050405020304" pitchFamily="18" charset="0"/>
              </a:rPr>
              <a:t>: Explore trends and predictions of layoffs with interactive charts.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User-Friendly Interface</a:t>
            </a:r>
            <a:r>
              <a:rPr lang="en-GB" dirty="0">
                <a:latin typeface="Times New Roman" panose="02020603050405020304" pitchFamily="18" charset="0"/>
                <a:cs typeface="Times New Roman" panose="02020603050405020304" pitchFamily="18" charset="0"/>
              </a:rPr>
              <a:t>: Intuitive UI for stakeholders to explore predictive insights.</a:t>
            </a:r>
          </a:p>
          <a:p>
            <a:pPr>
              <a:buNone/>
            </a:pPr>
            <a:r>
              <a:rPr lang="en-GB" b="1" dirty="0">
                <a:latin typeface="Times New Roman" panose="02020603050405020304" pitchFamily="18" charset="0"/>
                <a:cs typeface="Times New Roman" panose="02020603050405020304" pitchFamily="18" charset="0"/>
              </a:rPr>
              <a:t>Before vs. After</a:t>
            </a:r>
            <a:r>
              <a:rPr lang="en-GB"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Previous Version</a:t>
            </a:r>
            <a:r>
              <a:rPr lang="en-GB" dirty="0">
                <a:latin typeface="Times New Roman" panose="02020603050405020304" pitchFamily="18" charset="0"/>
                <a:cs typeface="Times New Roman" panose="02020603050405020304" pitchFamily="18" charset="0"/>
              </a:rPr>
              <a:t>: No interactive tool.</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Current Version</a:t>
            </a:r>
            <a:r>
              <a:rPr lang="en-GB" dirty="0">
                <a:latin typeface="Times New Roman" panose="02020603050405020304" pitchFamily="18" charset="0"/>
                <a:cs typeface="Times New Roman" panose="02020603050405020304" pitchFamily="18" charset="0"/>
              </a:rPr>
              <a:t>: Developed a fully functional interactive app to enable hands-on engagement with the data.</a:t>
            </a:r>
          </a:p>
          <a:p>
            <a:endParaRPr lang="en-GB"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641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E758F-542B-7C0E-0D87-A3949976C6EF}"/>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Model Improvements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550A7F-21FB-EFE3-13D4-CAB4F02CA1C0}"/>
              </a:ext>
            </a:extLst>
          </p:cNvPr>
          <p:cNvSpPr>
            <a:spLocks noGrp="1"/>
          </p:cNvSpPr>
          <p:nvPr>
            <p:ph idx="1"/>
          </p:nvPr>
        </p:nvSpPr>
        <p:spPr/>
        <p:txBody>
          <a:bodyPr>
            <a:normAutofit fontScale="77500" lnSpcReduction="20000"/>
          </a:bodyPr>
          <a:lstStyle/>
          <a:p>
            <a:pPr>
              <a:buNone/>
            </a:pPr>
            <a:r>
              <a:rPr lang="en-GB" b="1" dirty="0">
                <a:latin typeface="Times New Roman" panose="02020603050405020304" pitchFamily="18" charset="0"/>
                <a:cs typeface="Times New Roman" panose="02020603050405020304" pitchFamily="18" charset="0"/>
              </a:rPr>
              <a:t>Enhanced Model Accuracy and Precision</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Random Forest</a:t>
            </a:r>
            <a:r>
              <a:rPr lang="en-GB" dirty="0">
                <a:latin typeface="Times New Roman" panose="02020603050405020304" pitchFamily="18" charset="0"/>
                <a:cs typeface="Times New Roman" panose="02020603050405020304" pitchFamily="18" charset="0"/>
              </a:rPr>
              <a:t>: Chose Random Forest as the best model due to its higher accuracy (81%) and precision (77%).</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Additional Models</a:t>
            </a:r>
            <a:r>
              <a:rPr lang="en-GB" dirty="0">
                <a:latin typeface="Times New Roman" panose="02020603050405020304" pitchFamily="18" charset="0"/>
                <a:cs typeface="Times New Roman" panose="02020603050405020304" pitchFamily="18" charset="0"/>
              </a:rPr>
              <a:t>: Evaluated Extra Trees and Gradient Boosting for improved robustness.</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SMOTE for Imbalanced Data</a:t>
            </a:r>
            <a:r>
              <a:rPr lang="en-GB" dirty="0">
                <a:latin typeface="Times New Roman" panose="02020603050405020304" pitchFamily="18" charset="0"/>
                <a:cs typeface="Times New Roman" panose="02020603050405020304" pitchFamily="18" charset="0"/>
              </a:rPr>
              <a:t>: Addressed data imbalance using SMOTE, improving the model's ability to predict layoff causes.</a:t>
            </a:r>
          </a:p>
          <a:p>
            <a:pPr>
              <a:buNone/>
            </a:pPr>
            <a:r>
              <a:rPr lang="en-GB" b="1" dirty="0">
                <a:latin typeface="Times New Roman" panose="02020603050405020304" pitchFamily="18" charset="0"/>
                <a:cs typeface="Times New Roman" panose="02020603050405020304" pitchFamily="18" charset="0"/>
              </a:rPr>
              <a:t>Before vs. After</a:t>
            </a:r>
            <a:r>
              <a:rPr lang="en-GB"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Previous Version</a:t>
            </a:r>
            <a:r>
              <a:rPr lang="en-GB" dirty="0">
                <a:latin typeface="Times New Roman" panose="02020603050405020304" pitchFamily="18" charset="0"/>
                <a:cs typeface="Times New Roman" panose="02020603050405020304" pitchFamily="18" charset="0"/>
              </a:rPr>
              <a:t>: Logistic Regression was the primary model with limited accuracy.</a:t>
            </a:r>
          </a:p>
          <a:p>
            <a:pPr>
              <a:buFont typeface="Arial" panose="020B0604020202020204" pitchFamily="34" charset="0"/>
              <a:buChar char="•"/>
            </a:pPr>
            <a:r>
              <a:rPr lang="en-GB" b="1" dirty="0">
                <a:latin typeface="Times New Roman" panose="02020603050405020304" pitchFamily="18" charset="0"/>
                <a:cs typeface="Times New Roman" panose="02020603050405020304" pitchFamily="18" charset="0"/>
              </a:rPr>
              <a:t>Current Version</a:t>
            </a:r>
            <a:r>
              <a:rPr lang="en-GB" dirty="0">
                <a:latin typeface="Times New Roman" panose="02020603050405020304" pitchFamily="18" charset="0"/>
                <a:cs typeface="Times New Roman" panose="02020603050405020304" pitchFamily="18" charset="0"/>
              </a:rPr>
              <a:t>: Expanded to ensemble methods, achieving better performance.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657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CC22-1A3D-910F-BEFE-9EA2C7A55A2A}"/>
              </a:ext>
            </a:extLst>
          </p:cNvPr>
          <p:cNvSpPr>
            <a:spLocks noGrp="1"/>
          </p:cNvSpPr>
          <p:nvPr>
            <p:ph type="title"/>
          </p:nvPr>
        </p:nvSpPr>
        <p:spPr>
          <a:xfrm>
            <a:off x="1484309" y="469491"/>
            <a:ext cx="10018713" cy="985684"/>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Findings and Key Insights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523A8E-6BE4-4623-5F9A-D2AF414EEBF5}"/>
              </a:ext>
            </a:extLst>
          </p:cNvPr>
          <p:cNvSpPr>
            <a:spLocks noGrp="1"/>
          </p:cNvSpPr>
          <p:nvPr>
            <p:ph idx="1"/>
          </p:nvPr>
        </p:nvSpPr>
        <p:spPr>
          <a:xfrm>
            <a:off x="1916930" y="1288027"/>
            <a:ext cx="10018713" cy="5402825"/>
          </a:xfrm>
        </p:spPr>
        <p:txBody>
          <a:bodyPr>
            <a:noAutofit/>
          </a:bodyPr>
          <a:lstStyle/>
          <a:p>
            <a:pPr>
              <a:buSzPts val="1000"/>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Key Determinants of Layoffs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Separation year</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Department</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Employee status</a:t>
            </a:r>
          </a:p>
          <a:p>
            <a:pPr>
              <a:buSzPts val="1000"/>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Key Findings:</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Random Forest and Extra Trees methods based on trees produced the highest accuracy.</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Logistic Regression had significant problems with feature complexity.</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Ensemble methods reduced overfitting and encouraged improved generalization.</a:t>
            </a:r>
          </a:p>
          <a:p>
            <a:pPr>
              <a:buSzPts val="1000"/>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Implications for Organizations:</a:t>
            </a:r>
            <a:endParaRPr lang="en-US" sz="1800" b="1" kern="100" dirty="0">
              <a:latin typeface="Times New Roman" panose="02020603050405020304" pitchFamily="18" charset="0"/>
              <a:ea typeface="Calibri" panose="020F0502020204030204" pitchFamily="34" charset="0"/>
              <a:cs typeface="Times New Roman" panose="02020603050405020304" pitchFamily="18" charset="0"/>
            </a:endParaRP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Companies can actively assess workforce reduction risks.</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HR departments can employ predictions in order to optimize talent retention programs.</a:t>
            </a:r>
          </a:p>
          <a:p>
            <a:pPr marL="0" lvl="0" indent="0">
              <a:buSzPts val="1000"/>
              <a:buNone/>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Policymakers can develop better labor market policies (Naidu et al., 2023).</a:t>
            </a:r>
          </a:p>
        </p:txBody>
      </p:sp>
    </p:spTree>
    <p:extLst>
      <p:ext uri="{BB962C8B-B14F-4D97-AF65-F5344CB8AC3E}">
        <p14:creationId xmlns:p14="http://schemas.microsoft.com/office/powerpoint/2010/main" val="4236038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CA4A-57CA-8887-F5D4-DE13CF8E2558}"/>
              </a:ext>
            </a:extLst>
          </p:cNvPr>
          <p:cNvSpPr>
            <a:spLocks noGrp="1"/>
          </p:cNvSpPr>
          <p:nvPr>
            <p:ph type="title"/>
          </p:nvPr>
        </p:nvSpPr>
        <p:spPr>
          <a:xfrm>
            <a:off x="1484311" y="685800"/>
            <a:ext cx="10018713" cy="818535"/>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 Conclusion &amp; Recommendations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0D26713-B30F-2289-5C53-27C0548AA643}"/>
              </a:ext>
            </a:extLst>
          </p:cNvPr>
          <p:cNvSpPr>
            <a:spLocks noGrp="1"/>
          </p:cNvSpPr>
          <p:nvPr>
            <p:ph idx="1"/>
          </p:nvPr>
        </p:nvSpPr>
        <p:spPr>
          <a:xfrm>
            <a:off x="1710451" y="1632155"/>
            <a:ext cx="10018713" cy="4630994"/>
          </a:xfrm>
        </p:spPr>
        <p:txBody>
          <a:bodyPr>
            <a:normAutofit/>
          </a:bodyPr>
          <a:lstStyle/>
          <a:p>
            <a:pPr marL="0" lvl="0" indent="0">
              <a:lnSpc>
                <a:spcPct val="120000"/>
              </a:lnSpc>
              <a:buSzPts val="1000"/>
              <a:buNone/>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Machine learning algorithms can efficiently forecast patterns of layoffs.</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Random Forest becomes the leading model for predicting layoffs.</a:t>
            </a:r>
          </a:p>
          <a:p>
            <a:pPr marL="0" lvl="0" indent="0">
              <a:lnSpc>
                <a:spcPct val="120000"/>
              </a:lnSpc>
              <a:buSzPts val="1000"/>
              <a:buNone/>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Recommendations</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Use Random Forest as a baseline model for workforce analysis in the future.</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Augment dataset by including economic indicators such as GDP growth and inflation.</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Explore deep learning models including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and neural networks for greater accuracy.</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Implement real-time workforce tracking tools in human resources systems.</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Train human resources professionals to use predictive insights in making decisions.</a:t>
            </a:r>
          </a:p>
        </p:txBody>
      </p:sp>
    </p:spTree>
    <p:extLst>
      <p:ext uri="{BB962C8B-B14F-4D97-AF65-F5344CB8AC3E}">
        <p14:creationId xmlns:p14="http://schemas.microsoft.com/office/powerpoint/2010/main" val="1730970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07F56-A854-CD14-859C-988B23381FE2}"/>
              </a:ext>
            </a:extLst>
          </p:cNvPr>
          <p:cNvSpPr>
            <a:spLocks noGrp="1"/>
          </p:cNvSpPr>
          <p:nvPr>
            <p:ph type="title"/>
          </p:nvPr>
        </p:nvSpPr>
        <p:spPr>
          <a:xfrm>
            <a:off x="1484311" y="685801"/>
            <a:ext cx="10018713" cy="907026"/>
          </a:xfrm>
        </p:spPr>
        <p:txBody>
          <a:bodyPr/>
          <a:lstStyle/>
          <a:p>
            <a:r>
              <a:rPr lang="en-US"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F57232F6-DAA5-D55D-700F-1E4C45EC5AED}"/>
              </a:ext>
            </a:extLst>
          </p:cNvPr>
          <p:cNvSpPr>
            <a:spLocks noGrp="1"/>
          </p:cNvSpPr>
          <p:nvPr>
            <p:ph idx="1"/>
          </p:nvPr>
        </p:nvSpPr>
        <p:spPr>
          <a:xfrm>
            <a:off x="1592465" y="1723102"/>
            <a:ext cx="10018713" cy="5218471"/>
          </a:xfrm>
        </p:spPr>
        <p:txBody>
          <a:bodyPr>
            <a:normAutofit/>
          </a:bodyPr>
          <a:lstStyle/>
          <a:p>
            <a:pPr marL="342900" indent="-342900">
              <a:buSzPts val="1000"/>
              <a:buFont typeface="Symbol" panose="05050102010706020507" pitchFamily="18" charset="2"/>
              <a:buChar char=""/>
              <a:tabLst>
                <a:tab pos="457200" algn="l"/>
              </a:tabLs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Naidu, G., et al. (2023). A review of evaluation metrics in machine learning algorithms. </a:t>
            </a:r>
            <a:r>
              <a:rPr lang="en-US" sz="1200" i="1" kern="100" dirty="0">
                <a:effectLst/>
                <a:latin typeface="Times New Roman" panose="02020603050405020304" pitchFamily="18" charset="0"/>
                <a:ea typeface="Calibri" panose="020F0502020204030204" pitchFamily="34" charset="0"/>
                <a:cs typeface="Times New Roman" panose="02020603050405020304" pitchFamily="18" charset="0"/>
              </a:rPr>
              <a:t>Computer Science Online Conference. </a:t>
            </a:r>
            <a:r>
              <a:rPr lang="en-IN"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https://doi.org/10.1007/978-3-031-35314-7_2</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SzPts val="1000"/>
              <a:buFont typeface="Symbol" panose="05050102010706020507" pitchFamily="18" charset="2"/>
              <a:buChar char=""/>
              <a:tabLst>
                <a:tab pos="457200" algn="l"/>
              </a:tabLs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Saba, Z. (2024). Layoffs and corporate performance: evidence based on the US tech industry. </a:t>
            </a:r>
            <a:r>
              <a:rPr lang="en-US" sz="1200" i="1" kern="100" dirty="0">
                <a:effectLst/>
                <a:latin typeface="Times New Roman" panose="02020603050405020304" pitchFamily="18" charset="0"/>
                <a:ea typeface="Calibri" panose="020F0502020204030204" pitchFamily="34" charset="0"/>
                <a:cs typeface="Times New Roman" panose="02020603050405020304" pitchFamily="18" charset="0"/>
              </a:rPr>
              <a:t>Journal of Economics and Finance</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i="1" kern="100" dirty="0">
                <a:effectLst/>
                <a:latin typeface="Times New Roman" panose="02020603050405020304" pitchFamily="18" charset="0"/>
                <a:ea typeface="Calibri" panose="020F0502020204030204" pitchFamily="34" charset="0"/>
                <a:cs typeface="Times New Roman" panose="02020603050405020304" pitchFamily="18" charset="0"/>
              </a:rPr>
              <a:t>48</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(3), 644-667.</a:t>
            </a: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2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https://doi.org/10.1007/s12197-024-09673-y</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buSzPts val="1000"/>
              <a:buFont typeface="Symbol" panose="05050102010706020507" pitchFamily="18" charset="2"/>
              <a:buChar char=""/>
              <a:tabLst>
                <a:tab pos="457200" algn="l"/>
              </a:tabLs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Singh, Y., &amp; Tiwari, M. (2025). A Comprehensive Machine Learning Approach for Early Detection of Diabetes. </a:t>
            </a:r>
            <a:r>
              <a:rPr lang="en-US" sz="1200" i="1" kern="100" dirty="0">
                <a:effectLst/>
                <a:latin typeface="Times New Roman" panose="02020603050405020304" pitchFamily="18" charset="0"/>
                <a:ea typeface="Calibri" panose="020F0502020204030204" pitchFamily="34" charset="0"/>
                <a:cs typeface="Times New Roman" panose="02020603050405020304" pitchFamily="18" charset="0"/>
              </a:rPr>
              <a:t>SN Computer Science, 6(3), 213.</a:t>
            </a:r>
          </a:p>
          <a:p>
            <a:pPr marL="342900" indent="-342900">
              <a:buSzPts val="1000"/>
              <a:buFont typeface="Symbol" panose="05050102010706020507" pitchFamily="18" charset="2"/>
              <a:buChar char=""/>
              <a:tabLst>
                <a:tab pos="457200" algn="l"/>
              </a:tabLst>
            </a:pPr>
            <a:r>
              <a:rPr lang="en-IN"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https://doi.org/10.1007/s42979-025-03751-6</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SzPts val="1000"/>
              <a:buFont typeface="Symbol" panose="05050102010706020507" pitchFamily="18" charset="2"/>
              <a:buChar char=""/>
              <a:tabLst>
                <a:tab pos="457200" algn="l"/>
              </a:tabLs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Zhang, C., &amp; Han, W. (2024). Ensembles of decision trees and gradient-based learning for employee turnover prediction. </a:t>
            </a:r>
            <a:r>
              <a:rPr lang="en-US" sz="1200" i="1" kern="100" dirty="0" err="1">
                <a:effectLst/>
                <a:latin typeface="Times New Roman" panose="02020603050405020304" pitchFamily="18" charset="0"/>
                <a:ea typeface="Calibri" panose="020F0502020204030204" pitchFamily="34" charset="0"/>
                <a:cs typeface="Times New Roman" panose="02020603050405020304" pitchFamily="18" charset="0"/>
              </a:rPr>
              <a:t>PeerJ</a:t>
            </a:r>
            <a:r>
              <a:rPr lang="en-US" sz="1200" i="1" kern="100" dirty="0">
                <a:effectLst/>
                <a:latin typeface="Times New Roman" panose="02020603050405020304" pitchFamily="18" charset="0"/>
                <a:ea typeface="Calibri" panose="020F0502020204030204" pitchFamily="34" charset="0"/>
                <a:cs typeface="Times New Roman" panose="02020603050405020304" pitchFamily="18" charset="0"/>
              </a:rPr>
              <a:t> Computer Science, 10, e2387.</a:t>
            </a:r>
          </a:p>
          <a:p>
            <a:pPr marL="342900" indent="-342900">
              <a:buSzPts val="1000"/>
              <a:buFont typeface="Symbol" panose="05050102010706020507" pitchFamily="18" charset="2"/>
              <a:buChar char=""/>
              <a:tabLst>
                <a:tab pos="457200" algn="l"/>
              </a:tabLst>
            </a:pPr>
            <a:r>
              <a:rPr lang="en-IN" sz="14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https://peerj.com/articles/cs-2387/</a:t>
            </a: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buSzPts val="1000"/>
              <a:buFont typeface="Symbol" panose="05050102010706020507" pitchFamily="18" charset="2"/>
              <a:buChar char=""/>
              <a:tabLst>
                <a:tab pos="457200" algn="l"/>
              </a:tabLs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The Transformative Role of Agentic GenAI in Shaping Workforce Development and Education in the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US.Pdf</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buSzPts val="1000"/>
              <a:buFont typeface="Symbol" panose="05050102010706020507" pitchFamily="18" charset="2"/>
              <a:buChar char=""/>
              <a:tabLst>
                <a:tab pos="457200" algn="l"/>
              </a:tabLs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Penn, R.;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Nezamis</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E. Job Openings and Quits Reach Record Highs in 2021, Layoffs and Discharges Fall to Record Lows. Monthly Labor Review 2022.</a:t>
            </a:r>
          </a:p>
          <a:p>
            <a:pPr marL="342900" indent="-342900">
              <a:buSzPts val="1000"/>
              <a:buFont typeface="Symbol" panose="05050102010706020507" pitchFamily="18" charset="2"/>
              <a:buChar char=""/>
              <a:tabLst>
                <a:tab pos="457200" algn="l"/>
              </a:tabLs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Ronit, B.;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Anukansha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S.; Shuchi, M. Modeling the Geospatial Trend Changes in Jobs and Layoffs by Performing Sentiment Analysis on Twitter Data. Int J Performability Eng 2024, 20, 120, doi:10.23940/ijpe.24.02.p7.120130.</a:t>
            </a:r>
          </a:p>
          <a:p>
            <a:pPr marL="342900" indent="-342900">
              <a:buSzPts val="1000"/>
              <a:buFont typeface="Symbol" panose="05050102010706020507" pitchFamily="18" charset="2"/>
              <a:buChar char=""/>
              <a:tabLst>
                <a:tab pos="457200" algn="l"/>
              </a:tabLs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Yahia, N.B.;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Hlel</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J.; Colomo-Palacios, R. From Big Data to Deep Data to Support People Analytics for Employee Attrition Prediction. IEEE Access 2021, 9, 60447–60458, doi:10.1109/ACCESS.2021.3074559.</a:t>
            </a:r>
          </a:p>
          <a:p>
            <a:pPr marL="342900" indent="-342900">
              <a:buSzPts val="1000"/>
              <a:buFont typeface="Symbol" panose="05050102010706020507" pitchFamily="18" charset="2"/>
              <a:buChar char=""/>
              <a:tabLst>
                <a:tab pos="457200" algn="l"/>
              </a:tabLs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Tomaskovic-Devey, D.;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Kerrissey</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J.; Rainey, A.; Boutcher, S.A. Intersectional Earnings Inequalities in U.S. Public Sector Workplaces and the Great Recession. Socius: Sociological Research for a Dynamic World 2024, 10, 23780231241257776, doi:10.1177/23780231241257778.</a:t>
            </a:r>
          </a:p>
          <a:p>
            <a:pPr marL="342900" indent="-342900">
              <a:buSzPts val="1000"/>
              <a:buFont typeface="Symbol" panose="05050102010706020507" pitchFamily="18" charset="2"/>
              <a:buChar char=""/>
              <a:tabLst>
                <a:tab pos="457200" algn="l"/>
              </a:tabLs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Saba, Z. Layoffs and Corporate Performance: Evidence Based on the US Tech Industry. J Econ Finan 2024, 48, 644–667, doi:10.1007/s12197-024-09673-y.</a:t>
            </a:r>
          </a:p>
          <a:p>
            <a:pPr marL="342900" indent="-342900">
              <a:buSzPts val="1000"/>
              <a:buFont typeface="Symbol" panose="05050102010706020507" pitchFamily="18" charset="2"/>
              <a:buChar char=""/>
              <a:tabLst>
                <a:tab pos="457200" algn="l"/>
              </a:tabLs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68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81822-B3DD-D91D-F298-09439BB9F988}"/>
              </a:ext>
            </a:extLst>
          </p:cNvPr>
          <p:cNvSpPr>
            <a:spLocks noGrp="1"/>
          </p:cNvSpPr>
          <p:nvPr>
            <p:ph type="title"/>
          </p:nvPr>
        </p:nvSpPr>
        <p:spPr>
          <a:xfrm>
            <a:off x="1484311" y="685801"/>
            <a:ext cx="10018713" cy="749710"/>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7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AAA461-797D-81A5-4AE5-2968000FC780}"/>
              </a:ext>
            </a:extLst>
          </p:cNvPr>
          <p:cNvSpPr>
            <a:spLocks noGrp="1"/>
          </p:cNvSpPr>
          <p:nvPr>
            <p:ph idx="1"/>
          </p:nvPr>
        </p:nvSpPr>
        <p:spPr>
          <a:xfrm>
            <a:off x="1484311" y="1602658"/>
            <a:ext cx="10018713" cy="4906297"/>
          </a:xfrm>
        </p:spPr>
        <p:txBody>
          <a:bodyPr>
            <a:normAutofit/>
          </a:bodyPr>
          <a:lstStyle/>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US job market has been undergoing drastic changes in employment trends influencing business and policy makers.</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Economic downturns, technological shifts, corporate restructuring, and shifts in market demand lead to job loss.</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will enable them to recognize causes and anticipate redundancies in order to take preventive action in an attempt to curb workforce volatility.</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It applies machine learning techniques to analyze patterns in GV Data and Telemetry layoffs in DOGE.</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There are 14,499 records of separation in the data set with details on job category, pay grade, employee status and reasons for separation.</a:t>
            </a:r>
          </a:p>
          <a:p>
            <a:pPr marL="342900" lvl="0" indent="-342900">
              <a:lnSpc>
                <a:spcPct val="120000"/>
              </a:lnSpc>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Objective: To reveal patterns in layoffs and test the predictive power of multiple machine learning algorithms in predicting job separation. This work can be used to inform workforce planning, improve job security, and allow policy makers to develop better labor policies (Saba, 2024). </a:t>
            </a:r>
          </a:p>
          <a:p>
            <a:pPr marL="342900" lvl="0" indent="-342900">
              <a:lnSpc>
                <a:spcPct val="120000"/>
              </a:lnSpc>
              <a:buSzPts val="1000"/>
              <a:buFont typeface="Symbol" panose="05050102010706020507" pitchFamily="18" charset="2"/>
              <a:buChar char=""/>
              <a:tabLst>
                <a:tab pos="457200" algn="l"/>
              </a:tabLs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208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A83EC-A8DD-1621-C0A8-1BA6088E4503}"/>
              </a:ext>
            </a:extLst>
          </p:cNvPr>
          <p:cNvSpPr>
            <a:spLocks noGrp="1"/>
          </p:cNvSpPr>
          <p:nvPr>
            <p:ph type="title"/>
          </p:nvPr>
        </p:nvSpPr>
        <p:spPr>
          <a:xfrm>
            <a:off x="1484311" y="685800"/>
            <a:ext cx="10018713" cy="671052"/>
          </a:xfrm>
        </p:spPr>
        <p:txBody>
          <a:bodyPr>
            <a:noAutofit/>
          </a:bodyPr>
          <a:lstStyle/>
          <a:p>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Data Preparation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FBC780-6507-5F32-A811-EF5A53817C53}"/>
              </a:ext>
            </a:extLst>
          </p:cNvPr>
          <p:cNvSpPr>
            <a:spLocks noGrp="1"/>
          </p:cNvSpPr>
          <p:nvPr>
            <p:ph idx="1"/>
          </p:nvPr>
        </p:nvSpPr>
        <p:spPr>
          <a:xfrm>
            <a:off x="1484310" y="1700981"/>
            <a:ext cx="10018713" cy="4916129"/>
          </a:xfrm>
        </p:spPr>
        <p:txBody>
          <a:bodyPr>
            <a:normAutofit/>
          </a:bodyPr>
          <a:lstStyle/>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Challenges in raw data are missing values, inconsistencies, and imbalanced class distributions.</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Steps taken to preprocess and clean data:</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Removed duplicate records to prevent model bias.</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Filled in missing numerical values (such as "Pay Grade") with the median.</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Filled in missing category values (</a:t>
            </a:r>
            <a:r>
              <a:rPr lang="en-US" sz="1800" kern="100" dirty="0">
                <a:latin typeface="Times New Roman" panose="02020603050405020304" pitchFamily="18" charset="0"/>
                <a:ea typeface="Calibri" panose="020F0502020204030204" pitchFamily="34" charset="0"/>
                <a:cs typeface="Times New Roman" panose="02020603050405020304" pitchFamily="18" charset="0"/>
              </a:rPr>
              <a:t>such as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"Reason" and "Employee Status") with the most common category.</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Developed features such as "Separation Year" in order to study layoff patterns over time.</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Added "Recent Layoff" (binary variable) to highlight layoffs in 2018 and beyond.</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Applied one-hot encoding on the categorical features to maintain data integrity.</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Tackled class imbalance by utilizing Synthetic Minority Over-sampling Technique (SMOTE) and resampling methods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(Singh &amp; Tiwari, 2025).</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54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1D4A-420F-457F-462D-544111F48A75}"/>
              </a:ext>
            </a:extLst>
          </p:cNvPr>
          <p:cNvSpPr>
            <a:spLocks noGrp="1"/>
          </p:cNvSpPr>
          <p:nvPr>
            <p:ph type="title"/>
          </p:nvPr>
        </p:nvSpPr>
        <p:spPr>
          <a:xfrm>
            <a:off x="1583350" y="558389"/>
            <a:ext cx="10018713" cy="946354"/>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Machine Learning Models Used</a:t>
            </a:r>
            <a:endParaRPr lang="en-US" sz="7200"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29E949B9-E764-28F0-1D23-94FFE4BC1901}"/>
              </a:ext>
            </a:extLst>
          </p:cNvPr>
          <p:cNvGraphicFramePr>
            <a:graphicFrameLocks noGrp="1"/>
          </p:cNvGraphicFramePr>
          <p:nvPr>
            <p:ph idx="1"/>
            <p:extLst>
              <p:ext uri="{D42A27DB-BD31-4B8C-83A1-F6EECF244321}">
                <p14:modId xmlns:p14="http://schemas.microsoft.com/office/powerpoint/2010/main" val="1633999642"/>
              </p:ext>
            </p:extLst>
          </p:nvPr>
        </p:nvGraphicFramePr>
        <p:xfrm>
          <a:off x="2182759" y="2415320"/>
          <a:ext cx="9153832" cy="3680681"/>
        </p:xfrm>
        <a:graphic>
          <a:graphicData uri="http://schemas.openxmlformats.org/drawingml/2006/table">
            <a:tbl>
              <a:tblPr firstRow="1" firstCol="1" bandRow="1">
                <a:tableStyleId>{5C22544A-7EE6-4342-B048-85BDC9FD1C3A}</a:tableStyleId>
              </a:tblPr>
              <a:tblGrid>
                <a:gridCol w="2288458">
                  <a:extLst>
                    <a:ext uri="{9D8B030D-6E8A-4147-A177-3AD203B41FA5}">
                      <a16:colId xmlns:a16="http://schemas.microsoft.com/office/drawing/2014/main" val="3360361326"/>
                    </a:ext>
                  </a:extLst>
                </a:gridCol>
                <a:gridCol w="2288458">
                  <a:extLst>
                    <a:ext uri="{9D8B030D-6E8A-4147-A177-3AD203B41FA5}">
                      <a16:colId xmlns:a16="http://schemas.microsoft.com/office/drawing/2014/main" val="2083777715"/>
                    </a:ext>
                  </a:extLst>
                </a:gridCol>
                <a:gridCol w="2288458">
                  <a:extLst>
                    <a:ext uri="{9D8B030D-6E8A-4147-A177-3AD203B41FA5}">
                      <a16:colId xmlns:a16="http://schemas.microsoft.com/office/drawing/2014/main" val="4224189559"/>
                    </a:ext>
                  </a:extLst>
                </a:gridCol>
                <a:gridCol w="2288458">
                  <a:extLst>
                    <a:ext uri="{9D8B030D-6E8A-4147-A177-3AD203B41FA5}">
                      <a16:colId xmlns:a16="http://schemas.microsoft.com/office/drawing/2014/main" val="1117684328"/>
                    </a:ext>
                  </a:extLst>
                </a:gridCol>
              </a:tblGrid>
              <a:tr h="449271">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Model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Algorithm Type</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Key Parameters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Advantages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extLst>
                  <a:ext uri="{0D108BD9-81ED-4DB2-BD59-A6C34878D82A}">
                    <a16:rowId xmlns:a16="http://schemas.microsoft.com/office/drawing/2014/main" val="1101315661"/>
                  </a:ext>
                </a:extLst>
              </a:tr>
              <a:tr h="635791">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Logistic Regression</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Linear Model</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Max Iterations = 1000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High interpretability</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extLst>
                  <a:ext uri="{0D108BD9-81ED-4DB2-BD59-A6C34878D82A}">
                    <a16:rowId xmlns:a16="http://schemas.microsoft.com/office/drawing/2014/main" val="3858022466"/>
                  </a:ext>
                </a:extLst>
              </a:tr>
              <a:tr h="979914">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Random Forest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Ensemble (Bagging)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Trees = 100</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Handles non-linearity, reduces overfitting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extLst>
                  <a:ext uri="{0D108BD9-81ED-4DB2-BD59-A6C34878D82A}">
                    <a16:rowId xmlns:a16="http://schemas.microsoft.com/office/drawing/2014/main" val="3545541182"/>
                  </a:ext>
                </a:extLst>
              </a:tr>
              <a:tr h="979914">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Extra Trees</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Ensemble (Bagging)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Trees = 100</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Faster than Random Forest, better generalization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extLst>
                  <a:ext uri="{0D108BD9-81ED-4DB2-BD59-A6C34878D82A}">
                    <a16:rowId xmlns:a16="http://schemas.microsoft.com/office/drawing/2014/main" val="1113880401"/>
                  </a:ext>
                </a:extLst>
              </a:tr>
              <a:tr h="635791">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Gradient Boosting</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a:effectLst/>
                          <a:latin typeface="Times New Roman" panose="02020603050405020304" pitchFamily="18" charset="0"/>
                          <a:cs typeface="Times New Roman" panose="02020603050405020304" pitchFamily="18" charset="0"/>
                        </a:rPr>
                        <a:t>Ensemble (Boosting)</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Trees = 100, Learning Rate = 0.1</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tc>
                  <a:txBody>
                    <a:bodyPr/>
                    <a:lstStyle/>
                    <a:p>
                      <a:pPr>
                        <a:lnSpc>
                          <a:spcPct val="100000"/>
                        </a:lnSpc>
                        <a:spcAft>
                          <a:spcPts val="800"/>
                        </a:spcAft>
                        <a:buNone/>
                      </a:pPr>
                      <a:r>
                        <a:rPr lang="en-IN" sz="1600" dirty="0">
                          <a:effectLst/>
                          <a:latin typeface="Times New Roman" panose="02020603050405020304" pitchFamily="18" charset="0"/>
                          <a:cs typeface="Times New Roman" panose="02020603050405020304" pitchFamily="18" charset="0"/>
                        </a:rPr>
                        <a:t>Improves weak learners iteratively</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4768" marR="54768" marT="0" marB="0"/>
                </a:tc>
                <a:extLst>
                  <a:ext uri="{0D108BD9-81ED-4DB2-BD59-A6C34878D82A}">
                    <a16:rowId xmlns:a16="http://schemas.microsoft.com/office/drawing/2014/main" val="246722526"/>
                  </a:ext>
                </a:extLst>
              </a:tr>
            </a:tbl>
          </a:graphicData>
        </a:graphic>
      </p:graphicFrame>
      <p:sp>
        <p:nvSpPr>
          <p:cNvPr id="9" name="TextBox 8">
            <a:extLst>
              <a:ext uri="{FF2B5EF4-FFF2-40B4-BE49-F238E27FC236}">
                <a16:creationId xmlns:a16="http://schemas.microsoft.com/office/drawing/2014/main" id="{DD9E728E-ADD6-9FE7-2D09-B8640E9DE495}"/>
              </a:ext>
            </a:extLst>
          </p:cNvPr>
          <p:cNvSpPr txBox="1"/>
          <p:nvPr/>
        </p:nvSpPr>
        <p:spPr>
          <a:xfrm>
            <a:off x="2104101" y="1592825"/>
            <a:ext cx="9311148" cy="646331"/>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StandardScaler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used for numerical feature scaling.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Data split: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80% training, 20% testing.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72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F800-37AF-4E19-2D2E-50D4B9814F4B}"/>
              </a:ext>
            </a:extLst>
          </p:cNvPr>
          <p:cNvSpPr>
            <a:spLocks noGrp="1"/>
          </p:cNvSpPr>
          <p:nvPr>
            <p:ph type="title"/>
          </p:nvPr>
        </p:nvSpPr>
        <p:spPr>
          <a:xfrm>
            <a:off x="1484311" y="685801"/>
            <a:ext cx="10018713" cy="828368"/>
          </a:xfrm>
        </p:spPr>
        <p:txBody>
          <a:bodyPr>
            <a:normAutofit/>
          </a:bodyPr>
          <a:lstStyle/>
          <a:p>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Model Implementation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D06C98-EE90-8A7D-DD96-530D3E401F13}"/>
              </a:ext>
            </a:extLst>
          </p:cNvPr>
          <p:cNvSpPr>
            <a:spLocks noGrp="1"/>
          </p:cNvSpPr>
          <p:nvPr>
            <p:ph idx="1"/>
          </p:nvPr>
        </p:nvSpPr>
        <p:spPr>
          <a:xfrm>
            <a:off x="2153265" y="1769806"/>
            <a:ext cx="9349758" cy="4630993"/>
          </a:xfrm>
        </p:spPr>
        <p:txBody>
          <a:bodyPr>
            <a:normAutofit/>
          </a:bodyPr>
          <a:lstStyle/>
          <a:p>
            <a:pPr marL="342900" lvl="0" indent="-342900">
              <a:buSzPts val="1000"/>
              <a:buFont typeface="Symbol" panose="05050102010706020507" pitchFamily="18" charset="2"/>
              <a:buChar char=""/>
              <a:tabLst>
                <a:tab pos="4572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Logistic Regression: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Simple and interpretable but had convergence issues.</a:t>
            </a:r>
          </a:p>
          <a:p>
            <a:pPr marL="342900" lvl="0" indent="-342900">
              <a:buSzPts val="1000"/>
              <a:buFont typeface="Symbol" panose="05050102010706020507" pitchFamily="18" charset="2"/>
              <a:buChar char=""/>
              <a:tabLst>
                <a:tab pos="4572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Random Forest: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Worked well with non-linearity and coped with missing values very well.</a:t>
            </a:r>
          </a:p>
          <a:p>
            <a:pPr marL="342900" lvl="0" indent="-342900">
              <a:buSzPts val="1000"/>
              <a:buFont typeface="Symbol" panose="05050102010706020507" pitchFamily="18" charset="2"/>
              <a:buChar char=""/>
              <a:tabLst>
                <a:tab pos="4572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Extra Trees Classifier: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Provided quicker computations and slightly better generalization.</a:t>
            </a:r>
          </a:p>
          <a:p>
            <a:pPr marL="342900" lvl="0" indent="-342900">
              <a:buSzPts val="1000"/>
              <a:buFont typeface="Symbol" panose="05050102010706020507" pitchFamily="18" charset="2"/>
              <a:buChar char=""/>
              <a:tabLst>
                <a:tab pos="4572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Gradient Boosting: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Improved classification with iterative learning but required excessive hyperparameter adjustment.</a:t>
            </a:r>
          </a:p>
          <a:p>
            <a:pPr marL="342900" lvl="0" indent="-342900">
              <a:buSzPts val="1000"/>
              <a:buFont typeface="Symbol" panose="05050102010706020507" pitchFamily="18" charset="2"/>
              <a:buChar char=""/>
              <a:tabLst>
                <a:tab pos="457200" algn="l"/>
              </a:tabLst>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Hyperparameter tuning</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Grid Search and Randomized Search were employed in order to optimize model performance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(Zhang &amp; Han, 2024).</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3333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B096-635E-C8F2-31F8-7A1287C5698A}"/>
              </a:ext>
            </a:extLst>
          </p:cNvPr>
          <p:cNvSpPr>
            <a:spLocks noGrp="1"/>
          </p:cNvSpPr>
          <p:nvPr>
            <p:ph type="title"/>
          </p:nvPr>
        </p:nvSpPr>
        <p:spPr>
          <a:xfrm>
            <a:off x="1484310" y="723507"/>
            <a:ext cx="10018713" cy="869623"/>
          </a:xfrm>
        </p:spPr>
        <p:txBody>
          <a:bodyPr>
            <a:normAutofit/>
          </a:bodyPr>
          <a:lstStyle/>
          <a:p>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Model Performance Metrics</a:t>
            </a:r>
            <a:endParaRPr lang="en-IN" sz="7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24F3519-CFDA-070E-2ACC-3178A95F5A31}"/>
              </a:ext>
            </a:extLst>
          </p:cNvPr>
          <p:cNvGraphicFramePr>
            <a:graphicFrameLocks noGrp="1"/>
          </p:cNvGraphicFramePr>
          <p:nvPr>
            <p:ph idx="1"/>
            <p:extLst>
              <p:ext uri="{D42A27DB-BD31-4B8C-83A1-F6EECF244321}">
                <p14:modId xmlns:p14="http://schemas.microsoft.com/office/powerpoint/2010/main" val="3752631671"/>
              </p:ext>
            </p:extLst>
          </p:nvPr>
        </p:nvGraphicFramePr>
        <p:xfrm>
          <a:off x="2296178" y="2258155"/>
          <a:ext cx="8394978" cy="2516632"/>
        </p:xfrm>
        <a:graphic>
          <a:graphicData uri="http://schemas.openxmlformats.org/drawingml/2006/table">
            <a:tbl>
              <a:tblPr firstRow="1" firstCol="1" bandRow="1">
                <a:tableStyleId>{5C22544A-7EE6-4342-B048-85BDC9FD1C3A}</a:tableStyleId>
              </a:tblPr>
              <a:tblGrid>
                <a:gridCol w="4197489">
                  <a:extLst>
                    <a:ext uri="{9D8B030D-6E8A-4147-A177-3AD203B41FA5}">
                      <a16:colId xmlns:a16="http://schemas.microsoft.com/office/drawing/2014/main" val="3502131457"/>
                    </a:ext>
                  </a:extLst>
                </a:gridCol>
                <a:gridCol w="4197489">
                  <a:extLst>
                    <a:ext uri="{9D8B030D-6E8A-4147-A177-3AD203B41FA5}">
                      <a16:colId xmlns:a16="http://schemas.microsoft.com/office/drawing/2014/main" val="2208152099"/>
                    </a:ext>
                  </a:extLst>
                </a:gridCol>
              </a:tblGrid>
              <a:tr h="0">
                <a:tc>
                  <a:txBody>
                    <a:bodyPr/>
                    <a:lstStyle/>
                    <a:p>
                      <a:pPr>
                        <a:lnSpc>
                          <a:spcPct val="200000"/>
                        </a:lnSpc>
                        <a:spcAft>
                          <a:spcPts val="800"/>
                        </a:spcAft>
                        <a:buNone/>
                      </a:pPr>
                      <a:r>
                        <a:rPr lang="en-IN" sz="1200" kern="100">
                          <a:effectLst/>
                        </a:rPr>
                        <a:t>Metric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buNone/>
                      </a:pPr>
                      <a:r>
                        <a:rPr lang="en-IN" sz="1200" kern="100">
                          <a:effectLst/>
                        </a:rPr>
                        <a:t>XGBoost 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2360025"/>
                  </a:ext>
                </a:extLst>
              </a:tr>
              <a:tr h="0">
                <a:tc>
                  <a:txBody>
                    <a:bodyPr/>
                    <a:lstStyle/>
                    <a:p>
                      <a:pPr>
                        <a:lnSpc>
                          <a:spcPct val="200000"/>
                        </a:lnSpc>
                        <a:spcAft>
                          <a:spcPts val="800"/>
                        </a:spcAft>
                        <a:buNone/>
                      </a:pPr>
                      <a:r>
                        <a:rPr lang="en-IN" sz="1200" kern="10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buNone/>
                      </a:pPr>
                      <a:r>
                        <a:rPr lang="en-IN" sz="1200" kern="100">
                          <a:effectLst/>
                        </a:rPr>
                        <a:t>0.808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7737927"/>
                  </a:ext>
                </a:extLst>
              </a:tr>
              <a:tr h="0">
                <a:tc>
                  <a:txBody>
                    <a:bodyPr/>
                    <a:lstStyle/>
                    <a:p>
                      <a:pPr>
                        <a:lnSpc>
                          <a:spcPct val="200000"/>
                        </a:lnSpc>
                        <a:spcAft>
                          <a:spcPts val="800"/>
                        </a:spcAft>
                        <a:buNone/>
                      </a:pPr>
                      <a:r>
                        <a:rPr lang="en-IN" sz="1200" kern="100">
                          <a:effectLst/>
                        </a:rPr>
                        <a:t>AUC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buNone/>
                      </a:pPr>
                      <a:r>
                        <a:rPr lang="en-IN" sz="1200" kern="100">
                          <a:effectLst/>
                        </a:rPr>
                        <a:t>0.926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3973707"/>
                  </a:ext>
                </a:extLst>
              </a:tr>
              <a:tr h="0">
                <a:tc>
                  <a:txBody>
                    <a:bodyPr/>
                    <a:lstStyle/>
                    <a:p>
                      <a:pPr>
                        <a:lnSpc>
                          <a:spcPct val="200000"/>
                        </a:lnSpc>
                        <a:spcAft>
                          <a:spcPts val="800"/>
                        </a:spcAft>
                        <a:buNone/>
                      </a:pPr>
                      <a:r>
                        <a:rPr lang="en-IN" sz="1200" kern="10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buNone/>
                      </a:pPr>
                      <a:r>
                        <a:rPr lang="en-IN" sz="1200" kern="100">
                          <a:effectLst/>
                        </a:rPr>
                        <a:t>0.757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115577"/>
                  </a:ext>
                </a:extLst>
              </a:tr>
              <a:tr h="0">
                <a:tc>
                  <a:txBody>
                    <a:bodyPr/>
                    <a:lstStyle/>
                    <a:p>
                      <a:pPr>
                        <a:lnSpc>
                          <a:spcPct val="200000"/>
                        </a:lnSpc>
                        <a:spcAft>
                          <a:spcPts val="800"/>
                        </a:spcAft>
                        <a:buNone/>
                      </a:pPr>
                      <a:r>
                        <a:rPr lang="en-IN" sz="1200" kern="100">
                          <a:effectLst/>
                        </a:rPr>
                        <a:t>MAE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buNone/>
                      </a:pPr>
                      <a:r>
                        <a:rPr lang="en-IN" sz="1200" kern="100">
                          <a:effectLst/>
                        </a:rPr>
                        <a:t>1.545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3265882"/>
                  </a:ext>
                </a:extLst>
              </a:tr>
              <a:tr h="0">
                <a:tc>
                  <a:txBody>
                    <a:bodyPr/>
                    <a:lstStyle/>
                    <a:p>
                      <a:pPr>
                        <a:lnSpc>
                          <a:spcPct val="200000"/>
                        </a:lnSpc>
                        <a:spcAft>
                          <a:spcPts val="800"/>
                        </a:spcAft>
                        <a:buNone/>
                      </a:pPr>
                      <a:r>
                        <a:rPr lang="en-IN" sz="1200" kern="100">
                          <a:effectLst/>
                        </a:rPr>
                        <a:t>MSE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buNone/>
                      </a:pPr>
                      <a:r>
                        <a:rPr lang="en-IN" sz="1200" kern="100">
                          <a:effectLst/>
                        </a:rPr>
                        <a:t>12.90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9995895"/>
                  </a:ext>
                </a:extLst>
              </a:tr>
              <a:tr h="0">
                <a:tc>
                  <a:txBody>
                    <a:bodyPr/>
                    <a:lstStyle/>
                    <a:p>
                      <a:pPr>
                        <a:lnSpc>
                          <a:spcPct val="200000"/>
                        </a:lnSpc>
                        <a:spcAft>
                          <a:spcPts val="800"/>
                        </a:spcAft>
                        <a:buNone/>
                      </a:pPr>
                      <a:r>
                        <a:rPr lang="en-IN" sz="1200" kern="100">
                          <a:effectLst/>
                        </a:rPr>
                        <a:t>RMSE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buNone/>
                      </a:pPr>
                      <a:r>
                        <a:rPr lang="en-IN" sz="1200" kern="100">
                          <a:effectLst/>
                        </a:rPr>
                        <a:t>3.592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3137132"/>
                  </a:ext>
                </a:extLst>
              </a:tr>
              <a:tr h="0">
                <a:tc>
                  <a:txBody>
                    <a:bodyPr/>
                    <a:lstStyle/>
                    <a:p>
                      <a:pPr>
                        <a:lnSpc>
                          <a:spcPct val="200000"/>
                        </a:lnSpc>
                        <a:spcAft>
                          <a:spcPts val="800"/>
                        </a:spcAft>
                        <a:buNone/>
                      </a:pPr>
                      <a:r>
                        <a:rPr lang="en-IN" sz="1200" kern="100" dirty="0">
                          <a:effectLst/>
                        </a:rPr>
                        <a:t>MAPE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200000"/>
                        </a:lnSpc>
                        <a:spcAft>
                          <a:spcPts val="800"/>
                        </a:spcAft>
                        <a:buNone/>
                      </a:pPr>
                      <a:r>
                        <a:rPr lang="en-IN" sz="1200" kern="100" dirty="0">
                          <a:effectLst/>
                        </a:rPr>
                        <a:t>3.82%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6271863"/>
                  </a:ext>
                </a:extLst>
              </a:tr>
            </a:tbl>
          </a:graphicData>
        </a:graphic>
      </p:graphicFrame>
      <p:sp>
        <p:nvSpPr>
          <p:cNvPr id="6" name="TextBox 5">
            <a:extLst>
              <a:ext uri="{FF2B5EF4-FFF2-40B4-BE49-F238E27FC236}">
                <a16:creationId xmlns:a16="http://schemas.microsoft.com/office/drawing/2014/main" id="{73E28A30-292E-480A-442C-C044119D4E39}"/>
              </a:ext>
            </a:extLst>
          </p:cNvPr>
          <p:cNvSpPr txBox="1"/>
          <p:nvPr/>
        </p:nvSpPr>
        <p:spPr>
          <a:xfrm>
            <a:off x="3264031" y="4879177"/>
            <a:ext cx="6094428" cy="1121269"/>
          </a:xfrm>
          <a:prstGeom prst="rect">
            <a:avLst/>
          </a:prstGeom>
          <a:noFill/>
        </p:spPr>
        <p:txBody>
          <a:bodyPr wrap="square">
            <a:spAutoFit/>
          </a:bodyPr>
          <a:lstStyle/>
          <a:p>
            <a:pPr>
              <a:lnSpc>
                <a:spcPct val="200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These metrics were evaluated using the test set (20% stratified split from the balanced dataset).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7279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E19A5-0823-D4B8-3B09-B79DAA1EE5F9}"/>
              </a:ext>
            </a:extLst>
          </p:cNvPr>
          <p:cNvSpPr>
            <a:spLocks noGrp="1"/>
          </p:cNvSpPr>
          <p:nvPr>
            <p:ph type="title"/>
          </p:nvPr>
        </p:nvSpPr>
        <p:spPr>
          <a:xfrm>
            <a:off x="1484311" y="685800"/>
            <a:ext cx="10018713" cy="737647"/>
          </a:xfrm>
        </p:spPr>
        <p:txBody>
          <a:bodyPr>
            <a:normAutofit/>
          </a:bodyPr>
          <a:lstStyle/>
          <a:p>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Comparison With Other Models</a:t>
            </a:r>
            <a:endParaRPr lang="en-IN" sz="6600"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AA1B6956-6662-5DEA-4CF4-70C7783B7261}"/>
              </a:ext>
            </a:extLst>
          </p:cNvPr>
          <p:cNvGraphicFramePr>
            <a:graphicFrameLocks noGrp="1"/>
          </p:cNvGraphicFramePr>
          <p:nvPr>
            <p:ph idx="1"/>
            <p:extLst>
              <p:ext uri="{D42A27DB-BD31-4B8C-83A1-F6EECF244321}">
                <p14:modId xmlns:p14="http://schemas.microsoft.com/office/powerpoint/2010/main" val="527878989"/>
              </p:ext>
            </p:extLst>
          </p:nvPr>
        </p:nvGraphicFramePr>
        <p:xfrm>
          <a:off x="1578581" y="2090426"/>
          <a:ext cx="10018712" cy="3329985"/>
        </p:xfrm>
        <a:graphic>
          <a:graphicData uri="http://schemas.openxmlformats.org/drawingml/2006/table">
            <a:tbl>
              <a:tblPr firstRow="1" firstCol="1" bandRow="1">
                <a:tableStyleId>{5C22544A-7EE6-4342-B048-85BDC9FD1C3A}</a:tableStyleId>
              </a:tblPr>
              <a:tblGrid>
                <a:gridCol w="1252339">
                  <a:extLst>
                    <a:ext uri="{9D8B030D-6E8A-4147-A177-3AD203B41FA5}">
                      <a16:colId xmlns:a16="http://schemas.microsoft.com/office/drawing/2014/main" val="1104948844"/>
                    </a:ext>
                  </a:extLst>
                </a:gridCol>
                <a:gridCol w="1252339">
                  <a:extLst>
                    <a:ext uri="{9D8B030D-6E8A-4147-A177-3AD203B41FA5}">
                      <a16:colId xmlns:a16="http://schemas.microsoft.com/office/drawing/2014/main" val="951048913"/>
                    </a:ext>
                  </a:extLst>
                </a:gridCol>
                <a:gridCol w="1252339">
                  <a:extLst>
                    <a:ext uri="{9D8B030D-6E8A-4147-A177-3AD203B41FA5}">
                      <a16:colId xmlns:a16="http://schemas.microsoft.com/office/drawing/2014/main" val="2006241855"/>
                    </a:ext>
                  </a:extLst>
                </a:gridCol>
                <a:gridCol w="1252339">
                  <a:extLst>
                    <a:ext uri="{9D8B030D-6E8A-4147-A177-3AD203B41FA5}">
                      <a16:colId xmlns:a16="http://schemas.microsoft.com/office/drawing/2014/main" val="3669317406"/>
                    </a:ext>
                  </a:extLst>
                </a:gridCol>
                <a:gridCol w="1252339">
                  <a:extLst>
                    <a:ext uri="{9D8B030D-6E8A-4147-A177-3AD203B41FA5}">
                      <a16:colId xmlns:a16="http://schemas.microsoft.com/office/drawing/2014/main" val="1407771743"/>
                    </a:ext>
                  </a:extLst>
                </a:gridCol>
                <a:gridCol w="1252339">
                  <a:extLst>
                    <a:ext uri="{9D8B030D-6E8A-4147-A177-3AD203B41FA5}">
                      <a16:colId xmlns:a16="http://schemas.microsoft.com/office/drawing/2014/main" val="2039553777"/>
                    </a:ext>
                  </a:extLst>
                </a:gridCol>
                <a:gridCol w="1252339">
                  <a:extLst>
                    <a:ext uri="{9D8B030D-6E8A-4147-A177-3AD203B41FA5}">
                      <a16:colId xmlns:a16="http://schemas.microsoft.com/office/drawing/2014/main" val="3858295708"/>
                    </a:ext>
                  </a:extLst>
                </a:gridCol>
                <a:gridCol w="1252339">
                  <a:extLst>
                    <a:ext uri="{9D8B030D-6E8A-4147-A177-3AD203B41FA5}">
                      <a16:colId xmlns:a16="http://schemas.microsoft.com/office/drawing/2014/main" val="2742840199"/>
                    </a:ext>
                  </a:extLst>
                </a:gridCol>
              </a:tblGrid>
              <a:tr h="469256">
                <a:tc>
                  <a:txBody>
                    <a:bodyPr/>
                    <a:lstStyle/>
                    <a:p>
                      <a:pPr algn="ct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Model</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AUC</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Precision</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Accuracy</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MAE</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MSE</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RMSE</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MAPE</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88712334"/>
                  </a:ext>
                </a:extLst>
              </a:tr>
              <a:tr h="983705">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Logistic Regression</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0.887</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0.735</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0.742</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1.932</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15.780</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3.972</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inf</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65271192"/>
                  </a:ext>
                </a:extLst>
              </a:tr>
              <a:tr h="469256">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Random Forest</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0.914</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0.772</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0.810</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1.529</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12.798</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3.577</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inf</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88963867"/>
                  </a:ext>
                </a:extLst>
              </a:tr>
              <a:tr h="469256">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Extra Trees</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0.909</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0.769</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dirty="0">
                          <a:effectLst/>
                          <a:latin typeface="Times New Roman" panose="02020603050405020304" pitchFamily="18" charset="0"/>
                          <a:cs typeface="Times New Roman" panose="02020603050405020304" pitchFamily="18" charset="0"/>
                        </a:rPr>
                        <a:t>0.806</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1.556</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13.048</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3.612</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inf</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83499942"/>
                  </a:ext>
                </a:extLst>
              </a:tr>
              <a:tr h="469256">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Gradient Boosting</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0.921</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0.761</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0.799</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1.595</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13.333</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3.651</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inf</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06576238"/>
                  </a:ext>
                </a:extLst>
              </a:tr>
              <a:tr h="469256">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XGBoost</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0.927</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0.758</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dirty="0">
                          <a:effectLst/>
                          <a:latin typeface="Times New Roman" panose="02020603050405020304" pitchFamily="18" charset="0"/>
                          <a:cs typeface="Times New Roman" panose="02020603050405020304" pitchFamily="18" charset="0"/>
                        </a:rPr>
                        <a:t>0.809</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1.545</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12.907</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a:effectLst/>
                          <a:latin typeface="Times New Roman" panose="02020603050405020304" pitchFamily="18" charset="0"/>
                          <a:cs typeface="Times New Roman" panose="02020603050405020304" pitchFamily="18" charset="0"/>
                        </a:rPr>
                        <a:t>3.593</a:t>
                      </a:r>
                      <a:endParaRPr lang="en-IN" sz="11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200000"/>
                        </a:lnSpc>
                        <a:spcAft>
                          <a:spcPts val="800"/>
                        </a:spcAft>
                        <a:buNone/>
                      </a:pPr>
                      <a:r>
                        <a:rPr lang="en-IN" sz="1200" kern="0" dirty="0">
                          <a:effectLst/>
                          <a:latin typeface="Times New Roman" panose="02020603050405020304" pitchFamily="18" charset="0"/>
                          <a:cs typeface="Times New Roman" panose="02020603050405020304" pitchFamily="18" charset="0"/>
                        </a:rPr>
                        <a:t>inf</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0569706"/>
                  </a:ext>
                </a:extLst>
              </a:tr>
            </a:tbl>
          </a:graphicData>
        </a:graphic>
      </p:graphicFrame>
    </p:spTree>
    <p:extLst>
      <p:ext uri="{BB962C8B-B14F-4D97-AF65-F5344CB8AC3E}">
        <p14:creationId xmlns:p14="http://schemas.microsoft.com/office/powerpoint/2010/main" val="220246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9D9B-26A7-0C84-C09D-44EFD0AA7199}"/>
              </a:ext>
            </a:extLst>
          </p:cNvPr>
          <p:cNvSpPr>
            <a:spLocks noGrp="1"/>
          </p:cNvSpPr>
          <p:nvPr>
            <p:ph type="title"/>
          </p:nvPr>
        </p:nvSpPr>
        <p:spPr>
          <a:xfrm>
            <a:off x="1405653" y="508821"/>
            <a:ext cx="10018713" cy="763262"/>
          </a:xfrm>
        </p:spPr>
        <p:txBody>
          <a:bodyPr>
            <a:normAutofit/>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Model Evaluation</a:t>
            </a:r>
            <a:endParaRPr lang="en-US" dirty="0">
              <a:latin typeface="Times New Roman" panose="02020603050405020304" pitchFamily="18" charset="0"/>
              <a:cs typeface="Times New Roman" panose="02020603050405020304" pitchFamily="18" charset="0"/>
            </a:endParaRPr>
          </a:p>
        </p:txBody>
      </p:sp>
      <p:graphicFrame>
        <p:nvGraphicFramePr>
          <p:cNvPr id="13" name="Content Placeholder 12">
            <a:extLst>
              <a:ext uri="{FF2B5EF4-FFF2-40B4-BE49-F238E27FC236}">
                <a16:creationId xmlns:a16="http://schemas.microsoft.com/office/drawing/2014/main" id="{D5311CAC-85EA-5AEA-AB1E-862646417E1D}"/>
              </a:ext>
            </a:extLst>
          </p:cNvPr>
          <p:cNvGraphicFramePr>
            <a:graphicFrameLocks noGrp="1"/>
          </p:cNvGraphicFramePr>
          <p:nvPr>
            <p:ph idx="1"/>
            <p:extLst>
              <p:ext uri="{D42A27DB-BD31-4B8C-83A1-F6EECF244321}">
                <p14:modId xmlns:p14="http://schemas.microsoft.com/office/powerpoint/2010/main" val="1278504002"/>
              </p:ext>
            </p:extLst>
          </p:nvPr>
        </p:nvGraphicFramePr>
        <p:xfrm>
          <a:off x="2802195" y="3234814"/>
          <a:ext cx="7954296" cy="3342965"/>
        </p:xfrm>
        <a:graphic>
          <a:graphicData uri="http://schemas.openxmlformats.org/drawingml/2006/table">
            <a:tbl>
              <a:tblPr firstRow="1" firstCol="1" bandRow="1">
                <a:tableStyleId>{5C22544A-7EE6-4342-B048-85BDC9FD1C3A}</a:tableStyleId>
              </a:tblPr>
              <a:tblGrid>
                <a:gridCol w="1136328">
                  <a:extLst>
                    <a:ext uri="{9D8B030D-6E8A-4147-A177-3AD203B41FA5}">
                      <a16:colId xmlns:a16="http://schemas.microsoft.com/office/drawing/2014/main" val="1554296565"/>
                    </a:ext>
                  </a:extLst>
                </a:gridCol>
                <a:gridCol w="1136328">
                  <a:extLst>
                    <a:ext uri="{9D8B030D-6E8A-4147-A177-3AD203B41FA5}">
                      <a16:colId xmlns:a16="http://schemas.microsoft.com/office/drawing/2014/main" val="250372958"/>
                    </a:ext>
                  </a:extLst>
                </a:gridCol>
                <a:gridCol w="1136328">
                  <a:extLst>
                    <a:ext uri="{9D8B030D-6E8A-4147-A177-3AD203B41FA5}">
                      <a16:colId xmlns:a16="http://schemas.microsoft.com/office/drawing/2014/main" val="1445284126"/>
                    </a:ext>
                  </a:extLst>
                </a:gridCol>
                <a:gridCol w="1136328">
                  <a:extLst>
                    <a:ext uri="{9D8B030D-6E8A-4147-A177-3AD203B41FA5}">
                      <a16:colId xmlns:a16="http://schemas.microsoft.com/office/drawing/2014/main" val="2694844098"/>
                    </a:ext>
                  </a:extLst>
                </a:gridCol>
                <a:gridCol w="1136328">
                  <a:extLst>
                    <a:ext uri="{9D8B030D-6E8A-4147-A177-3AD203B41FA5}">
                      <a16:colId xmlns:a16="http://schemas.microsoft.com/office/drawing/2014/main" val="1001766538"/>
                    </a:ext>
                  </a:extLst>
                </a:gridCol>
                <a:gridCol w="1136328">
                  <a:extLst>
                    <a:ext uri="{9D8B030D-6E8A-4147-A177-3AD203B41FA5}">
                      <a16:colId xmlns:a16="http://schemas.microsoft.com/office/drawing/2014/main" val="2754416328"/>
                    </a:ext>
                  </a:extLst>
                </a:gridCol>
                <a:gridCol w="1136328">
                  <a:extLst>
                    <a:ext uri="{9D8B030D-6E8A-4147-A177-3AD203B41FA5}">
                      <a16:colId xmlns:a16="http://schemas.microsoft.com/office/drawing/2014/main" val="3235295501"/>
                    </a:ext>
                  </a:extLst>
                </a:gridCol>
              </a:tblGrid>
              <a:tr h="323669">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Model</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AUC</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Precision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Accuracy</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MAE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MSE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RMSE</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extLst>
                  <a:ext uri="{0D108BD9-81ED-4DB2-BD59-A6C34878D82A}">
                    <a16:rowId xmlns:a16="http://schemas.microsoft.com/office/drawing/2014/main" val="2979066340"/>
                  </a:ext>
                </a:extLst>
              </a:tr>
              <a:tr h="1023459">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Logistic Regression</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0.889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0.735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0.746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1.91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15.66</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3.95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extLst>
                  <a:ext uri="{0D108BD9-81ED-4DB2-BD59-A6C34878D82A}">
                    <a16:rowId xmlns:a16="http://schemas.microsoft.com/office/drawing/2014/main" val="3521322490"/>
                  </a:ext>
                </a:extLst>
              </a:tr>
              <a:tr h="665279">
                <a:tc>
                  <a:txBody>
                    <a:bodyPr/>
                    <a:lstStyle/>
                    <a:p>
                      <a:pPr>
                        <a:lnSpc>
                          <a:spcPct val="100000"/>
                        </a:lnSpc>
                        <a:spcAft>
                          <a:spcPts val="800"/>
                        </a:spcAft>
                        <a:buNone/>
                      </a:pPr>
                      <a:r>
                        <a:rPr lang="en-IN" sz="1400" dirty="0">
                          <a:effectLst/>
                          <a:latin typeface="Times New Roman" panose="02020603050405020304" pitchFamily="18" charset="0"/>
                          <a:cs typeface="Times New Roman" panose="02020603050405020304" pitchFamily="18" charset="0"/>
                        </a:rPr>
                        <a:t>Random Forest</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0.913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0.772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0.810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1.52</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12.79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3.57</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extLst>
                  <a:ext uri="{0D108BD9-81ED-4DB2-BD59-A6C34878D82A}">
                    <a16:rowId xmlns:a16="http://schemas.microsoft.com/office/drawing/2014/main" val="1154433383"/>
                  </a:ext>
                </a:extLst>
              </a:tr>
              <a:tr h="665279">
                <a:tc>
                  <a:txBody>
                    <a:bodyPr/>
                    <a:lstStyle/>
                    <a:p>
                      <a:pPr>
                        <a:lnSpc>
                          <a:spcPct val="100000"/>
                        </a:lnSpc>
                        <a:spcAft>
                          <a:spcPts val="800"/>
                        </a:spcAft>
                        <a:buNone/>
                      </a:pPr>
                      <a:r>
                        <a:rPr lang="en-IN" sz="1400" dirty="0">
                          <a:effectLst/>
                          <a:latin typeface="Times New Roman" panose="02020603050405020304" pitchFamily="18" charset="0"/>
                          <a:cs typeface="Times New Roman" panose="02020603050405020304" pitchFamily="18" charset="0"/>
                        </a:rPr>
                        <a:t>Extra Trees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0.908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0.768</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0.805</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dirty="0">
                          <a:effectLst/>
                          <a:latin typeface="Times New Roman" panose="02020603050405020304" pitchFamily="18" charset="0"/>
                          <a:cs typeface="Times New Roman" panose="02020603050405020304" pitchFamily="18" charset="0"/>
                        </a:rPr>
                        <a:t>1.55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13.04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3.61</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extLst>
                  <a:ext uri="{0D108BD9-81ED-4DB2-BD59-A6C34878D82A}">
                    <a16:rowId xmlns:a16="http://schemas.microsoft.com/office/drawing/2014/main" val="4181296450"/>
                  </a:ext>
                </a:extLst>
              </a:tr>
              <a:tr h="665279">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Gradient Boosting</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0.920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0.760</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0.799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1.59</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a:effectLst/>
                          <a:latin typeface="Times New Roman" panose="02020603050405020304" pitchFamily="18" charset="0"/>
                          <a:cs typeface="Times New Roman" panose="02020603050405020304" pitchFamily="18" charset="0"/>
                        </a:rPr>
                        <a:t>13.33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tc>
                  <a:txBody>
                    <a:bodyPr/>
                    <a:lstStyle/>
                    <a:p>
                      <a:pPr>
                        <a:lnSpc>
                          <a:spcPct val="100000"/>
                        </a:lnSpc>
                        <a:spcAft>
                          <a:spcPts val="800"/>
                        </a:spcAft>
                        <a:buNone/>
                      </a:pPr>
                      <a:r>
                        <a:rPr lang="en-IN" sz="1400" dirty="0">
                          <a:effectLst/>
                          <a:latin typeface="Times New Roman" panose="02020603050405020304" pitchFamily="18" charset="0"/>
                          <a:cs typeface="Times New Roman" panose="02020603050405020304" pitchFamily="18" charset="0"/>
                        </a:rPr>
                        <a:t>3.65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3047" marR="63047" marT="0" marB="0"/>
                </a:tc>
                <a:extLst>
                  <a:ext uri="{0D108BD9-81ED-4DB2-BD59-A6C34878D82A}">
                    <a16:rowId xmlns:a16="http://schemas.microsoft.com/office/drawing/2014/main" val="3169449463"/>
                  </a:ext>
                </a:extLst>
              </a:tr>
            </a:tbl>
          </a:graphicData>
        </a:graphic>
      </p:graphicFrame>
      <p:sp>
        <p:nvSpPr>
          <p:cNvPr id="6" name="TextBox 5">
            <a:extLst>
              <a:ext uri="{FF2B5EF4-FFF2-40B4-BE49-F238E27FC236}">
                <a16:creationId xmlns:a16="http://schemas.microsoft.com/office/drawing/2014/main" id="{4CC4B45D-8FD0-50BA-2879-0F2A9C6219DF}"/>
              </a:ext>
            </a:extLst>
          </p:cNvPr>
          <p:cNvSpPr txBox="1"/>
          <p:nvPr/>
        </p:nvSpPr>
        <p:spPr>
          <a:xfrm>
            <a:off x="1965733" y="1556350"/>
            <a:ext cx="9458633" cy="1477328"/>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Best Performing Model: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Random Forest with the highest accuracy rate (81.0%) and precision rate (77.2%).</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Gradient Boosting had the highest AUC but had to be tuned.</a:t>
            </a:r>
          </a:p>
          <a:p>
            <a:pPr marL="342900" lvl="0" indent="-342900">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Logistic Regression fared worse because it wasn't able to deal with complex feature interactions (Naidu et al., 2023).</a:t>
            </a:r>
          </a:p>
        </p:txBody>
      </p:sp>
    </p:spTree>
    <p:extLst>
      <p:ext uri="{BB962C8B-B14F-4D97-AF65-F5344CB8AC3E}">
        <p14:creationId xmlns:p14="http://schemas.microsoft.com/office/powerpoint/2010/main" val="2694499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9">
            <a:extLst>
              <a:ext uri="{FF2B5EF4-FFF2-40B4-BE49-F238E27FC236}">
                <a16:creationId xmlns:a16="http://schemas.microsoft.com/office/drawing/2014/main" id="{A9F21C14-8167-97DF-9C52-7661ABA953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587" y="1504335"/>
            <a:ext cx="8996516" cy="4795683"/>
          </a:xfrm>
          <a:prstGeom prst="rect">
            <a:avLst/>
          </a:prstGeom>
        </p:spPr>
      </p:pic>
      <p:sp>
        <p:nvSpPr>
          <p:cNvPr id="4" name="TextBox 3">
            <a:extLst>
              <a:ext uri="{FF2B5EF4-FFF2-40B4-BE49-F238E27FC236}">
                <a16:creationId xmlns:a16="http://schemas.microsoft.com/office/drawing/2014/main" id="{E13A381F-D553-520D-C4A4-93FCE8EDB3C4}"/>
              </a:ext>
            </a:extLst>
          </p:cNvPr>
          <p:cNvSpPr txBox="1"/>
          <p:nvPr/>
        </p:nvSpPr>
        <p:spPr>
          <a:xfrm>
            <a:off x="2251587" y="896882"/>
            <a:ext cx="6096000" cy="369332"/>
          </a:xfrm>
          <a:prstGeom prst="rect">
            <a:avLst/>
          </a:prstGeom>
          <a:noFill/>
        </p:spPr>
        <p:txBody>
          <a:bodyPr wrap="square">
            <a:spAutoFit/>
          </a:bodyPr>
          <a:lstStyle/>
          <a:p>
            <a:r>
              <a:rPr lang="en-US" b="1" dirty="0">
                <a:effectLst/>
                <a:latin typeface="Times New Roman" panose="02020603050405020304" pitchFamily="18" charset="0"/>
                <a:ea typeface="Calibri" panose="020F0502020204030204" pitchFamily="34" charset="0"/>
              </a:rPr>
              <a:t>Model Evaluation</a:t>
            </a:r>
            <a:endParaRPr lang="en-US" dirty="0"/>
          </a:p>
        </p:txBody>
      </p:sp>
    </p:spTree>
    <p:extLst>
      <p:ext uri="{BB962C8B-B14F-4D97-AF65-F5344CB8AC3E}">
        <p14:creationId xmlns:p14="http://schemas.microsoft.com/office/powerpoint/2010/main" val="4167366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55</TotalTime>
  <Words>1790</Words>
  <Application>Microsoft Office PowerPoint</Application>
  <PresentationFormat>Widescreen</PresentationFormat>
  <Paragraphs>237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Corbel</vt:lpstr>
      <vt:lpstr>Symbol</vt:lpstr>
      <vt:lpstr>Times New Roman</vt:lpstr>
      <vt:lpstr>Parallax</vt:lpstr>
      <vt:lpstr>US Layoff Analysis - Modelling and Application of Project Results</vt:lpstr>
      <vt:lpstr>Introduction</vt:lpstr>
      <vt:lpstr>Data Preparation</vt:lpstr>
      <vt:lpstr>Machine Learning Models Used</vt:lpstr>
      <vt:lpstr>Model Implementation</vt:lpstr>
      <vt:lpstr>Model Performance Metrics</vt:lpstr>
      <vt:lpstr>Comparison With Other Models</vt:lpstr>
      <vt:lpstr>Model Evaluation</vt:lpstr>
      <vt:lpstr>PowerPoint Presentation</vt:lpstr>
      <vt:lpstr>Layoff Trends Over Time</vt:lpstr>
      <vt:lpstr>Department Wise Layoff Distribution:</vt:lpstr>
      <vt:lpstr>Separation Reasons Breakdown</vt:lpstr>
      <vt:lpstr>Updates</vt:lpstr>
      <vt:lpstr>Time-Series Analysis Integration</vt:lpstr>
      <vt:lpstr>Streamlit App Development</vt:lpstr>
      <vt:lpstr>Model Improvements</vt:lpstr>
      <vt:lpstr>Findings and Key Insights</vt:lpstr>
      <vt:lpstr> Conclusion &amp; Recommendations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Navya Vemuri</cp:lastModifiedBy>
  <cp:revision>1</cp:revision>
  <dcterms:created xsi:type="dcterms:W3CDTF">2025-03-16T17:29:12Z</dcterms:created>
  <dcterms:modified xsi:type="dcterms:W3CDTF">2025-04-15T00:53:38Z</dcterms:modified>
</cp:coreProperties>
</file>