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745A5-CA45-4FD5-BA24-6CA4647325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03E68FB-4C05-46A2-89F6-6382E60CE0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EF39B80-0BC5-4164-A719-DAC58BE265AB}"/>
              </a:ext>
            </a:extLst>
          </p:cNvPr>
          <p:cNvSpPr>
            <a:spLocks noGrp="1"/>
          </p:cNvSpPr>
          <p:nvPr>
            <p:ph type="dt" sz="half" idx="10"/>
          </p:nvPr>
        </p:nvSpPr>
        <p:spPr/>
        <p:txBody>
          <a:bodyPr/>
          <a:lstStyle/>
          <a:p>
            <a:fld id="{74135D9C-A949-4BD7-AFAC-1526D1B15115}" type="datetimeFigureOut">
              <a:rPr lang="en-IN" smtClean="0"/>
              <a:t>11-10-2020</a:t>
            </a:fld>
            <a:endParaRPr lang="en-IN"/>
          </a:p>
        </p:txBody>
      </p:sp>
      <p:sp>
        <p:nvSpPr>
          <p:cNvPr id="5" name="Footer Placeholder 4">
            <a:extLst>
              <a:ext uri="{FF2B5EF4-FFF2-40B4-BE49-F238E27FC236}">
                <a16:creationId xmlns:a16="http://schemas.microsoft.com/office/drawing/2014/main" id="{04204FB6-E5A0-48D2-9795-37B4A55C1D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2CA468-8F4F-4734-9BF0-F31A9AF7B4DD}"/>
              </a:ext>
            </a:extLst>
          </p:cNvPr>
          <p:cNvSpPr>
            <a:spLocks noGrp="1"/>
          </p:cNvSpPr>
          <p:nvPr>
            <p:ph type="sldNum" sz="quarter" idx="12"/>
          </p:nvPr>
        </p:nvSpPr>
        <p:spPr/>
        <p:txBody>
          <a:bodyPr/>
          <a:lstStyle/>
          <a:p>
            <a:fld id="{5E3F29F2-59D5-4CB2-82F3-E52E519916C8}" type="slidenum">
              <a:rPr lang="en-IN" smtClean="0"/>
              <a:t>‹#›</a:t>
            </a:fld>
            <a:endParaRPr lang="en-IN"/>
          </a:p>
        </p:txBody>
      </p:sp>
    </p:spTree>
    <p:extLst>
      <p:ext uri="{BB962C8B-B14F-4D97-AF65-F5344CB8AC3E}">
        <p14:creationId xmlns:p14="http://schemas.microsoft.com/office/powerpoint/2010/main" val="1924474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C7477-6EAA-45D4-B624-629A635DD97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221741-AE77-429B-841D-57D3ECB4BD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310D08-7BFE-4841-8B34-13BA5A56A3F1}"/>
              </a:ext>
            </a:extLst>
          </p:cNvPr>
          <p:cNvSpPr>
            <a:spLocks noGrp="1"/>
          </p:cNvSpPr>
          <p:nvPr>
            <p:ph type="dt" sz="half" idx="10"/>
          </p:nvPr>
        </p:nvSpPr>
        <p:spPr/>
        <p:txBody>
          <a:bodyPr/>
          <a:lstStyle/>
          <a:p>
            <a:fld id="{74135D9C-A949-4BD7-AFAC-1526D1B15115}" type="datetimeFigureOut">
              <a:rPr lang="en-IN" smtClean="0"/>
              <a:t>11-10-2020</a:t>
            </a:fld>
            <a:endParaRPr lang="en-IN"/>
          </a:p>
        </p:txBody>
      </p:sp>
      <p:sp>
        <p:nvSpPr>
          <p:cNvPr id="5" name="Footer Placeholder 4">
            <a:extLst>
              <a:ext uri="{FF2B5EF4-FFF2-40B4-BE49-F238E27FC236}">
                <a16:creationId xmlns:a16="http://schemas.microsoft.com/office/drawing/2014/main" id="{7034A46C-3066-4088-BEF2-E729B9E577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78A6D7-FC75-4FD3-9D35-69A447CD31D3}"/>
              </a:ext>
            </a:extLst>
          </p:cNvPr>
          <p:cNvSpPr>
            <a:spLocks noGrp="1"/>
          </p:cNvSpPr>
          <p:nvPr>
            <p:ph type="sldNum" sz="quarter" idx="12"/>
          </p:nvPr>
        </p:nvSpPr>
        <p:spPr/>
        <p:txBody>
          <a:bodyPr/>
          <a:lstStyle/>
          <a:p>
            <a:fld id="{5E3F29F2-59D5-4CB2-82F3-E52E519916C8}" type="slidenum">
              <a:rPr lang="en-IN" smtClean="0"/>
              <a:t>‹#›</a:t>
            </a:fld>
            <a:endParaRPr lang="en-IN"/>
          </a:p>
        </p:txBody>
      </p:sp>
    </p:spTree>
    <p:extLst>
      <p:ext uri="{BB962C8B-B14F-4D97-AF65-F5344CB8AC3E}">
        <p14:creationId xmlns:p14="http://schemas.microsoft.com/office/powerpoint/2010/main" val="4102143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149A1D-533A-451D-833B-E0BBC72FBA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A49CB3-BC95-4737-B106-F6BA2D184D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66753D-C4E6-4E4C-98F9-57A5BAE7DA29}"/>
              </a:ext>
            </a:extLst>
          </p:cNvPr>
          <p:cNvSpPr>
            <a:spLocks noGrp="1"/>
          </p:cNvSpPr>
          <p:nvPr>
            <p:ph type="dt" sz="half" idx="10"/>
          </p:nvPr>
        </p:nvSpPr>
        <p:spPr/>
        <p:txBody>
          <a:bodyPr/>
          <a:lstStyle/>
          <a:p>
            <a:fld id="{74135D9C-A949-4BD7-AFAC-1526D1B15115}" type="datetimeFigureOut">
              <a:rPr lang="en-IN" smtClean="0"/>
              <a:t>11-10-2020</a:t>
            </a:fld>
            <a:endParaRPr lang="en-IN"/>
          </a:p>
        </p:txBody>
      </p:sp>
      <p:sp>
        <p:nvSpPr>
          <p:cNvPr id="5" name="Footer Placeholder 4">
            <a:extLst>
              <a:ext uri="{FF2B5EF4-FFF2-40B4-BE49-F238E27FC236}">
                <a16:creationId xmlns:a16="http://schemas.microsoft.com/office/drawing/2014/main" id="{DD277E18-C838-49E2-B381-D4228841E5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7E44D4-DA60-47DD-BDCD-1744D0D71D7B}"/>
              </a:ext>
            </a:extLst>
          </p:cNvPr>
          <p:cNvSpPr>
            <a:spLocks noGrp="1"/>
          </p:cNvSpPr>
          <p:nvPr>
            <p:ph type="sldNum" sz="quarter" idx="12"/>
          </p:nvPr>
        </p:nvSpPr>
        <p:spPr/>
        <p:txBody>
          <a:bodyPr/>
          <a:lstStyle/>
          <a:p>
            <a:fld id="{5E3F29F2-59D5-4CB2-82F3-E52E519916C8}" type="slidenum">
              <a:rPr lang="en-IN" smtClean="0"/>
              <a:t>‹#›</a:t>
            </a:fld>
            <a:endParaRPr lang="en-IN"/>
          </a:p>
        </p:txBody>
      </p:sp>
    </p:spTree>
    <p:extLst>
      <p:ext uri="{BB962C8B-B14F-4D97-AF65-F5344CB8AC3E}">
        <p14:creationId xmlns:p14="http://schemas.microsoft.com/office/powerpoint/2010/main" val="4173383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0EEE5-FE4E-4763-8486-86BB19B25A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14A792-422B-4B16-879F-6AC8A8A866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5702CF-08AA-49F1-A619-EDE61E367273}"/>
              </a:ext>
            </a:extLst>
          </p:cNvPr>
          <p:cNvSpPr>
            <a:spLocks noGrp="1"/>
          </p:cNvSpPr>
          <p:nvPr>
            <p:ph type="dt" sz="half" idx="10"/>
          </p:nvPr>
        </p:nvSpPr>
        <p:spPr/>
        <p:txBody>
          <a:bodyPr/>
          <a:lstStyle/>
          <a:p>
            <a:fld id="{74135D9C-A949-4BD7-AFAC-1526D1B15115}" type="datetimeFigureOut">
              <a:rPr lang="en-IN" smtClean="0"/>
              <a:t>11-10-2020</a:t>
            </a:fld>
            <a:endParaRPr lang="en-IN"/>
          </a:p>
        </p:txBody>
      </p:sp>
      <p:sp>
        <p:nvSpPr>
          <p:cNvPr id="5" name="Footer Placeholder 4">
            <a:extLst>
              <a:ext uri="{FF2B5EF4-FFF2-40B4-BE49-F238E27FC236}">
                <a16:creationId xmlns:a16="http://schemas.microsoft.com/office/drawing/2014/main" id="{0F9A8806-F565-4432-AC02-088FD33170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0130A3-6416-4BB7-A7FC-9D2904F64A2B}"/>
              </a:ext>
            </a:extLst>
          </p:cNvPr>
          <p:cNvSpPr>
            <a:spLocks noGrp="1"/>
          </p:cNvSpPr>
          <p:nvPr>
            <p:ph type="sldNum" sz="quarter" idx="12"/>
          </p:nvPr>
        </p:nvSpPr>
        <p:spPr/>
        <p:txBody>
          <a:bodyPr/>
          <a:lstStyle/>
          <a:p>
            <a:fld id="{5E3F29F2-59D5-4CB2-82F3-E52E519916C8}" type="slidenum">
              <a:rPr lang="en-IN" smtClean="0"/>
              <a:t>‹#›</a:t>
            </a:fld>
            <a:endParaRPr lang="en-IN"/>
          </a:p>
        </p:txBody>
      </p:sp>
    </p:spTree>
    <p:extLst>
      <p:ext uri="{BB962C8B-B14F-4D97-AF65-F5344CB8AC3E}">
        <p14:creationId xmlns:p14="http://schemas.microsoft.com/office/powerpoint/2010/main" val="790228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FD5C-933E-4CEB-812E-2BBAA2A1F1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9EBF94C-1169-44C0-A56F-4EFD630FA0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106E81-3DF9-4CC3-811B-97623B2B7C46}"/>
              </a:ext>
            </a:extLst>
          </p:cNvPr>
          <p:cNvSpPr>
            <a:spLocks noGrp="1"/>
          </p:cNvSpPr>
          <p:nvPr>
            <p:ph type="dt" sz="half" idx="10"/>
          </p:nvPr>
        </p:nvSpPr>
        <p:spPr/>
        <p:txBody>
          <a:bodyPr/>
          <a:lstStyle/>
          <a:p>
            <a:fld id="{74135D9C-A949-4BD7-AFAC-1526D1B15115}" type="datetimeFigureOut">
              <a:rPr lang="en-IN" smtClean="0"/>
              <a:t>11-10-2020</a:t>
            </a:fld>
            <a:endParaRPr lang="en-IN"/>
          </a:p>
        </p:txBody>
      </p:sp>
      <p:sp>
        <p:nvSpPr>
          <p:cNvPr id="5" name="Footer Placeholder 4">
            <a:extLst>
              <a:ext uri="{FF2B5EF4-FFF2-40B4-BE49-F238E27FC236}">
                <a16:creationId xmlns:a16="http://schemas.microsoft.com/office/drawing/2014/main" id="{0FEFEDB7-D2D6-4DB1-AC8B-DF072A0D70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09AC6E-E52E-4134-980F-AB5E7212372E}"/>
              </a:ext>
            </a:extLst>
          </p:cNvPr>
          <p:cNvSpPr>
            <a:spLocks noGrp="1"/>
          </p:cNvSpPr>
          <p:nvPr>
            <p:ph type="sldNum" sz="quarter" idx="12"/>
          </p:nvPr>
        </p:nvSpPr>
        <p:spPr/>
        <p:txBody>
          <a:bodyPr/>
          <a:lstStyle/>
          <a:p>
            <a:fld id="{5E3F29F2-59D5-4CB2-82F3-E52E519916C8}" type="slidenum">
              <a:rPr lang="en-IN" smtClean="0"/>
              <a:t>‹#›</a:t>
            </a:fld>
            <a:endParaRPr lang="en-IN"/>
          </a:p>
        </p:txBody>
      </p:sp>
    </p:spTree>
    <p:extLst>
      <p:ext uri="{BB962C8B-B14F-4D97-AF65-F5344CB8AC3E}">
        <p14:creationId xmlns:p14="http://schemas.microsoft.com/office/powerpoint/2010/main" val="881690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FC57D-76B9-42CB-8A1F-C1D80DE895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4D1ACA-CAA3-4212-A321-D5C61DCCAF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FE8C794-6325-4D00-A987-5E95CFFF57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FE296A9-5533-43D9-A74B-2A8F49F59520}"/>
              </a:ext>
            </a:extLst>
          </p:cNvPr>
          <p:cNvSpPr>
            <a:spLocks noGrp="1"/>
          </p:cNvSpPr>
          <p:nvPr>
            <p:ph type="dt" sz="half" idx="10"/>
          </p:nvPr>
        </p:nvSpPr>
        <p:spPr/>
        <p:txBody>
          <a:bodyPr/>
          <a:lstStyle/>
          <a:p>
            <a:fld id="{74135D9C-A949-4BD7-AFAC-1526D1B15115}" type="datetimeFigureOut">
              <a:rPr lang="en-IN" smtClean="0"/>
              <a:t>11-10-2020</a:t>
            </a:fld>
            <a:endParaRPr lang="en-IN"/>
          </a:p>
        </p:txBody>
      </p:sp>
      <p:sp>
        <p:nvSpPr>
          <p:cNvPr id="6" name="Footer Placeholder 5">
            <a:extLst>
              <a:ext uri="{FF2B5EF4-FFF2-40B4-BE49-F238E27FC236}">
                <a16:creationId xmlns:a16="http://schemas.microsoft.com/office/drawing/2014/main" id="{92E04491-649D-4326-81B3-9FBFCAF745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546F9E-BE98-4303-8BD0-547A8C51EBEE}"/>
              </a:ext>
            </a:extLst>
          </p:cNvPr>
          <p:cNvSpPr>
            <a:spLocks noGrp="1"/>
          </p:cNvSpPr>
          <p:nvPr>
            <p:ph type="sldNum" sz="quarter" idx="12"/>
          </p:nvPr>
        </p:nvSpPr>
        <p:spPr/>
        <p:txBody>
          <a:bodyPr/>
          <a:lstStyle/>
          <a:p>
            <a:fld id="{5E3F29F2-59D5-4CB2-82F3-E52E519916C8}" type="slidenum">
              <a:rPr lang="en-IN" smtClean="0"/>
              <a:t>‹#›</a:t>
            </a:fld>
            <a:endParaRPr lang="en-IN"/>
          </a:p>
        </p:txBody>
      </p:sp>
    </p:spTree>
    <p:extLst>
      <p:ext uri="{BB962C8B-B14F-4D97-AF65-F5344CB8AC3E}">
        <p14:creationId xmlns:p14="http://schemas.microsoft.com/office/powerpoint/2010/main" val="1898121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B9A95-0D97-40FB-B941-EEDD51B869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8F824D-9176-4AA0-B05D-616E9632F0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615CCC-DA88-43CC-AA1B-5AE79500E1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5800130-FFEA-456E-B5F6-5D1CDF9C40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FF4979-9397-4181-8337-348F0D3C97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EDF0EF5-9F50-4BC6-A254-AE858CF910BF}"/>
              </a:ext>
            </a:extLst>
          </p:cNvPr>
          <p:cNvSpPr>
            <a:spLocks noGrp="1"/>
          </p:cNvSpPr>
          <p:nvPr>
            <p:ph type="dt" sz="half" idx="10"/>
          </p:nvPr>
        </p:nvSpPr>
        <p:spPr/>
        <p:txBody>
          <a:bodyPr/>
          <a:lstStyle/>
          <a:p>
            <a:fld id="{74135D9C-A949-4BD7-AFAC-1526D1B15115}" type="datetimeFigureOut">
              <a:rPr lang="en-IN" smtClean="0"/>
              <a:t>11-10-2020</a:t>
            </a:fld>
            <a:endParaRPr lang="en-IN"/>
          </a:p>
        </p:txBody>
      </p:sp>
      <p:sp>
        <p:nvSpPr>
          <p:cNvPr id="8" name="Footer Placeholder 7">
            <a:extLst>
              <a:ext uri="{FF2B5EF4-FFF2-40B4-BE49-F238E27FC236}">
                <a16:creationId xmlns:a16="http://schemas.microsoft.com/office/drawing/2014/main" id="{C0893BF0-E619-46E5-B7D0-69C5321C969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F098E7-49F5-48BE-8C59-28DFAEEF6EFD}"/>
              </a:ext>
            </a:extLst>
          </p:cNvPr>
          <p:cNvSpPr>
            <a:spLocks noGrp="1"/>
          </p:cNvSpPr>
          <p:nvPr>
            <p:ph type="sldNum" sz="quarter" idx="12"/>
          </p:nvPr>
        </p:nvSpPr>
        <p:spPr/>
        <p:txBody>
          <a:bodyPr/>
          <a:lstStyle/>
          <a:p>
            <a:fld id="{5E3F29F2-59D5-4CB2-82F3-E52E519916C8}" type="slidenum">
              <a:rPr lang="en-IN" smtClean="0"/>
              <a:t>‹#›</a:t>
            </a:fld>
            <a:endParaRPr lang="en-IN"/>
          </a:p>
        </p:txBody>
      </p:sp>
    </p:spTree>
    <p:extLst>
      <p:ext uri="{BB962C8B-B14F-4D97-AF65-F5344CB8AC3E}">
        <p14:creationId xmlns:p14="http://schemas.microsoft.com/office/powerpoint/2010/main" val="1646895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8E1BE-D88A-41E5-A9FF-94E0B62C4BA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81BD66B-FCB6-4F6B-8A78-AC8F872AFDC5}"/>
              </a:ext>
            </a:extLst>
          </p:cNvPr>
          <p:cNvSpPr>
            <a:spLocks noGrp="1"/>
          </p:cNvSpPr>
          <p:nvPr>
            <p:ph type="dt" sz="half" idx="10"/>
          </p:nvPr>
        </p:nvSpPr>
        <p:spPr/>
        <p:txBody>
          <a:bodyPr/>
          <a:lstStyle/>
          <a:p>
            <a:fld id="{74135D9C-A949-4BD7-AFAC-1526D1B15115}" type="datetimeFigureOut">
              <a:rPr lang="en-IN" smtClean="0"/>
              <a:t>11-10-2020</a:t>
            </a:fld>
            <a:endParaRPr lang="en-IN"/>
          </a:p>
        </p:txBody>
      </p:sp>
      <p:sp>
        <p:nvSpPr>
          <p:cNvPr id="4" name="Footer Placeholder 3">
            <a:extLst>
              <a:ext uri="{FF2B5EF4-FFF2-40B4-BE49-F238E27FC236}">
                <a16:creationId xmlns:a16="http://schemas.microsoft.com/office/drawing/2014/main" id="{D400171B-BDCE-4D40-A209-F0F009B8B06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1C5AAD0-398D-4656-A8FC-759C7F547EB5}"/>
              </a:ext>
            </a:extLst>
          </p:cNvPr>
          <p:cNvSpPr>
            <a:spLocks noGrp="1"/>
          </p:cNvSpPr>
          <p:nvPr>
            <p:ph type="sldNum" sz="quarter" idx="12"/>
          </p:nvPr>
        </p:nvSpPr>
        <p:spPr/>
        <p:txBody>
          <a:bodyPr/>
          <a:lstStyle/>
          <a:p>
            <a:fld id="{5E3F29F2-59D5-4CB2-82F3-E52E519916C8}" type="slidenum">
              <a:rPr lang="en-IN" smtClean="0"/>
              <a:t>‹#›</a:t>
            </a:fld>
            <a:endParaRPr lang="en-IN"/>
          </a:p>
        </p:txBody>
      </p:sp>
    </p:spTree>
    <p:extLst>
      <p:ext uri="{BB962C8B-B14F-4D97-AF65-F5344CB8AC3E}">
        <p14:creationId xmlns:p14="http://schemas.microsoft.com/office/powerpoint/2010/main" val="2115201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BAAE8D-A60A-44E4-B019-8931CE2DC3C9}"/>
              </a:ext>
            </a:extLst>
          </p:cNvPr>
          <p:cNvSpPr>
            <a:spLocks noGrp="1"/>
          </p:cNvSpPr>
          <p:nvPr>
            <p:ph type="dt" sz="half" idx="10"/>
          </p:nvPr>
        </p:nvSpPr>
        <p:spPr/>
        <p:txBody>
          <a:bodyPr/>
          <a:lstStyle/>
          <a:p>
            <a:fld id="{74135D9C-A949-4BD7-AFAC-1526D1B15115}" type="datetimeFigureOut">
              <a:rPr lang="en-IN" smtClean="0"/>
              <a:t>11-10-2020</a:t>
            </a:fld>
            <a:endParaRPr lang="en-IN"/>
          </a:p>
        </p:txBody>
      </p:sp>
      <p:sp>
        <p:nvSpPr>
          <p:cNvPr id="3" name="Footer Placeholder 2">
            <a:extLst>
              <a:ext uri="{FF2B5EF4-FFF2-40B4-BE49-F238E27FC236}">
                <a16:creationId xmlns:a16="http://schemas.microsoft.com/office/drawing/2014/main" id="{96E398B8-6529-4FA3-A510-91812D82E2F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C72F940-37CD-4EB9-959F-01D73474D4D3}"/>
              </a:ext>
            </a:extLst>
          </p:cNvPr>
          <p:cNvSpPr>
            <a:spLocks noGrp="1"/>
          </p:cNvSpPr>
          <p:nvPr>
            <p:ph type="sldNum" sz="quarter" idx="12"/>
          </p:nvPr>
        </p:nvSpPr>
        <p:spPr/>
        <p:txBody>
          <a:bodyPr/>
          <a:lstStyle/>
          <a:p>
            <a:fld id="{5E3F29F2-59D5-4CB2-82F3-E52E519916C8}" type="slidenum">
              <a:rPr lang="en-IN" smtClean="0"/>
              <a:t>‹#›</a:t>
            </a:fld>
            <a:endParaRPr lang="en-IN"/>
          </a:p>
        </p:txBody>
      </p:sp>
    </p:spTree>
    <p:extLst>
      <p:ext uri="{BB962C8B-B14F-4D97-AF65-F5344CB8AC3E}">
        <p14:creationId xmlns:p14="http://schemas.microsoft.com/office/powerpoint/2010/main" val="2539583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309B9-F2F6-42A4-8327-C89395CCDC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6237327-1DD3-4418-B02F-28B4AE2B8C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028694B-9D5D-4CE2-8CB9-AA93509F9B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6E7FBA-011B-4E86-AEB0-B341CD81FA59}"/>
              </a:ext>
            </a:extLst>
          </p:cNvPr>
          <p:cNvSpPr>
            <a:spLocks noGrp="1"/>
          </p:cNvSpPr>
          <p:nvPr>
            <p:ph type="dt" sz="half" idx="10"/>
          </p:nvPr>
        </p:nvSpPr>
        <p:spPr/>
        <p:txBody>
          <a:bodyPr/>
          <a:lstStyle/>
          <a:p>
            <a:fld id="{74135D9C-A949-4BD7-AFAC-1526D1B15115}" type="datetimeFigureOut">
              <a:rPr lang="en-IN" smtClean="0"/>
              <a:t>11-10-2020</a:t>
            </a:fld>
            <a:endParaRPr lang="en-IN"/>
          </a:p>
        </p:txBody>
      </p:sp>
      <p:sp>
        <p:nvSpPr>
          <p:cNvPr id="6" name="Footer Placeholder 5">
            <a:extLst>
              <a:ext uri="{FF2B5EF4-FFF2-40B4-BE49-F238E27FC236}">
                <a16:creationId xmlns:a16="http://schemas.microsoft.com/office/drawing/2014/main" id="{B1F9A065-87D8-4780-B9E5-AB8837FE7F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7B5218-EA09-4309-AD5C-24BA589A4EEF}"/>
              </a:ext>
            </a:extLst>
          </p:cNvPr>
          <p:cNvSpPr>
            <a:spLocks noGrp="1"/>
          </p:cNvSpPr>
          <p:nvPr>
            <p:ph type="sldNum" sz="quarter" idx="12"/>
          </p:nvPr>
        </p:nvSpPr>
        <p:spPr/>
        <p:txBody>
          <a:bodyPr/>
          <a:lstStyle/>
          <a:p>
            <a:fld id="{5E3F29F2-59D5-4CB2-82F3-E52E519916C8}" type="slidenum">
              <a:rPr lang="en-IN" smtClean="0"/>
              <a:t>‹#›</a:t>
            </a:fld>
            <a:endParaRPr lang="en-IN"/>
          </a:p>
        </p:txBody>
      </p:sp>
    </p:spTree>
    <p:extLst>
      <p:ext uri="{BB962C8B-B14F-4D97-AF65-F5344CB8AC3E}">
        <p14:creationId xmlns:p14="http://schemas.microsoft.com/office/powerpoint/2010/main" val="2379407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A097B-E36B-49A4-BF95-E8D8EF6A67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80BB26C-9441-4A9C-AD5D-F5C88FC06C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8CAEED7-6646-4692-B92B-F9814050DE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5CB1CF-4728-4080-BE42-5519FE930E36}"/>
              </a:ext>
            </a:extLst>
          </p:cNvPr>
          <p:cNvSpPr>
            <a:spLocks noGrp="1"/>
          </p:cNvSpPr>
          <p:nvPr>
            <p:ph type="dt" sz="half" idx="10"/>
          </p:nvPr>
        </p:nvSpPr>
        <p:spPr/>
        <p:txBody>
          <a:bodyPr/>
          <a:lstStyle/>
          <a:p>
            <a:fld id="{74135D9C-A949-4BD7-AFAC-1526D1B15115}" type="datetimeFigureOut">
              <a:rPr lang="en-IN" smtClean="0"/>
              <a:t>11-10-2020</a:t>
            </a:fld>
            <a:endParaRPr lang="en-IN"/>
          </a:p>
        </p:txBody>
      </p:sp>
      <p:sp>
        <p:nvSpPr>
          <p:cNvPr id="6" name="Footer Placeholder 5">
            <a:extLst>
              <a:ext uri="{FF2B5EF4-FFF2-40B4-BE49-F238E27FC236}">
                <a16:creationId xmlns:a16="http://schemas.microsoft.com/office/drawing/2014/main" id="{CED53630-8BBA-4161-8179-A8E9FC7CA0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EFBAE8-7175-4674-B783-B5ED3D3C7B0D}"/>
              </a:ext>
            </a:extLst>
          </p:cNvPr>
          <p:cNvSpPr>
            <a:spLocks noGrp="1"/>
          </p:cNvSpPr>
          <p:nvPr>
            <p:ph type="sldNum" sz="quarter" idx="12"/>
          </p:nvPr>
        </p:nvSpPr>
        <p:spPr/>
        <p:txBody>
          <a:bodyPr/>
          <a:lstStyle/>
          <a:p>
            <a:fld id="{5E3F29F2-59D5-4CB2-82F3-E52E519916C8}" type="slidenum">
              <a:rPr lang="en-IN" smtClean="0"/>
              <a:t>‹#›</a:t>
            </a:fld>
            <a:endParaRPr lang="en-IN"/>
          </a:p>
        </p:txBody>
      </p:sp>
    </p:spTree>
    <p:extLst>
      <p:ext uri="{BB962C8B-B14F-4D97-AF65-F5344CB8AC3E}">
        <p14:creationId xmlns:p14="http://schemas.microsoft.com/office/powerpoint/2010/main" val="1272834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065CF7-C259-4CA9-AF59-843A5F21E0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8B0574-F55B-4E31-B203-8DFA4971BC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FA521A-B71C-4581-B112-FCD61633DF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135D9C-A949-4BD7-AFAC-1526D1B15115}" type="datetimeFigureOut">
              <a:rPr lang="en-IN" smtClean="0"/>
              <a:t>11-10-2020</a:t>
            </a:fld>
            <a:endParaRPr lang="en-IN"/>
          </a:p>
        </p:txBody>
      </p:sp>
      <p:sp>
        <p:nvSpPr>
          <p:cNvPr id="5" name="Footer Placeholder 4">
            <a:extLst>
              <a:ext uri="{FF2B5EF4-FFF2-40B4-BE49-F238E27FC236}">
                <a16:creationId xmlns:a16="http://schemas.microsoft.com/office/drawing/2014/main" id="{43669EB5-B700-4B38-910B-CEE1D4C0E1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FF9E1BB-0DB5-4D34-ACEA-48058F0B5E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3F29F2-59D5-4CB2-82F3-E52E519916C8}" type="slidenum">
              <a:rPr lang="en-IN" smtClean="0"/>
              <a:t>‹#›</a:t>
            </a:fld>
            <a:endParaRPr lang="en-IN"/>
          </a:p>
        </p:txBody>
      </p:sp>
    </p:spTree>
    <p:extLst>
      <p:ext uri="{BB962C8B-B14F-4D97-AF65-F5344CB8AC3E}">
        <p14:creationId xmlns:p14="http://schemas.microsoft.com/office/powerpoint/2010/main" val="337904420"/>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s3.us.cloud-object-storage.appdomain.cloud/cf-courses-data/CognitiveClass/DP0701EN/version-2/Metadata.pdf" TargetMode="External"/><Relationship Id="rId2" Type="http://schemas.openxmlformats.org/officeDocument/2006/relationships/hyperlink" Target="https://s3.us.cloud-object-storage.appdomain.cloud/cf-courses-data/CognitiveClass/DP0701EN/version-2/Data-Collisions.csv"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6DF1FC-B968-4319-9A81-D15ADA40DDA0}"/>
              </a:ext>
            </a:extLst>
          </p:cNvPr>
          <p:cNvSpPr txBox="1"/>
          <p:nvPr/>
        </p:nvSpPr>
        <p:spPr>
          <a:xfrm>
            <a:off x="757646" y="2856411"/>
            <a:ext cx="11242766" cy="1015663"/>
          </a:xfrm>
          <a:prstGeom prst="rect">
            <a:avLst/>
          </a:prstGeom>
          <a:noFill/>
        </p:spPr>
        <p:txBody>
          <a:bodyPr wrap="square" rtlCol="0">
            <a:spAutoFit/>
          </a:bodyPr>
          <a:lstStyle/>
          <a:p>
            <a:r>
              <a:rPr lang="en-IN" sz="6000" b="1" dirty="0">
                <a:solidFill>
                  <a:schemeClr val="bg1"/>
                </a:solidFill>
              </a:rPr>
              <a:t>PREDICTING ACCIDENT SEVERITY</a:t>
            </a:r>
          </a:p>
        </p:txBody>
      </p:sp>
    </p:spTree>
    <p:extLst>
      <p:ext uri="{BB962C8B-B14F-4D97-AF65-F5344CB8AC3E}">
        <p14:creationId xmlns:p14="http://schemas.microsoft.com/office/powerpoint/2010/main" val="2151333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60ED00-1FAE-4ABF-83F7-5892C46E602D}"/>
              </a:ext>
            </a:extLst>
          </p:cNvPr>
          <p:cNvSpPr txBox="1"/>
          <p:nvPr/>
        </p:nvSpPr>
        <p:spPr>
          <a:xfrm>
            <a:off x="957942" y="1091319"/>
            <a:ext cx="5408023" cy="461665"/>
          </a:xfrm>
          <a:prstGeom prst="rect">
            <a:avLst/>
          </a:prstGeom>
          <a:noFill/>
        </p:spPr>
        <p:txBody>
          <a:bodyPr wrap="square" rtlCol="0">
            <a:spAutoFit/>
          </a:bodyPr>
          <a:lstStyle/>
          <a:p>
            <a:r>
              <a:rPr lang="en-IN" sz="2400" b="1" dirty="0">
                <a:solidFill>
                  <a:srgbClr val="FF0000"/>
                </a:solidFill>
              </a:rPr>
              <a:t>CLASSIFICATION MODEL PERFORMANCE</a:t>
            </a:r>
          </a:p>
        </p:txBody>
      </p:sp>
      <p:pic>
        <p:nvPicPr>
          <p:cNvPr id="3" name="Picture 2">
            <a:extLst>
              <a:ext uri="{FF2B5EF4-FFF2-40B4-BE49-F238E27FC236}">
                <a16:creationId xmlns:a16="http://schemas.microsoft.com/office/drawing/2014/main" id="{2B57EC53-AAB8-4345-9BC6-6923B77735E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93635" y="2868658"/>
            <a:ext cx="5181600" cy="2305050"/>
          </a:xfrm>
          <a:prstGeom prst="rect">
            <a:avLst/>
          </a:prstGeom>
          <a:noFill/>
          <a:ln>
            <a:noFill/>
          </a:ln>
        </p:spPr>
      </p:pic>
      <p:pic>
        <p:nvPicPr>
          <p:cNvPr id="4" name="Picture 3">
            <a:extLst>
              <a:ext uri="{FF2B5EF4-FFF2-40B4-BE49-F238E27FC236}">
                <a16:creationId xmlns:a16="http://schemas.microsoft.com/office/drawing/2014/main" id="{C07D162D-551E-40A9-A56C-E513307AB5A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65965" y="3138080"/>
            <a:ext cx="5232400" cy="2035628"/>
          </a:xfrm>
          <a:prstGeom prst="rect">
            <a:avLst/>
          </a:prstGeom>
          <a:noFill/>
          <a:ln>
            <a:noFill/>
          </a:ln>
        </p:spPr>
      </p:pic>
      <p:sp>
        <p:nvSpPr>
          <p:cNvPr id="5" name="TextBox 4">
            <a:extLst>
              <a:ext uri="{FF2B5EF4-FFF2-40B4-BE49-F238E27FC236}">
                <a16:creationId xmlns:a16="http://schemas.microsoft.com/office/drawing/2014/main" id="{BB113C86-B9C5-4EDC-A3FF-7F9990E422EC}"/>
              </a:ext>
            </a:extLst>
          </p:cNvPr>
          <p:cNvSpPr txBox="1"/>
          <p:nvPr/>
        </p:nvSpPr>
        <p:spPr>
          <a:xfrm>
            <a:off x="1149531" y="2081349"/>
            <a:ext cx="3396343" cy="461665"/>
          </a:xfrm>
          <a:prstGeom prst="rect">
            <a:avLst/>
          </a:prstGeom>
          <a:noFill/>
        </p:spPr>
        <p:txBody>
          <a:bodyPr wrap="square" rtlCol="0">
            <a:spAutoFit/>
          </a:bodyPr>
          <a:lstStyle/>
          <a:p>
            <a:r>
              <a:rPr lang="en-IN" sz="2400" b="1" i="1" dirty="0"/>
              <a:t>Decision Tree Results</a:t>
            </a:r>
          </a:p>
        </p:txBody>
      </p:sp>
      <p:sp>
        <p:nvSpPr>
          <p:cNvPr id="6" name="TextBox 5">
            <a:extLst>
              <a:ext uri="{FF2B5EF4-FFF2-40B4-BE49-F238E27FC236}">
                <a16:creationId xmlns:a16="http://schemas.microsoft.com/office/drawing/2014/main" id="{EB2DB85A-9B75-4206-8C18-A41FD5DE99BC}"/>
              </a:ext>
            </a:extLst>
          </p:cNvPr>
          <p:cNvSpPr txBox="1"/>
          <p:nvPr/>
        </p:nvSpPr>
        <p:spPr>
          <a:xfrm>
            <a:off x="7389222" y="2081349"/>
            <a:ext cx="3396343" cy="461665"/>
          </a:xfrm>
          <a:prstGeom prst="rect">
            <a:avLst/>
          </a:prstGeom>
          <a:noFill/>
        </p:spPr>
        <p:txBody>
          <a:bodyPr wrap="square" rtlCol="0">
            <a:spAutoFit/>
          </a:bodyPr>
          <a:lstStyle/>
          <a:p>
            <a:r>
              <a:rPr lang="en-IN" sz="2400" b="1" i="1" dirty="0"/>
              <a:t>Random Forest Results</a:t>
            </a:r>
          </a:p>
        </p:txBody>
      </p:sp>
      <p:sp>
        <p:nvSpPr>
          <p:cNvPr id="7" name="Rectangle 6">
            <a:extLst>
              <a:ext uri="{FF2B5EF4-FFF2-40B4-BE49-F238E27FC236}">
                <a16:creationId xmlns:a16="http://schemas.microsoft.com/office/drawing/2014/main" id="{EAB614E8-FDD2-4786-A284-19608F1EAD6E}"/>
              </a:ext>
            </a:extLst>
          </p:cNvPr>
          <p:cNvSpPr/>
          <p:nvPr/>
        </p:nvSpPr>
        <p:spPr>
          <a:xfrm>
            <a:off x="505097" y="418011"/>
            <a:ext cx="11207932" cy="6026332"/>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19591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C344E5-1EB5-41B4-8FE3-7EB538D91C61}"/>
              </a:ext>
            </a:extLst>
          </p:cNvPr>
          <p:cNvSpPr txBox="1"/>
          <p:nvPr/>
        </p:nvSpPr>
        <p:spPr>
          <a:xfrm>
            <a:off x="1071155" y="1071153"/>
            <a:ext cx="6183085" cy="523220"/>
          </a:xfrm>
          <a:prstGeom prst="rect">
            <a:avLst/>
          </a:prstGeom>
          <a:noFill/>
        </p:spPr>
        <p:txBody>
          <a:bodyPr wrap="square" rtlCol="0">
            <a:spAutoFit/>
          </a:bodyPr>
          <a:lstStyle/>
          <a:p>
            <a:r>
              <a:rPr lang="en-IN" sz="2800" b="1" dirty="0">
                <a:solidFill>
                  <a:srgbClr val="FF0000"/>
                </a:solidFill>
              </a:rPr>
              <a:t>CONCLUSION AND RECOMMENDATIONS</a:t>
            </a:r>
          </a:p>
        </p:txBody>
      </p:sp>
      <p:sp>
        <p:nvSpPr>
          <p:cNvPr id="3" name="TextBox 2">
            <a:extLst>
              <a:ext uri="{FF2B5EF4-FFF2-40B4-BE49-F238E27FC236}">
                <a16:creationId xmlns:a16="http://schemas.microsoft.com/office/drawing/2014/main" id="{E0D50CCB-A106-4963-A87E-0066B9E39746}"/>
              </a:ext>
            </a:extLst>
          </p:cNvPr>
          <p:cNvSpPr txBox="1"/>
          <p:nvPr/>
        </p:nvSpPr>
        <p:spPr>
          <a:xfrm>
            <a:off x="1158240" y="2290354"/>
            <a:ext cx="9265920" cy="3416320"/>
          </a:xfrm>
          <a:prstGeom prst="rect">
            <a:avLst/>
          </a:prstGeom>
          <a:noFill/>
        </p:spPr>
        <p:txBody>
          <a:bodyPr wrap="square" rtlCol="0">
            <a:spAutoFit/>
          </a:bodyPr>
          <a:lstStyle/>
          <a:p>
            <a:pPr marL="342900" indent="-342900">
              <a:buAutoNum type="arabicPeriod"/>
            </a:pPr>
            <a:r>
              <a:rPr lang="en-IN" dirty="0"/>
              <a:t>Similar results in different models suggest that the attributes considered are significant contributors to accidents and severity.</a:t>
            </a:r>
          </a:p>
          <a:p>
            <a:pPr marL="342900" indent="-342900">
              <a:buAutoNum type="arabicPeriod"/>
            </a:pPr>
            <a:endParaRPr lang="en-IN" dirty="0"/>
          </a:p>
          <a:p>
            <a:pPr marL="342900" indent="-342900">
              <a:buAutoNum type="arabicPeriod"/>
            </a:pPr>
            <a:r>
              <a:rPr lang="en-IN" dirty="0"/>
              <a:t>Mainly </a:t>
            </a:r>
            <a:r>
              <a:rPr lang="en-IN" b="1" i="1" dirty="0"/>
              <a:t>Under Influence, Inattention, Parked cars </a:t>
            </a:r>
            <a:r>
              <a:rPr lang="en-IN" dirty="0"/>
              <a:t>emerged out as some of the leading contributing attributes which can be controlled.</a:t>
            </a:r>
          </a:p>
          <a:p>
            <a:pPr marL="342900" indent="-342900">
              <a:buAutoNum type="arabicPeriod"/>
            </a:pPr>
            <a:endParaRPr lang="en-IN" dirty="0"/>
          </a:p>
          <a:p>
            <a:pPr marL="342900" indent="-342900">
              <a:buAutoNum type="arabicPeriod"/>
            </a:pPr>
            <a:r>
              <a:rPr lang="en-IN" dirty="0"/>
              <a:t>Road Control and Safety agencies should consider these avoidable factors and imbibe improved measures</a:t>
            </a:r>
          </a:p>
          <a:p>
            <a:r>
              <a:rPr lang="en-IN" dirty="0"/>
              <a:t>	a. Re-designed parking spaces to avoid accidents due to parked cars.</a:t>
            </a:r>
          </a:p>
          <a:p>
            <a:r>
              <a:rPr lang="en-IN" dirty="0"/>
              <a:t>	b. Improvised and strict norms to avoid driving under influence.</a:t>
            </a:r>
          </a:p>
          <a:p>
            <a:r>
              <a:rPr lang="en-IN" dirty="0"/>
              <a:t>	c. Education and display signs to users to be attentive</a:t>
            </a:r>
          </a:p>
          <a:p>
            <a:pPr marL="342900" indent="-342900">
              <a:buAutoNum type="arabicPeriod"/>
            </a:pPr>
            <a:endParaRPr lang="en-IN" b="1" i="1" dirty="0"/>
          </a:p>
        </p:txBody>
      </p:sp>
      <p:sp>
        <p:nvSpPr>
          <p:cNvPr id="4" name="Rectangle 3">
            <a:extLst>
              <a:ext uri="{FF2B5EF4-FFF2-40B4-BE49-F238E27FC236}">
                <a16:creationId xmlns:a16="http://schemas.microsoft.com/office/drawing/2014/main" id="{777571C6-2145-42A1-B934-8E4E7F869B0A}"/>
              </a:ext>
            </a:extLst>
          </p:cNvPr>
          <p:cNvSpPr/>
          <p:nvPr/>
        </p:nvSpPr>
        <p:spPr>
          <a:xfrm>
            <a:off x="687977" y="592183"/>
            <a:ext cx="10763794" cy="5660571"/>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05424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C47591-36E6-44C1-9B6C-ACEBBA96DF74}"/>
              </a:ext>
            </a:extLst>
          </p:cNvPr>
          <p:cNvSpPr txBox="1"/>
          <p:nvPr/>
        </p:nvSpPr>
        <p:spPr>
          <a:xfrm>
            <a:off x="1001486" y="931818"/>
            <a:ext cx="3466011" cy="369332"/>
          </a:xfrm>
          <a:prstGeom prst="rect">
            <a:avLst/>
          </a:prstGeom>
          <a:noFill/>
        </p:spPr>
        <p:txBody>
          <a:bodyPr wrap="square" rtlCol="0">
            <a:spAutoFit/>
          </a:bodyPr>
          <a:lstStyle/>
          <a:p>
            <a:r>
              <a:rPr lang="en-IN" b="1" dirty="0">
                <a:solidFill>
                  <a:srgbClr val="FF0000"/>
                </a:solidFill>
              </a:rPr>
              <a:t>PREDICTING ACCIDENT SEVERITY</a:t>
            </a:r>
          </a:p>
        </p:txBody>
      </p:sp>
      <p:sp>
        <p:nvSpPr>
          <p:cNvPr id="4" name="TextBox 3">
            <a:extLst>
              <a:ext uri="{FF2B5EF4-FFF2-40B4-BE49-F238E27FC236}">
                <a16:creationId xmlns:a16="http://schemas.microsoft.com/office/drawing/2014/main" id="{EAF381B7-2C12-405A-9C06-71880627CB67}"/>
              </a:ext>
            </a:extLst>
          </p:cNvPr>
          <p:cNvSpPr txBox="1"/>
          <p:nvPr/>
        </p:nvSpPr>
        <p:spPr>
          <a:xfrm>
            <a:off x="901337" y="1558834"/>
            <a:ext cx="10389326" cy="4247317"/>
          </a:xfrm>
          <a:prstGeom prst="rect">
            <a:avLst/>
          </a:prstGeom>
          <a:noFill/>
        </p:spPr>
        <p:txBody>
          <a:bodyPr wrap="square" rtlCol="0">
            <a:spAutoFit/>
          </a:bodyPr>
          <a:lstStyle/>
          <a:p>
            <a:pPr marL="285750" indent="-285750">
              <a:buFont typeface="Wingdings" panose="05000000000000000000" pitchFamily="2" charset="2"/>
              <a:buChar char="Ø"/>
            </a:pPr>
            <a:r>
              <a:rPr lang="en-IN" dirty="0"/>
              <a:t>Accidents prediction on roadways is quite a difficult task as they are caused by wide variety of reasons like road conditions, road designs, user behaviours, traffic rules, vehicle conditions, weather conditions etc.</a:t>
            </a:r>
          </a:p>
          <a:p>
            <a:endParaRPr lang="en-IN" dirty="0"/>
          </a:p>
          <a:p>
            <a:pPr marL="285750" indent="-285750">
              <a:buFont typeface="Wingdings" panose="05000000000000000000" pitchFamily="2" charset="2"/>
              <a:buChar char="Ø"/>
            </a:pPr>
            <a:r>
              <a:rPr lang="en-IN" dirty="0"/>
              <a:t>Gathering data about such attributes or their relevant proxies help us build some hypothesis and build statistical models of prediction around them.</a:t>
            </a:r>
          </a:p>
          <a:p>
            <a:endParaRPr lang="en-IN" dirty="0"/>
          </a:p>
          <a:p>
            <a:pPr marL="285750" indent="-285750">
              <a:buFont typeface="Wingdings" panose="05000000000000000000" pitchFamily="2" charset="2"/>
              <a:buChar char="Ø"/>
            </a:pPr>
            <a:r>
              <a:rPr lang="en-IN" dirty="0"/>
              <a:t>The total number of accidents happening and the severity level of accidents have been and can be applied as one of the many possible indicators to measure the efficiency of road network system services.</a:t>
            </a:r>
          </a:p>
          <a:p>
            <a:endParaRPr lang="en-IN" dirty="0"/>
          </a:p>
          <a:p>
            <a:r>
              <a:rPr lang="en-IN" b="1" i="1" dirty="0">
                <a:solidFill>
                  <a:srgbClr val="FF0000"/>
                </a:solidFill>
              </a:rPr>
              <a:t>INTEREST</a:t>
            </a:r>
            <a:endParaRPr lang="en-IN" b="1" dirty="0">
              <a:solidFill>
                <a:srgbClr val="FF0000"/>
              </a:solidFill>
            </a:endParaRPr>
          </a:p>
          <a:p>
            <a:r>
              <a:rPr lang="en-IN" dirty="0"/>
              <a:t>The resulting models can help the respective government road transport agencies to identify and rectify the accident factors by answering the question</a:t>
            </a:r>
          </a:p>
          <a:p>
            <a:endParaRPr lang="en-IN" dirty="0"/>
          </a:p>
          <a:p>
            <a:pPr algn="ctr"/>
            <a:r>
              <a:rPr lang="en-IN" b="1" i="1" dirty="0">
                <a:solidFill>
                  <a:srgbClr val="00B050"/>
                </a:solidFill>
              </a:rPr>
              <a:t>“What are all the factors which increases the probability of severity in accidents?”</a:t>
            </a:r>
            <a:endParaRPr lang="en-IN" dirty="0">
              <a:solidFill>
                <a:srgbClr val="00B050"/>
              </a:solidFill>
            </a:endParaRPr>
          </a:p>
          <a:p>
            <a:endParaRPr lang="en-IN" dirty="0"/>
          </a:p>
        </p:txBody>
      </p:sp>
      <p:sp>
        <p:nvSpPr>
          <p:cNvPr id="5" name="Rectangle 4">
            <a:extLst>
              <a:ext uri="{FF2B5EF4-FFF2-40B4-BE49-F238E27FC236}">
                <a16:creationId xmlns:a16="http://schemas.microsoft.com/office/drawing/2014/main" id="{3BC1705D-7F1F-4374-A92B-FD10387AA24D}"/>
              </a:ext>
            </a:extLst>
          </p:cNvPr>
          <p:cNvSpPr/>
          <p:nvPr/>
        </p:nvSpPr>
        <p:spPr>
          <a:xfrm>
            <a:off x="687977" y="592183"/>
            <a:ext cx="10763794" cy="5660571"/>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85153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32E0D0-33F0-45D1-8AC0-FD55372ADA2C}"/>
              </a:ext>
            </a:extLst>
          </p:cNvPr>
          <p:cNvSpPr txBox="1"/>
          <p:nvPr/>
        </p:nvSpPr>
        <p:spPr>
          <a:xfrm>
            <a:off x="1105990" y="758264"/>
            <a:ext cx="3048000" cy="461665"/>
          </a:xfrm>
          <a:prstGeom prst="rect">
            <a:avLst/>
          </a:prstGeom>
          <a:noFill/>
        </p:spPr>
        <p:txBody>
          <a:bodyPr wrap="square" rtlCol="0">
            <a:spAutoFit/>
          </a:bodyPr>
          <a:lstStyle/>
          <a:p>
            <a:r>
              <a:rPr lang="en-IN" sz="2400" b="1" dirty="0">
                <a:solidFill>
                  <a:srgbClr val="FF0000"/>
                </a:solidFill>
              </a:rPr>
              <a:t>DATA PREPARATION</a:t>
            </a:r>
          </a:p>
        </p:txBody>
      </p:sp>
      <p:sp>
        <p:nvSpPr>
          <p:cNvPr id="3" name="TextBox 2">
            <a:extLst>
              <a:ext uri="{FF2B5EF4-FFF2-40B4-BE49-F238E27FC236}">
                <a16:creationId xmlns:a16="http://schemas.microsoft.com/office/drawing/2014/main" id="{C7506190-F96F-456E-B178-CCF44FBE6DD4}"/>
              </a:ext>
            </a:extLst>
          </p:cNvPr>
          <p:cNvSpPr txBox="1"/>
          <p:nvPr/>
        </p:nvSpPr>
        <p:spPr>
          <a:xfrm>
            <a:off x="931816" y="1298422"/>
            <a:ext cx="9736183" cy="4801314"/>
          </a:xfrm>
          <a:prstGeom prst="rect">
            <a:avLst/>
          </a:prstGeom>
          <a:noFill/>
        </p:spPr>
        <p:txBody>
          <a:bodyPr wrap="square" rtlCol="0">
            <a:spAutoFit/>
          </a:bodyPr>
          <a:lstStyle/>
          <a:p>
            <a:pPr marL="285750" indent="-285750">
              <a:buFont typeface="Wingdings" panose="05000000000000000000" pitchFamily="2" charset="2"/>
              <a:buChar char="Ø"/>
            </a:pPr>
            <a:r>
              <a:rPr lang="en-IN" dirty="0"/>
              <a:t>Data acquired from </a:t>
            </a:r>
            <a:r>
              <a:rPr lang="en-IN" dirty="0">
                <a:hlinkClick r:id="rId2"/>
              </a:rPr>
              <a:t>Data</a:t>
            </a:r>
            <a:r>
              <a:rPr lang="en-IN" dirty="0"/>
              <a:t> / </a:t>
            </a:r>
            <a:r>
              <a:rPr lang="en-IN" dirty="0">
                <a:hlinkClick r:id="rId3"/>
              </a:rPr>
              <a:t>Metadata</a:t>
            </a: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Total 194673 rows and 38 columns</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Removed all irrelevant and redundant data attributes like OBJECT ID, SHAPE, INCKEY, COLDETKEY, INTKEY, LOCATION, EXCEPTRSNCODE, EXCEPTRSNDESC, SEVERITY DESC etc.</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Finalized data attributes considered for data modelling</a:t>
            </a:r>
          </a:p>
          <a:p>
            <a:r>
              <a:rPr lang="en-IN" dirty="0"/>
              <a:t>	1. Severity Code (Property damage, injury, fatality)</a:t>
            </a:r>
          </a:p>
          <a:p>
            <a:r>
              <a:rPr lang="en-IN" dirty="0"/>
              <a:t>	2. Location data (Coordinates, address type etc)</a:t>
            </a:r>
          </a:p>
          <a:p>
            <a:r>
              <a:rPr lang="en-IN" dirty="0"/>
              <a:t>	3. Collision Type (Pedestrians, Vehicles, cycles, junction etc.)</a:t>
            </a:r>
          </a:p>
          <a:p>
            <a:r>
              <a:rPr lang="en-IN" dirty="0"/>
              <a:t>	4. Persons Involved (Pedestrians, Cyclists etc)</a:t>
            </a:r>
          </a:p>
          <a:p>
            <a:r>
              <a:rPr lang="en-IN" dirty="0"/>
              <a:t>	5. Vehicle Count</a:t>
            </a:r>
          </a:p>
          <a:p>
            <a:r>
              <a:rPr lang="en-IN" dirty="0"/>
              <a:t>	6. Date and Time</a:t>
            </a:r>
          </a:p>
          <a:p>
            <a:r>
              <a:rPr lang="en-IN" dirty="0"/>
              <a:t>	7. Junction Type</a:t>
            </a:r>
          </a:p>
          <a:p>
            <a:r>
              <a:rPr lang="en-IN" dirty="0"/>
              <a:t>	8. Inattention, Under Influence and Speeding</a:t>
            </a:r>
          </a:p>
          <a:p>
            <a:r>
              <a:rPr lang="en-IN" dirty="0"/>
              <a:t>	9. Weather and Road Conditions</a:t>
            </a:r>
          </a:p>
        </p:txBody>
      </p:sp>
      <p:sp>
        <p:nvSpPr>
          <p:cNvPr id="4" name="Rectangle 3">
            <a:extLst>
              <a:ext uri="{FF2B5EF4-FFF2-40B4-BE49-F238E27FC236}">
                <a16:creationId xmlns:a16="http://schemas.microsoft.com/office/drawing/2014/main" id="{3D1C5BBB-3E17-4BEF-B0DF-6C887AE30A8E}"/>
              </a:ext>
            </a:extLst>
          </p:cNvPr>
          <p:cNvSpPr/>
          <p:nvPr/>
        </p:nvSpPr>
        <p:spPr>
          <a:xfrm>
            <a:off x="687977" y="592183"/>
            <a:ext cx="10763794" cy="5660571"/>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58818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AB1E291-54B0-432E-A7AD-0D1DEFBADB7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0256" y="1688551"/>
            <a:ext cx="3875314" cy="2330267"/>
          </a:xfrm>
          <a:prstGeom prst="rect">
            <a:avLst/>
          </a:prstGeom>
          <a:noFill/>
          <a:ln>
            <a:noFill/>
          </a:ln>
        </p:spPr>
      </p:pic>
      <p:pic>
        <p:nvPicPr>
          <p:cNvPr id="3" name="Picture 2">
            <a:extLst>
              <a:ext uri="{FF2B5EF4-FFF2-40B4-BE49-F238E27FC236}">
                <a16:creationId xmlns:a16="http://schemas.microsoft.com/office/drawing/2014/main" id="{8C1AE432-6215-442D-8890-E6BDB666399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63442" y="1673311"/>
            <a:ext cx="3875314" cy="2425519"/>
          </a:xfrm>
          <a:prstGeom prst="rect">
            <a:avLst/>
          </a:prstGeom>
          <a:noFill/>
          <a:ln>
            <a:noFill/>
          </a:ln>
        </p:spPr>
      </p:pic>
      <p:pic>
        <p:nvPicPr>
          <p:cNvPr id="4" name="Picture 3">
            <a:extLst>
              <a:ext uri="{FF2B5EF4-FFF2-40B4-BE49-F238E27FC236}">
                <a16:creationId xmlns:a16="http://schemas.microsoft.com/office/drawing/2014/main" id="{62C15A79-A3F8-4FBA-9DCA-46D220EA7D75}"/>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00256" y="4292230"/>
            <a:ext cx="3708763" cy="2330266"/>
          </a:xfrm>
          <a:prstGeom prst="rect">
            <a:avLst/>
          </a:prstGeom>
          <a:noFill/>
          <a:ln>
            <a:noFill/>
          </a:ln>
        </p:spPr>
      </p:pic>
      <p:pic>
        <p:nvPicPr>
          <p:cNvPr id="5" name="Picture 4">
            <a:extLst>
              <a:ext uri="{FF2B5EF4-FFF2-40B4-BE49-F238E27FC236}">
                <a16:creationId xmlns:a16="http://schemas.microsoft.com/office/drawing/2014/main" id="{21C06ADF-9BD0-4A4E-BA7A-F038F882AE3B}"/>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7029992" y="4292230"/>
            <a:ext cx="3708764" cy="2314121"/>
          </a:xfrm>
          <a:prstGeom prst="rect">
            <a:avLst/>
          </a:prstGeom>
          <a:noFill/>
          <a:ln>
            <a:noFill/>
          </a:ln>
        </p:spPr>
      </p:pic>
      <p:sp>
        <p:nvSpPr>
          <p:cNvPr id="6" name="TextBox 5">
            <a:extLst>
              <a:ext uri="{FF2B5EF4-FFF2-40B4-BE49-F238E27FC236}">
                <a16:creationId xmlns:a16="http://schemas.microsoft.com/office/drawing/2014/main" id="{CBB168C8-DADC-409B-BC7E-3F0B727D1D63}"/>
              </a:ext>
            </a:extLst>
          </p:cNvPr>
          <p:cNvSpPr txBox="1"/>
          <p:nvPr/>
        </p:nvSpPr>
        <p:spPr>
          <a:xfrm>
            <a:off x="731519" y="270361"/>
            <a:ext cx="3675018" cy="461665"/>
          </a:xfrm>
          <a:prstGeom prst="rect">
            <a:avLst/>
          </a:prstGeom>
          <a:noFill/>
        </p:spPr>
        <p:txBody>
          <a:bodyPr wrap="square" rtlCol="0">
            <a:spAutoFit/>
          </a:bodyPr>
          <a:lstStyle/>
          <a:p>
            <a:r>
              <a:rPr lang="en-IN" sz="2400" b="1" dirty="0">
                <a:solidFill>
                  <a:srgbClr val="FF0000"/>
                </a:solidFill>
              </a:rPr>
              <a:t>FURTHER DATA CLEANING</a:t>
            </a:r>
          </a:p>
        </p:txBody>
      </p:sp>
      <p:sp>
        <p:nvSpPr>
          <p:cNvPr id="7" name="TextBox 6">
            <a:extLst>
              <a:ext uri="{FF2B5EF4-FFF2-40B4-BE49-F238E27FC236}">
                <a16:creationId xmlns:a16="http://schemas.microsoft.com/office/drawing/2014/main" id="{FC97A9DE-D0D7-44F1-B2D4-D7D8C79C7391}"/>
              </a:ext>
            </a:extLst>
          </p:cNvPr>
          <p:cNvSpPr txBox="1"/>
          <p:nvPr/>
        </p:nvSpPr>
        <p:spPr>
          <a:xfrm>
            <a:off x="661851" y="896979"/>
            <a:ext cx="11086011" cy="923330"/>
          </a:xfrm>
          <a:prstGeom prst="rect">
            <a:avLst/>
          </a:prstGeom>
          <a:noFill/>
        </p:spPr>
        <p:txBody>
          <a:bodyPr wrap="square" rtlCol="0">
            <a:spAutoFit/>
          </a:bodyPr>
          <a:lstStyle/>
          <a:p>
            <a:pPr algn="just"/>
            <a:r>
              <a:rPr lang="en-IN" dirty="0"/>
              <a:t>After exploratory analysis, it is found that initially shortlisted data attributes like location data, Pedestrian Count and Pedestrian Cyclist Count can be dropped as location data is normally distributed based on population and other have more than 90% values as zero.</a:t>
            </a:r>
          </a:p>
        </p:txBody>
      </p:sp>
      <p:sp>
        <p:nvSpPr>
          <p:cNvPr id="8" name="Rectangle 7">
            <a:extLst>
              <a:ext uri="{FF2B5EF4-FFF2-40B4-BE49-F238E27FC236}">
                <a16:creationId xmlns:a16="http://schemas.microsoft.com/office/drawing/2014/main" id="{A52E7354-11DD-43D3-9A65-06F0EFEC5A96}"/>
              </a:ext>
            </a:extLst>
          </p:cNvPr>
          <p:cNvSpPr/>
          <p:nvPr/>
        </p:nvSpPr>
        <p:spPr>
          <a:xfrm>
            <a:off x="209007" y="200293"/>
            <a:ext cx="11782696" cy="648788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66849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7B4687-5DA3-40DA-A558-26954B978339}"/>
              </a:ext>
            </a:extLst>
          </p:cNvPr>
          <p:cNvSpPr txBox="1"/>
          <p:nvPr/>
        </p:nvSpPr>
        <p:spPr>
          <a:xfrm>
            <a:off x="556441" y="440963"/>
            <a:ext cx="9501959" cy="369332"/>
          </a:xfrm>
          <a:prstGeom prst="rect">
            <a:avLst/>
          </a:prstGeom>
          <a:noFill/>
        </p:spPr>
        <p:txBody>
          <a:bodyPr wrap="square" rtlCol="0">
            <a:spAutoFit/>
          </a:bodyPr>
          <a:lstStyle/>
          <a:p>
            <a:r>
              <a:rPr lang="en-IN" b="1" dirty="0">
                <a:solidFill>
                  <a:srgbClr val="FF0000"/>
                </a:solidFill>
              </a:rPr>
              <a:t>Performance of each independent variable against dependent variable(Severity Code) </a:t>
            </a:r>
            <a:r>
              <a:rPr lang="en-IN" sz="1400" b="1" dirty="0">
                <a:solidFill>
                  <a:srgbClr val="FF0000"/>
                </a:solidFill>
              </a:rPr>
              <a:t>(Slide: 1/3)</a:t>
            </a:r>
            <a:endParaRPr lang="en-IN" b="1" dirty="0">
              <a:solidFill>
                <a:srgbClr val="FF0000"/>
              </a:solidFill>
            </a:endParaRPr>
          </a:p>
        </p:txBody>
      </p:sp>
      <p:pic>
        <p:nvPicPr>
          <p:cNvPr id="3" name="Picture 2">
            <a:extLst>
              <a:ext uri="{FF2B5EF4-FFF2-40B4-BE49-F238E27FC236}">
                <a16:creationId xmlns:a16="http://schemas.microsoft.com/office/drawing/2014/main" id="{4A70C6A0-DD01-4170-9A3B-034F78CB018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56442" y="1534613"/>
            <a:ext cx="2979238" cy="2364105"/>
          </a:xfrm>
          <a:prstGeom prst="rect">
            <a:avLst/>
          </a:prstGeom>
          <a:noFill/>
          <a:ln>
            <a:noFill/>
          </a:ln>
        </p:spPr>
      </p:pic>
      <p:pic>
        <p:nvPicPr>
          <p:cNvPr id="4" name="Picture 3">
            <a:extLst>
              <a:ext uri="{FF2B5EF4-FFF2-40B4-BE49-F238E27FC236}">
                <a16:creationId xmlns:a16="http://schemas.microsoft.com/office/drawing/2014/main" id="{B7984140-9834-4DF3-AC9A-3AB9AC4730B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499815" y="1534613"/>
            <a:ext cx="2979237" cy="2577465"/>
          </a:xfrm>
          <a:prstGeom prst="rect">
            <a:avLst/>
          </a:prstGeom>
          <a:noFill/>
          <a:ln>
            <a:noFill/>
          </a:ln>
        </p:spPr>
      </p:pic>
      <p:pic>
        <p:nvPicPr>
          <p:cNvPr id="5" name="Picture 4">
            <a:extLst>
              <a:ext uri="{FF2B5EF4-FFF2-40B4-BE49-F238E27FC236}">
                <a16:creationId xmlns:a16="http://schemas.microsoft.com/office/drawing/2014/main" id="{C8EB1FD6-4391-40C3-B33E-F799A0A3332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443188" y="1543050"/>
            <a:ext cx="2979237" cy="1885950"/>
          </a:xfrm>
          <a:prstGeom prst="rect">
            <a:avLst/>
          </a:prstGeom>
          <a:noFill/>
          <a:ln>
            <a:noFill/>
          </a:ln>
        </p:spPr>
      </p:pic>
      <p:pic>
        <p:nvPicPr>
          <p:cNvPr id="6" name="Picture 5">
            <a:extLst>
              <a:ext uri="{FF2B5EF4-FFF2-40B4-BE49-F238E27FC236}">
                <a16:creationId xmlns:a16="http://schemas.microsoft.com/office/drawing/2014/main" id="{DFB389CB-8355-41A8-9F9B-CB1B3DAD4EA4}"/>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56442" y="4506640"/>
            <a:ext cx="2979237" cy="1833245"/>
          </a:xfrm>
          <a:prstGeom prst="rect">
            <a:avLst/>
          </a:prstGeom>
          <a:noFill/>
          <a:ln>
            <a:noFill/>
          </a:ln>
        </p:spPr>
      </p:pic>
      <p:pic>
        <p:nvPicPr>
          <p:cNvPr id="7" name="Picture 6">
            <a:extLst>
              <a:ext uri="{FF2B5EF4-FFF2-40B4-BE49-F238E27FC236}">
                <a16:creationId xmlns:a16="http://schemas.microsoft.com/office/drawing/2014/main" id="{7ADE5EE1-B4B5-4B41-B746-82E05411A3E2}"/>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4499815" y="4506640"/>
            <a:ext cx="3085803" cy="1987550"/>
          </a:xfrm>
          <a:prstGeom prst="rect">
            <a:avLst/>
          </a:prstGeom>
          <a:noFill/>
          <a:ln>
            <a:noFill/>
          </a:ln>
        </p:spPr>
      </p:pic>
      <p:pic>
        <p:nvPicPr>
          <p:cNvPr id="8" name="Picture 7">
            <a:extLst>
              <a:ext uri="{FF2B5EF4-FFF2-40B4-BE49-F238E27FC236}">
                <a16:creationId xmlns:a16="http://schemas.microsoft.com/office/drawing/2014/main" id="{4563EA3B-ECA5-41C0-9BAF-59C8F9C30D51}"/>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8443188" y="4284707"/>
            <a:ext cx="2979237" cy="2277110"/>
          </a:xfrm>
          <a:prstGeom prst="rect">
            <a:avLst/>
          </a:prstGeom>
          <a:noFill/>
          <a:ln>
            <a:noFill/>
          </a:ln>
        </p:spPr>
      </p:pic>
      <p:sp>
        <p:nvSpPr>
          <p:cNvPr id="9" name="Rectangle 8">
            <a:extLst>
              <a:ext uri="{FF2B5EF4-FFF2-40B4-BE49-F238E27FC236}">
                <a16:creationId xmlns:a16="http://schemas.microsoft.com/office/drawing/2014/main" id="{1D0CF873-26B5-4B90-961B-C4D449971177}"/>
              </a:ext>
            </a:extLst>
          </p:cNvPr>
          <p:cNvSpPr/>
          <p:nvPr/>
        </p:nvSpPr>
        <p:spPr>
          <a:xfrm>
            <a:off x="209007" y="200293"/>
            <a:ext cx="11782696" cy="648788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67618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3E0AC8-0B66-4F5A-ABE1-E6F6017450D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369661" y="1142674"/>
            <a:ext cx="3398385" cy="2120138"/>
          </a:xfrm>
          <a:prstGeom prst="rect">
            <a:avLst/>
          </a:prstGeom>
          <a:noFill/>
          <a:ln>
            <a:noFill/>
          </a:ln>
        </p:spPr>
      </p:pic>
      <p:pic>
        <p:nvPicPr>
          <p:cNvPr id="4" name="Picture 3">
            <a:extLst>
              <a:ext uri="{FF2B5EF4-FFF2-40B4-BE49-F238E27FC236}">
                <a16:creationId xmlns:a16="http://schemas.microsoft.com/office/drawing/2014/main" id="{4CCA3D58-F2E8-492B-ACBB-BAA9C4AD6C5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391703" y="1142673"/>
            <a:ext cx="3307219" cy="2037407"/>
          </a:xfrm>
          <a:prstGeom prst="rect">
            <a:avLst/>
          </a:prstGeom>
          <a:noFill/>
          <a:ln>
            <a:noFill/>
          </a:ln>
        </p:spPr>
      </p:pic>
      <p:pic>
        <p:nvPicPr>
          <p:cNvPr id="5" name="Picture 4">
            <a:extLst>
              <a:ext uri="{FF2B5EF4-FFF2-40B4-BE49-F238E27FC236}">
                <a16:creationId xmlns:a16="http://schemas.microsoft.com/office/drawing/2014/main" id="{1A3CDA55-F460-48B0-B818-89E0F0A6F40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02878" y="1322069"/>
            <a:ext cx="2973456" cy="3537313"/>
          </a:xfrm>
          <a:prstGeom prst="rect">
            <a:avLst/>
          </a:prstGeom>
          <a:noFill/>
          <a:ln>
            <a:noFill/>
          </a:ln>
        </p:spPr>
      </p:pic>
      <p:pic>
        <p:nvPicPr>
          <p:cNvPr id="6" name="Picture 5">
            <a:extLst>
              <a:ext uri="{FF2B5EF4-FFF2-40B4-BE49-F238E27FC236}">
                <a16:creationId xmlns:a16="http://schemas.microsoft.com/office/drawing/2014/main" id="{A6D34F13-6E45-4FDB-A725-14F4C51143A5}"/>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945686" y="3742825"/>
            <a:ext cx="3822360" cy="2501221"/>
          </a:xfrm>
          <a:prstGeom prst="rect">
            <a:avLst/>
          </a:prstGeom>
          <a:noFill/>
          <a:ln>
            <a:noFill/>
          </a:ln>
        </p:spPr>
      </p:pic>
      <p:pic>
        <p:nvPicPr>
          <p:cNvPr id="7" name="Picture 6">
            <a:extLst>
              <a:ext uri="{FF2B5EF4-FFF2-40B4-BE49-F238E27FC236}">
                <a16:creationId xmlns:a16="http://schemas.microsoft.com/office/drawing/2014/main" id="{1F266EFD-1AC9-4233-9371-7CFD2808FDDC}"/>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8391704" y="3677921"/>
            <a:ext cx="3307220" cy="2762385"/>
          </a:xfrm>
          <a:prstGeom prst="rect">
            <a:avLst/>
          </a:prstGeom>
          <a:noFill/>
          <a:ln>
            <a:noFill/>
          </a:ln>
        </p:spPr>
      </p:pic>
      <p:sp>
        <p:nvSpPr>
          <p:cNvPr id="8" name="TextBox 7">
            <a:extLst>
              <a:ext uri="{FF2B5EF4-FFF2-40B4-BE49-F238E27FC236}">
                <a16:creationId xmlns:a16="http://schemas.microsoft.com/office/drawing/2014/main" id="{F72A3E94-710E-4E19-A6F8-8E05E4A8732E}"/>
              </a:ext>
            </a:extLst>
          </p:cNvPr>
          <p:cNvSpPr txBox="1"/>
          <p:nvPr/>
        </p:nvSpPr>
        <p:spPr>
          <a:xfrm>
            <a:off x="556441" y="440963"/>
            <a:ext cx="9501959" cy="369332"/>
          </a:xfrm>
          <a:prstGeom prst="rect">
            <a:avLst/>
          </a:prstGeom>
          <a:noFill/>
        </p:spPr>
        <p:txBody>
          <a:bodyPr wrap="square" rtlCol="0">
            <a:spAutoFit/>
          </a:bodyPr>
          <a:lstStyle/>
          <a:p>
            <a:r>
              <a:rPr lang="en-IN" b="1" dirty="0">
                <a:solidFill>
                  <a:srgbClr val="FF0000"/>
                </a:solidFill>
              </a:rPr>
              <a:t>Performance of each independent variable against dependent variable(Severity Code) </a:t>
            </a:r>
            <a:r>
              <a:rPr lang="en-IN" sz="1400" b="1" dirty="0">
                <a:solidFill>
                  <a:srgbClr val="FF0000"/>
                </a:solidFill>
              </a:rPr>
              <a:t>(Slide: 2/3)</a:t>
            </a:r>
            <a:endParaRPr lang="en-IN" b="1" dirty="0">
              <a:solidFill>
                <a:srgbClr val="FF0000"/>
              </a:solidFill>
            </a:endParaRPr>
          </a:p>
        </p:txBody>
      </p:sp>
      <p:sp>
        <p:nvSpPr>
          <p:cNvPr id="9" name="Rectangle 8">
            <a:extLst>
              <a:ext uri="{FF2B5EF4-FFF2-40B4-BE49-F238E27FC236}">
                <a16:creationId xmlns:a16="http://schemas.microsoft.com/office/drawing/2014/main" id="{DF06ABE5-E669-4913-BB86-531A4CE130F2}"/>
              </a:ext>
            </a:extLst>
          </p:cNvPr>
          <p:cNvSpPr/>
          <p:nvPr/>
        </p:nvSpPr>
        <p:spPr>
          <a:xfrm>
            <a:off x="209007" y="200293"/>
            <a:ext cx="11782696" cy="648788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57894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CF7DE2-9701-4F13-84B6-9A5071CAA1AA}"/>
              </a:ext>
            </a:extLst>
          </p:cNvPr>
          <p:cNvSpPr txBox="1"/>
          <p:nvPr/>
        </p:nvSpPr>
        <p:spPr>
          <a:xfrm>
            <a:off x="556441" y="440963"/>
            <a:ext cx="9501959" cy="369332"/>
          </a:xfrm>
          <a:prstGeom prst="rect">
            <a:avLst/>
          </a:prstGeom>
          <a:noFill/>
        </p:spPr>
        <p:txBody>
          <a:bodyPr wrap="square" rtlCol="0">
            <a:spAutoFit/>
          </a:bodyPr>
          <a:lstStyle/>
          <a:p>
            <a:r>
              <a:rPr lang="en-IN" b="1" dirty="0">
                <a:solidFill>
                  <a:srgbClr val="FF0000"/>
                </a:solidFill>
              </a:rPr>
              <a:t>Performance of each independent variable against dependent variable(Severity Code) </a:t>
            </a:r>
            <a:r>
              <a:rPr lang="en-IN" sz="1400" b="1" dirty="0">
                <a:solidFill>
                  <a:srgbClr val="FF0000"/>
                </a:solidFill>
              </a:rPr>
              <a:t>(Slide: 3/3)</a:t>
            </a:r>
            <a:endParaRPr lang="en-IN" b="1" dirty="0">
              <a:solidFill>
                <a:srgbClr val="FF0000"/>
              </a:solidFill>
            </a:endParaRPr>
          </a:p>
        </p:txBody>
      </p:sp>
      <p:pic>
        <p:nvPicPr>
          <p:cNvPr id="3" name="Picture 2">
            <a:extLst>
              <a:ext uri="{FF2B5EF4-FFF2-40B4-BE49-F238E27FC236}">
                <a16:creationId xmlns:a16="http://schemas.microsoft.com/office/drawing/2014/main" id="{8FFFAB50-3C18-4F29-9BE3-A619EBE8150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82009" y="2164896"/>
            <a:ext cx="4195808" cy="2575288"/>
          </a:xfrm>
          <a:prstGeom prst="rect">
            <a:avLst/>
          </a:prstGeom>
          <a:noFill/>
          <a:ln>
            <a:noFill/>
          </a:ln>
        </p:spPr>
      </p:pic>
      <p:pic>
        <p:nvPicPr>
          <p:cNvPr id="4" name="Picture 3">
            <a:extLst>
              <a:ext uri="{FF2B5EF4-FFF2-40B4-BE49-F238E27FC236}">
                <a16:creationId xmlns:a16="http://schemas.microsoft.com/office/drawing/2014/main" id="{97189D18-0004-4257-9C79-FE23ECA197A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679474" y="2164895"/>
            <a:ext cx="4084320" cy="2575287"/>
          </a:xfrm>
          <a:prstGeom prst="rect">
            <a:avLst/>
          </a:prstGeom>
          <a:noFill/>
          <a:ln>
            <a:noFill/>
          </a:ln>
        </p:spPr>
      </p:pic>
      <p:sp>
        <p:nvSpPr>
          <p:cNvPr id="6" name="TextBox 5">
            <a:extLst>
              <a:ext uri="{FF2B5EF4-FFF2-40B4-BE49-F238E27FC236}">
                <a16:creationId xmlns:a16="http://schemas.microsoft.com/office/drawing/2014/main" id="{20CAD99A-7711-47E9-969F-41ADBF89BDCD}"/>
              </a:ext>
            </a:extLst>
          </p:cNvPr>
          <p:cNvSpPr txBox="1"/>
          <p:nvPr/>
        </p:nvSpPr>
        <p:spPr>
          <a:xfrm>
            <a:off x="827313" y="1158239"/>
            <a:ext cx="10563497" cy="369332"/>
          </a:xfrm>
          <a:prstGeom prst="rect">
            <a:avLst/>
          </a:prstGeom>
          <a:noFill/>
        </p:spPr>
        <p:txBody>
          <a:bodyPr wrap="square" rtlCol="0">
            <a:spAutoFit/>
          </a:bodyPr>
          <a:lstStyle/>
          <a:p>
            <a:r>
              <a:rPr lang="en-IN" dirty="0"/>
              <a:t>All independent chosen variables relation with the dependent variables is considerable with minimum outliers.</a:t>
            </a:r>
          </a:p>
        </p:txBody>
      </p:sp>
      <p:sp>
        <p:nvSpPr>
          <p:cNvPr id="7" name="TextBox 6">
            <a:extLst>
              <a:ext uri="{FF2B5EF4-FFF2-40B4-BE49-F238E27FC236}">
                <a16:creationId xmlns:a16="http://schemas.microsoft.com/office/drawing/2014/main" id="{64F7E197-4D83-4B7F-B3E1-E97E1BDB90E1}"/>
              </a:ext>
            </a:extLst>
          </p:cNvPr>
          <p:cNvSpPr txBox="1"/>
          <p:nvPr/>
        </p:nvSpPr>
        <p:spPr>
          <a:xfrm>
            <a:off x="905690" y="5303520"/>
            <a:ext cx="10128070" cy="646331"/>
          </a:xfrm>
          <a:prstGeom prst="rect">
            <a:avLst/>
          </a:prstGeom>
          <a:noFill/>
        </p:spPr>
        <p:txBody>
          <a:bodyPr wrap="square" rtlCol="0">
            <a:spAutoFit/>
          </a:bodyPr>
          <a:lstStyle/>
          <a:p>
            <a:r>
              <a:rPr lang="en-IN" dirty="0"/>
              <a:t>From the above figures it is also clear that timeframe of accident like day of week or month didn’t play any significant role and can be dropped from the final set </a:t>
            </a:r>
          </a:p>
        </p:txBody>
      </p:sp>
      <p:sp>
        <p:nvSpPr>
          <p:cNvPr id="8" name="Rectangle 7">
            <a:extLst>
              <a:ext uri="{FF2B5EF4-FFF2-40B4-BE49-F238E27FC236}">
                <a16:creationId xmlns:a16="http://schemas.microsoft.com/office/drawing/2014/main" id="{5B5AAEDB-E082-40D1-9894-311B174A68CA}"/>
              </a:ext>
            </a:extLst>
          </p:cNvPr>
          <p:cNvSpPr/>
          <p:nvPr/>
        </p:nvSpPr>
        <p:spPr>
          <a:xfrm>
            <a:off x="209007" y="200293"/>
            <a:ext cx="11782696" cy="648788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66687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79E444-A108-4A8C-9679-269F19BCC15A}"/>
              </a:ext>
            </a:extLst>
          </p:cNvPr>
          <p:cNvSpPr txBox="1"/>
          <p:nvPr/>
        </p:nvSpPr>
        <p:spPr>
          <a:xfrm>
            <a:off x="2020388" y="1140602"/>
            <a:ext cx="2185851" cy="461665"/>
          </a:xfrm>
          <a:prstGeom prst="rect">
            <a:avLst/>
          </a:prstGeom>
          <a:noFill/>
        </p:spPr>
        <p:txBody>
          <a:bodyPr wrap="square" rtlCol="0">
            <a:spAutoFit/>
          </a:bodyPr>
          <a:lstStyle/>
          <a:p>
            <a:r>
              <a:rPr lang="en-IN" sz="2400" b="1" dirty="0">
                <a:solidFill>
                  <a:srgbClr val="FF0000"/>
                </a:solidFill>
              </a:rPr>
              <a:t>FINAL DATASET</a:t>
            </a:r>
          </a:p>
        </p:txBody>
      </p:sp>
      <p:sp>
        <p:nvSpPr>
          <p:cNvPr id="3" name="TextBox 2">
            <a:extLst>
              <a:ext uri="{FF2B5EF4-FFF2-40B4-BE49-F238E27FC236}">
                <a16:creationId xmlns:a16="http://schemas.microsoft.com/office/drawing/2014/main" id="{AF16CC7B-FE06-4D25-B7E9-8C1E7B2DE1F0}"/>
              </a:ext>
            </a:extLst>
          </p:cNvPr>
          <p:cNvSpPr txBox="1"/>
          <p:nvPr/>
        </p:nvSpPr>
        <p:spPr>
          <a:xfrm>
            <a:off x="1994262" y="1602267"/>
            <a:ext cx="4423954" cy="3785652"/>
          </a:xfrm>
          <a:prstGeom prst="rect">
            <a:avLst/>
          </a:prstGeom>
          <a:noFill/>
        </p:spPr>
        <p:txBody>
          <a:bodyPr wrap="square" rtlCol="0">
            <a:spAutoFit/>
          </a:bodyPr>
          <a:lstStyle/>
          <a:p>
            <a:pPr marL="342900" indent="-342900">
              <a:buAutoNum type="arabicPeriod"/>
            </a:pPr>
            <a:r>
              <a:rPr lang="en-IN" sz="2000" dirty="0"/>
              <a:t>Address type</a:t>
            </a:r>
          </a:p>
          <a:p>
            <a:pPr marL="342900" indent="-342900">
              <a:buAutoNum type="arabicPeriod"/>
            </a:pPr>
            <a:r>
              <a:rPr lang="en-IN" sz="2000" dirty="0"/>
              <a:t>Collision Type</a:t>
            </a:r>
          </a:p>
          <a:p>
            <a:pPr marL="342900" indent="-342900">
              <a:buAutoNum type="arabicPeriod"/>
            </a:pPr>
            <a:r>
              <a:rPr lang="en-IN" sz="2000" dirty="0"/>
              <a:t>Person Count</a:t>
            </a:r>
          </a:p>
          <a:p>
            <a:pPr marL="342900" indent="-342900">
              <a:buAutoNum type="arabicPeriod"/>
            </a:pPr>
            <a:r>
              <a:rPr lang="en-IN" sz="2000" dirty="0"/>
              <a:t>Vehicle Count</a:t>
            </a:r>
          </a:p>
          <a:p>
            <a:pPr marL="342900" indent="-342900">
              <a:buAutoNum type="arabicPeriod"/>
            </a:pPr>
            <a:r>
              <a:rPr lang="en-IN" sz="2000" dirty="0"/>
              <a:t>Junction Type</a:t>
            </a:r>
          </a:p>
          <a:p>
            <a:pPr marL="342900" indent="-342900">
              <a:buAutoNum type="arabicPeriod"/>
            </a:pPr>
            <a:r>
              <a:rPr lang="en-IN" sz="2000" dirty="0"/>
              <a:t>Inattention</a:t>
            </a:r>
          </a:p>
          <a:p>
            <a:pPr marL="342900" indent="-342900">
              <a:buAutoNum type="arabicPeriod"/>
            </a:pPr>
            <a:r>
              <a:rPr lang="en-IN" sz="2000" dirty="0"/>
              <a:t>Weather</a:t>
            </a:r>
          </a:p>
          <a:p>
            <a:pPr marL="342900" indent="-342900">
              <a:buAutoNum type="arabicPeriod"/>
            </a:pPr>
            <a:r>
              <a:rPr lang="en-IN" sz="2000" dirty="0"/>
              <a:t>Road Condition</a:t>
            </a:r>
          </a:p>
          <a:p>
            <a:pPr marL="342900" indent="-342900">
              <a:buAutoNum type="arabicPeriod"/>
            </a:pPr>
            <a:r>
              <a:rPr lang="en-IN" sz="2000" dirty="0"/>
              <a:t>Light Condition</a:t>
            </a:r>
          </a:p>
          <a:p>
            <a:pPr marL="342900" indent="-342900">
              <a:buAutoNum type="arabicPeriod"/>
            </a:pPr>
            <a:r>
              <a:rPr lang="en-IN" sz="2000" dirty="0"/>
              <a:t>Hit Parked Car</a:t>
            </a:r>
          </a:p>
          <a:p>
            <a:pPr marL="342900" indent="-342900">
              <a:buAutoNum type="arabicPeriod"/>
            </a:pPr>
            <a:r>
              <a:rPr lang="en-IN" sz="2000" dirty="0"/>
              <a:t>Speeding</a:t>
            </a:r>
          </a:p>
          <a:p>
            <a:pPr marL="342900" indent="-342900">
              <a:buAutoNum type="arabicPeriod"/>
            </a:pPr>
            <a:r>
              <a:rPr lang="en-IN" sz="2000" dirty="0"/>
              <a:t>Under Influence</a:t>
            </a:r>
            <a:endParaRPr lang="en-IN" dirty="0"/>
          </a:p>
        </p:txBody>
      </p:sp>
      <p:sp>
        <p:nvSpPr>
          <p:cNvPr id="4" name="TextBox 3">
            <a:extLst>
              <a:ext uri="{FF2B5EF4-FFF2-40B4-BE49-F238E27FC236}">
                <a16:creationId xmlns:a16="http://schemas.microsoft.com/office/drawing/2014/main" id="{4A88283B-E4F3-49ED-BC0E-FF5430D66502}"/>
              </a:ext>
            </a:extLst>
          </p:cNvPr>
          <p:cNvSpPr txBox="1"/>
          <p:nvPr/>
        </p:nvSpPr>
        <p:spPr>
          <a:xfrm>
            <a:off x="8011884" y="2159725"/>
            <a:ext cx="1663337" cy="461665"/>
          </a:xfrm>
          <a:prstGeom prst="rect">
            <a:avLst/>
          </a:prstGeom>
          <a:noFill/>
        </p:spPr>
        <p:txBody>
          <a:bodyPr wrap="square" rtlCol="0">
            <a:spAutoFit/>
          </a:bodyPr>
          <a:lstStyle/>
          <a:p>
            <a:r>
              <a:rPr lang="en-IN" sz="2400" b="1" dirty="0">
                <a:solidFill>
                  <a:srgbClr val="FF0000"/>
                </a:solidFill>
              </a:rPr>
              <a:t>DATA SPLIT</a:t>
            </a:r>
          </a:p>
        </p:txBody>
      </p:sp>
      <p:sp>
        <p:nvSpPr>
          <p:cNvPr id="5" name="TextBox 4">
            <a:extLst>
              <a:ext uri="{FF2B5EF4-FFF2-40B4-BE49-F238E27FC236}">
                <a16:creationId xmlns:a16="http://schemas.microsoft.com/office/drawing/2014/main" id="{29D9B39D-8BEC-4B27-A6F9-6033FE94F96E}"/>
              </a:ext>
            </a:extLst>
          </p:cNvPr>
          <p:cNvSpPr txBox="1"/>
          <p:nvPr/>
        </p:nvSpPr>
        <p:spPr>
          <a:xfrm>
            <a:off x="7071359" y="2845688"/>
            <a:ext cx="3544389" cy="369332"/>
          </a:xfrm>
          <a:prstGeom prst="rect">
            <a:avLst/>
          </a:prstGeom>
          <a:noFill/>
        </p:spPr>
        <p:txBody>
          <a:bodyPr wrap="square" rtlCol="0">
            <a:spAutoFit/>
          </a:bodyPr>
          <a:lstStyle/>
          <a:p>
            <a:r>
              <a:rPr lang="en-IN" dirty="0"/>
              <a:t>Train Data = 80%  |  Test Data = 20%</a:t>
            </a:r>
          </a:p>
        </p:txBody>
      </p:sp>
      <p:sp>
        <p:nvSpPr>
          <p:cNvPr id="6" name="Rectangle 5">
            <a:extLst>
              <a:ext uri="{FF2B5EF4-FFF2-40B4-BE49-F238E27FC236}">
                <a16:creationId xmlns:a16="http://schemas.microsoft.com/office/drawing/2014/main" id="{71CAE2C2-1AC3-4F0E-8977-DD09790306DE}"/>
              </a:ext>
            </a:extLst>
          </p:cNvPr>
          <p:cNvSpPr/>
          <p:nvPr/>
        </p:nvSpPr>
        <p:spPr>
          <a:xfrm>
            <a:off x="714103" y="433975"/>
            <a:ext cx="10763794" cy="5660571"/>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56203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BD810C-AE80-444A-9787-F7218E1EB1BE}"/>
              </a:ext>
            </a:extLst>
          </p:cNvPr>
          <p:cNvSpPr txBox="1"/>
          <p:nvPr/>
        </p:nvSpPr>
        <p:spPr>
          <a:xfrm>
            <a:off x="975360" y="718509"/>
            <a:ext cx="4972594" cy="461665"/>
          </a:xfrm>
          <a:prstGeom prst="rect">
            <a:avLst/>
          </a:prstGeom>
          <a:noFill/>
        </p:spPr>
        <p:txBody>
          <a:bodyPr wrap="square" rtlCol="0">
            <a:spAutoFit/>
          </a:bodyPr>
          <a:lstStyle/>
          <a:p>
            <a:r>
              <a:rPr lang="en-IN" sz="2400" b="1" dirty="0">
                <a:solidFill>
                  <a:srgbClr val="FF0000"/>
                </a:solidFill>
              </a:rPr>
              <a:t>REGRESSION MODEL PERFORMANCE</a:t>
            </a:r>
          </a:p>
        </p:txBody>
      </p:sp>
      <p:pic>
        <p:nvPicPr>
          <p:cNvPr id="4" name="Picture 3">
            <a:extLst>
              <a:ext uri="{FF2B5EF4-FFF2-40B4-BE49-F238E27FC236}">
                <a16:creationId xmlns:a16="http://schemas.microsoft.com/office/drawing/2014/main" id="{3818220F-082D-4203-B56A-506EA632B69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02972" y="2545837"/>
            <a:ext cx="6845300" cy="3066188"/>
          </a:xfrm>
          <a:prstGeom prst="rect">
            <a:avLst/>
          </a:prstGeom>
          <a:noFill/>
          <a:ln>
            <a:noFill/>
          </a:ln>
        </p:spPr>
      </p:pic>
      <p:sp>
        <p:nvSpPr>
          <p:cNvPr id="5" name="TextBox 4">
            <a:extLst>
              <a:ext uri="{FF2B5EF4-FFF2-40B4-BE49-F238E27FC236}">
                <a16:creationId xmlns:a16="http://schemas.microsoft.com/office/drawing/2014/main" id="{01CC4D10-8447-40D7-A955-F57F295FE72F}"/>
              </a:ext>
            </a:extLst>
          </p:cNvPr>
          <p:cNvSpPr txBox="1"/>
          <p:nvPr/>
        </p:nvSpPr>
        <p:spPr>
          <a:xfrm>
            <a:off x="1236617" y="1436913"/>
            <a:ext cx="2690949" cy="461665"/>
          </a:xfrm>
          <a:prstGeom prst="rect">
            <a:avLst/>
          </a:prstGeom>
          <a:noFill/>
        </p:spPr>
        <p:txBody>
          <a:bodyPr wrap="square" rtlCol="0">
            <a:spAutoFit/>
          </a:bodyPr>
          <a:lstStyle/>
          <a:p>
            <a:r>
              <a:rPr lang="en-IN" sz="2400" b="1" i="1" dirty="0"/>
              <a:t>Logistic Regression</a:t>
            </a:r>
          </a:p>
        </p:txBody>
      </p:sp>
      <p:sp>
        <p:nvSpPr>
          <p:cNvPr id="6" name="Rectangle 5">
            <a:extLst>
              <a:ext uri="{FF2B5EF4-FFF2-40B4-BE49-F238E27FC236}">
                <a16:creationId xmlns:a16="http://schemas.microsoft.com/office/drawing/2014/main" id="{BCDFE946-B93E-47BB-9CFC-EAB50223EABE}"/>
              </a:ext>
            </a:extLst>
          </p:cNvPr>
          <p:cNvSpPr/>
          <p:nvPr/>
        </p:nvSpPr>
        <p:spPr>
          <a:xfrm>
            <a:off x="714103" y="598714"/>
            <a:ext cx="10763794" cy="5660571"/>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469389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TotalTime>
  <Words>565</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Syam Prasad</dc:creator>
  <cp:lastModifiedBy>Syam Prasad</cp:lastModifiedBy>
  <cp:revision>6</cp:revision>
  <dcterms:created xsi:type="dcterms:W3CDTF">2020-10-11T08:26:14Z</dcterms:created>
  <dcterms:modified xsi:type="dcterms:W3CDTF">2020-10-11T09:09:55Z</dcterms:modified>
</cp:coreProperties>
</file>