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33" r:id="rId3"/>
    <p:sldId id="336" r:id="rId4"/>
    <p:sldId id="338" r:id="rId5"/>
    <p:sldId id="342" r:id="rId6"/>
    <p:sldId id="343" r:id="rId7"/>
    <p:sldId id="344" r:id="rId8"/>
    <p:sldId id="345" r:id="rId9"/>
    <p:sldId id="346" r:id="rId10"/>
    <p:sldId id="347" r:id="rId11"/>
    <p:sldId id="403" r:id="rId12"/>
    <p:sldId id="348" r:id="rId13"/>
    <p:sldId id="368" r:id="rId14"/>
    <p:sldId id="350" r:id="rId15"/>
    <p:sldId id="351" r:id="rId16"/>
    <p:sldId id="352" r:id="rId17"/>
    <p:sldId id="362" r:id="rId18"/>
    <p:sldId id="369" r:id="rId19"/>
    <p:sldId id="363" r:id="rId20"/>
    <p:sldId id="366" r:id="rId21"/>
    <p:sldId id="370" r:id="rId22"/>
    <p:sldId id="371" r:id="rId23"/>
    <p:sldId id="393" r:id="rId24"/>
    <p:sldId id="395" r:id="rId25"/>
    <p:sldId id="373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45310" y="1750060"/>
            <a:ext cx="862203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 b="1"/>
              <a:t>VLSI Implementation of Discrete Cosine Transform(DCT) using OBC in Verilog for Image Compression</a:t>
            </a:r>
            <a:endParaRPr lang="en-US" sz="4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7210" y="258445"/>
            <a:ext cx="7008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Main advantages of using OBC in DCT:</a:t>
            </a:r>
            <a:endParaRPr lang="en-US" sz="2400" b="1"/>
          </a:p>
        </p:txBody>
      </p:sp>
      <p:sp>
        <p:nvSpPr>
          <p:cNvPr id="3" name="Text Box 2"/>
          <p:cNvSpPr txBox="1"/>
          <p:nvPr/>
        </p:nvSpPr>
        <p:spPr>
          <a:xfrm>
            <a:off x="729615" y="958850"/>
            <a:ext cx="80740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1)Multiplier less implementation of inner product of two vectors.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/>
              <a:t>2)Speed of DCT operation increases.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9319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 of DCT Construction and Resconstruction:</a:t>
            </a:r>
            <a:endParaRPr lang="en-US" sz="2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rcRect t="14346"/>
          <a:stretch>
            <a:fillRect/>
          </a:stretch>
        </p:blipFill>
        <p:spPr>
          <a:xfrm>
            <a:off x="3736340" y="2669540"/>
            <a:ext cx="3947160" cy="33286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80415" y="5998210"/>
            <a:ext cx="861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Image should be grayscale.If not convert it into grayscale using matlab.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755" y="280035"/>
            <a:ext cx="538924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Generation of Original Image Matrix</a:t>
            </a:r>
            <a:endParaRPr lang="en-US" sz="2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s 2">
            <a:hlinkClick r:id="rId1" tooltip="GO Corona" action="ppaction://hlinksldjump"/>
          </p:cNvPr>
          <p:cNvSpPr/>
          <p:nvPr/>
        </p:nvSpPr>
        <p:spPr>
          <a:xfrm>
            <a:off x="5127625" y="740410"/>
            <a:ext cx="3657600" cy="114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Matlab forms matrix of any image</a:t>
            </a:r>
            <a:endParaRPr lang="en-US"/>
          </a:p>
          <a:p>
            <a:pPr algn="ctr"/>
            <a:r>
              <a:rPr lang="en-US"/>
              <a:t>and returns it in .coe format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127625" y="2399030"/>
            <a:ext cx="3657600" cy="114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Using Block Generator Memory in Xilinx store image matrix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193665" y="4051300"/>
            <a:ext cx="3657600" cy="114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Xilinix loads image data serially  </a:t>
            </a: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770370" y="1882140"/>
            <a:ext cx="191135" cy="513715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770370" y="3537585"/>
            <a:ext cx="191135" cy="513715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50360" y="1297305"/>
            <a:ext cx="987425" cy="18161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893820" y="990600"/>
            <a:ext cx="1762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Source Imag</a:t>
            </a:r>
            <a:r>
              <a:rPr lang="en-US" sz="1400"/>
              <a:t>e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6690360" y="5713730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770370" y="5200015"/>
            <a:ext cx="191135" cy="513715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16560" y="6082030"/>
            <a:ext cx="10330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Since Xilinx cannot generate image matrix itself ,matlab helps to generate image matrix in “.coe” format.This can load in </a:t>
            </a:r>
            <a:r>
              <a:rPr lang="en-US">
                <a:sym typeface="+mn-ea"/>
              </a:rPr>
              <a:t>block memory generator in Xilinx.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33905" y="1116330"/>
            <a:ext cx="10085070" cy="5845810"/>
            <a:chOff x="3203" y="1758"/>
            <a:chExt cx="15882" cy="9206"/>
          </a:xfrm>
        </p:grpSpPr>
        <p:sp>
          <p:nvSpPr>
            <p:cNvPr id="3" name="Rectangles 2"/>
            <p:cNvSpPr/>
            <p:nvPr/>
          </p:nvSpPr>
          <p:spPr>
            <a:xfrm>
              <a:off x="4293" y="1758"/>
              <a:ext cx="2126" cy="174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Segment into 8x8 blocks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203" y="2567"/>
              <a:ext cx="1090" cy="23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281" y="3285"/>
              <a:ext cx="12804" cy="7679"/>
              <a:chOff x="6281" y="3285"/>
              <a:chExt cx="12804" cy="767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281" y="3285"/>
                <a:ext cx="8705" cy="7679"/>
                <a:chOff x="659" y="428"/>
                <a:chExt cx="12632" cy="9661"/>
              </a:xfrm>
            </p:grpSpPr>
            <p:sp>
              <p:nvSpPr>
                <p:cNvPr id="64" name="Rectangles 63"/>
                <p:cNvSpPr/>
                <p:nvPr/>
              </p:nvSpPr>
              <p:spPr>
                <a:xfrm>
                  <a:off x="1539" y="976"/>
                  <a:ext cx="11596" cy="909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" name="Rectangles 64"/>
                <p:cNvSpPr/>
                <p:nvPr/>
              </p:nvSpPr>
              <p:spPr>
                <a:xfrm>
                  <a:off x="1806" y="773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" name="Rectangles 65"/>
                <p:cNvSpPr/>
                <p:nvPr/>
              </p:nvSpPr>
              <p:spPr>
                <a:xfrm>
                  <a:off x="3684" y="773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" name="Rectangles 66"/>
                <p:cNvSpPr/>
                <p:nvPr/>
              </p:nvSpPr>
              <p:spPr>
                <a:xfrm>
                  <a:off x="11330" y="8298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" name="Rectangles 67"/>
                <p:cNvSpPr/>
                <p:nvPr/>
              </p:nvSpPr>
              <p:spPr>
                <a:xfrm>
                  <a:off x="11330" y="773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" name="Rectangles 68"/>
                <p:cNvSpPr/>
                <p:nvPr/>
              </p:nvSpPr>
              <p:spPr>
                <a:xfrm>
                  <a:off x="1806" y="8298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" name="Rectangles 69"/>
                <p:cNvSpPr/>
                <p:nvPr/>
              </p:nvSpPr>
              <p:spPr>
                <a:xfrm>
                  <a:off x="1806" y="4052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1" name="Rectangles 70"/>
                <p:cNvSpPr/>
                <p:nvPr/>
              </p:nvSpPr>
              <p:spPr>
                <a:xfrm>
                  <a:off x="1806" y="2387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" name="Rectangles 71"/>
                <p:cNvSpPr/>
                <p:nvPr/>
              </p:nvSpPr>
              <p:spPr>
                <a:xfrm>
                  <a:off x="5563" y="773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" name="Rectangles 72"/>
                <p:cNvSpPr/>
                <p:nvPr/>
              </p:nvSpPr>
              <p:spPr>
                <a:xfrm>
                  <a:off x="11330" y="4052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" name="Rectangles 73"/>
                <p:cNvSpPr/>
                <p:nvPr/>
              </p:nvSpPr>
              <p:spPr>
                <a:xfrm>
                  <a:off x="11330" y="2387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" name="Rectangles 74"/>
                <p:cNvSpPr/>
                <p:nvPr/>
              </p:nvSpPr>
              <p:spPr>
                <a:xfrm>
                  <a:off x="3684" y="8298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" name="Rectangles 75"/>
                <p:cNvSpPr/>
                <p:nvPr/>
              </p:nvSpPr>
              <p:spPr>
                <a:xfrm>
                  <a:off x="5563" y="8298"/>
                  <a:ext cx="1666" cy="141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" name="Text Box 76"/>
                <p:cNvSpPr txBox="1"/>
                <p:nvPr/>
              </p:nvSpPr>
              <p:spPr>
                <a:xfrm>
                  <a:off x="2058" y="953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1st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8" name="Text Box 77"/>
                <p:cNvSpPr txBox="1"/>
                <p:nvPr/>
              </p:nvSpPr>
              <p:spPr>
                <a:xfrm>
                  <a:off x="11456" y="2387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16th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" name="Text Box 78"/>
                <p:cNvSpPr txBox="1"/>
                <p:nvPr/>
              </p:nvSpPr>
              <p:spPr>
                <a:xfrm>
                  <a:off x="1932" y="2477"/>
                  <a:ext cx="1414" cy="1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9th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0" name="Text Box 79"/>
                <p:cNvSpPr txBox="1"/>
                <p:nvPr/>
              </p:nvSpPr>
              <p:spPr>
                <a:xfrm>
                  <a:off x="3810" y="863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2nd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1" name="Text Box 80"/>
                <p:cNvSpPr txBox="1"/>
                <p:nvPr/>
              </p:nvSpPr>
              <p:spPr>
                <a:xfrm>
                  <a:off x="5689" y="863"/>
                  <a:ext cx="1414" cy="1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3rd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Text Box 81"/>
                <p:cNvSpPr txBox="1"/>
                <p:nvPr/>
              </p:nvSpPr>
              <p:spPr>
                <a:xfrm>
                  <a:off x="11456" y="863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8th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Text Box 82"/>
                <p:cNvSpPr txBox="1"/>
                <p:nvPr/>
              </p:nvSpPr>
              <p:spPr>
                <a:xfrm>
                  <a:off x="1932" y="4142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17th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Text Box 83"/>
                <p:cNvSpPr txBox="1"/>
                <p:nvPr/>
              </p:nvSpPr>
              <p:spPr>
                <a:xfrm>
                  <a:off x="5689" y="8388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59th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" name="Text Box 84"/>
                <p:cNvSpPr txBox="1"/>
                <p:nvPr/>
              </p:nvSpPr>
              <p:spPr>
                <a:xfrm>
                  <a:off x="11456" y="8388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64th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" name="Text Box 85"/>
                <p:cNvSpPr txBox="1"/>
                <p:nvPr/>
              </p:nvSpPr>
              <p:spPr>
                <a:xfrm>
                  <a:off x="11582" y="4052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24th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7" name="Text Box 86"/>
                <p:cNvSpPr txBox="1"/>
                <p:nvPr/>
              </p:nvSpPr>
              <p:spPr>
                <a:xfrm>
                  <a:off x="1932" y="8388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57th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" name="Text Box 87"/>
                <p:cNvSpPr txBox="1"/>
                <p:nvPr/>
              </p:nvSpPr>
              <p:spPr>
                <a:xfrm>
                  <a:off x="3810" y="8388"/>
                  <a:ext cx="1414" cy="1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 sz="1400"/>
                    <a:t>58th</a:t>
                  </a:r>
                  <a:endParaRPr lang="en-IN" altLang="en-US" sz="1400"/>
                </a:p>
                <a:p>
                  <a:r>
                    <a:rPr lang="en-IN" altLang="en-US" sz="1400"/>
                    <a:t>8</a:t>
                  </a:r>
                  <a:r>
                    <a:rPr lang="en-IN" altLang="en-US" sz="1400">
                      <a:latin typeface="Arial" panose="020B0604020202020204" pitchFamily="34" charset="0"/>
                    </a:rPr>
                    <a:t>×8</a:t>
                  </a:r>
                  <a:r>
                    <a:rPr lang="en-IN" altLang="en-US">
                      <a:latin typeface="Arial" panose="020B0604020202020204" pitchFamily="34" charset="0"/>
                    </a:rPr>
                    <a:t> </a:t>
                  </a:r>
                  <a:r>
                    <a:rPr lang="en-IN" altLang="en-US" sz="900">
                      <a:latin typeface="Arial" panose="020B0604020202020204" pitchFamily="34" charset="0"/>
                    </a:rPr>
                    <a:t>matrix</a:t>
                  </a:r>
                  <a:endParaRPr lang="en-IN" altLang="en-US" sz="9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9" name="Text Box 88"/>
                <p:cNvSpPr txBox="1"/>
                <p:nvPr/>
              </p:nvSpPr>
              <p:spPr>
                <a:xfrm>
                  <a:off x="7368" y="1180"/>
                  <a:ext cx="3881" cy="1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/>
                    <a:t>........................................</a:t>
                  </a:r>
                  <a:endParaRPr lang="en-IN" altLang="en-US"/>
                </a:p>
              </p:txBody>
            </p:sp>
            <p:sp>
              <p:nvSpPr>
                <p:cNvPr id="90" name="Text Box 89"/>
                <p:cNvSpPr txBox="1"/>
                <p:nvPr/>
              </p:nvSpPr>
              <p:spPr>
                <a:xfrm>
                  <a:off x="7368" y="8811"/>
                  <a:ext cx="3881" cy="1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IN" altLang="en-US"/>
                    <a:t>........................................</a:t>
                  </a:r>
                  <a:endParaRPr lang="en-IN" altLang="en-US"/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>
                  <a:off x="659" y="428"/>
                  <a:ext cx="12632" cy="9646"/>
                  <a:chOff x="659" y="428"/>
                  <a:chExt cx="12632" cy="9646"/>
                </a:xfrm>
              </p:grpSpPr>
              <p:sp>
                <p:nvSpPr>
                  <p:cNvPr id="92" name="Rectangles 91"/>
                  <p:cNvSpPr/>
                  <p:nvPr/>
                </p:nvSpPr>
                <p:spPr>
                  <a:xfrm>
                    <a:off x="1476" y="428"/>
                    <a:ext cx="11815" cy="9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Text Box 92"/>
                  <p:cNvSpPr txBox="1"/>
                  <p:nvPr/>
                </p:nvSpPr>
                <p:spPr>
                  <a:xfrm>
                    <a:off x="659" y="4469"/>
                    <a:ext cx="1147" cy="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IN" altLang="en-US"/>
                      <a:t>X=</a:t>
                    </a:r>
                    <a:endParaRPr lang="en-IN" altLang="en-US"/>
                  </a:p>
                </p:txBody>
              </p:sp>
            </p:grpSp>
          </p:grpSp>
          <p:sp>
            <p:nvSpPr>
              <p:cNvPr id="94" name="Text Box 93"/>
              <p:cNvSpPr txBox="1"/>
              <p:nvPr/>
            </p:nvSpPr>
            <p:spPr>
              <a:xfrm>
                <a:off x="15443" y="6024"/>
                <a:ext cx="364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Convert 64x64 image into 64 8x8 matrices</a:t>
                </a: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726055" y="1116330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Segment into 8x8 blocks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3390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761865" y="1116330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Forward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7606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11187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868160" y="1475105"/>
            <a:ext cx="10206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DCT=CXC</a:t>
            </a:r>
            <a:r>
              <a:rPr lang="en-US" sz="2400" b="1" baseline="30000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en-US" sz="2400" b="1" baseline="30000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977265" y="619760"/>
            <a:ext cx="7363460" cy="577659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937260" y="271780"/>
            <a:ext cx="7502525" cy="61252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146810" y="49085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339340" y="49085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194550" y="526923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194550" y="49085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146810" y="526923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146810" y="257302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146810" y="151574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532505" y="49085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194550" y="257302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194550" y="1515745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339340" y="526923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3532505" y="5269230"/>
            <a:ext cx="1057910" cy="897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306830" y="60515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1st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274560" y="151574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16th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226820" y="157289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9th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419350" y="54800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2nd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3612515" y="54800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3rd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274560" y="548005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8th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226820" y="263017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17th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612515" y="532638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59th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274560" y="532638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64th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354570" y="257302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24th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226820" y="532638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57th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419350" y="5326380"/>
            <a:ext cx="897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58th</a:t>
            </a:r>
            <a:endParaRPr lang="en-IN" altLang="en-US"/>
          </a:p>
          <a:p>
            <a:r>
              <a:rPr lang="en-IN" altLang="en-US"/>
              <a:t>8</a:t>
            </a:r>
            <a:r>
              <a:rPr lang="en-IN" altLang="en-US">
                <a:latin typeface="Arial" panose="020B0604020202020204" pitchFamily="34" charset="0"/>
              </a:rPr>
              <a:t>×8 </a:t>
            </a:r>
            <a:r>
              <a:rPr lang="en-IN" altLang="en-US" sz="900">
                <a:latin typeface="Arial" panose="020B0604020202020204" pitchFamily="34" charset="0"/>
              </a:rPr>
              <a:t>matrix</a:t>
            </a:r>
            <a:endParaRPr lang="en-IN" altLang="en-US" sz="900">
              <a:latin typeface="Arial" panose="020B0604020202020204" pitchFamily="3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678680" y="749300"/>
            <a:ext cx="246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........................................</a:t>
            </a:r>
            <a:endParaRPr lang="en-IN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4678680" y="5594985"/>
            <a:ext cx="246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........................................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18465" y="2837815"/>
            <a:ext cx="72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X=</a:t>
            </a:r>
            <a:endParaRPr lang="en-IN" altLang="en-US"/>
          </a:p>
        </p:txBody>
      </p:sp>
      <p:sp>
        <p:nvSpPr>
          <p:cNvPr id="68" name="Text Box 67"/>
          <p:cNvSpPr txBox="1"/>
          <p:nvPr/>
        </p:nvSpPr>
        <p:spPr>
          <a:xfrm>
            <a:off x="1521460" y="662305"/>
            <a:ext cx="739140" cy="6756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IN" altLang="en-US">
                <a:sym typeface="+mn-ea"/>
              </a:rPr>
              <a:t>8x8 </a:t>
            </a:r>
            <a:endParaRPr lang="en-IN" altLang="en-US"/>
          </a:p>
          <a:p>
            <a:pPr algn="ctr"/>
            <a:r>
              <a:rPr lang="en-IN" altLang="en-US" sz="1000">
                <a:sym typeface="+mn-ea"/>
              </a:rPr>
              <a:t>DCT Coe. Matrix</a:t>
            </a:r>
            <a:endParaRPr lang="en-IN" altLang="en-US" sz="1000">
              <a:latin typeface="Arial" panose="020B0604020202020204" pitchFamily="34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2732405" y="655955"/>
            <a:ext cx="739140" cy="6756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IN" altLang="en-US">
                <a:sym typeface="+mn-ea"/>
              </a:rPr>
              <a:t>8x8 </a:t>
            </a:r>
            <a:endParaRPr lang="en-IN" altLang="en-US"/>
          </a:p>
          <a:p>
            <a:pPr algn="ctr"/>
            <a:r>
              <a:rPr lang="en-IN" altLang="en-US" sz="1000">
                <a:sym typeface="+mn-ea"/>
              </a:rPr>
              <a:t>DCT Coe. Matrix</a:t>
            </a:r>
            <a:endParaRPr lang="en-IN" altLang="en-US" sz="1000">
              <a:latin typeface="Arial" panose="020B0604020202020204" pitchFamily="34" charset="0"/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4076700" y="662305"/>
            <a:ext cx="739140" cy="6756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IN" altLang="en-US">
                <a:sym typeface="+mn-ea"/>
              </a:rPr>
              <a:t>8x8 </a:t>
            </a:r>
            <a:endParaRPr lang="en-IN" altLang="en-US"/>
          </a:p>
          <a:p>
            <a:pPr algn="ctr"/>
            <a:r>
              <a:rPr lang="en-IN" altLang="en-US" sz="1000">
                <a:sym typeface="+mn-ea"/>
              </a:rPr>
              <a:t>DCT Coe. Matrix</a:t>
            </a:r>
            <a:endParaRPr lang="en-IN" altLang="en-US" sz="1000">
              <a:latin typeface="Arial" panose="020B0604020202020204" pitchFamily="34" charset="0"/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7601585" y="662305"/>
            <a:ext cx="739140" cy="6756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IN" altLang="en-US">
                <a:sym typeface="+mn-ea"/>
              </a:rPr>
              <a:t>8x8 </a:t>
            </a:r>
            <a:endParaRPr lang="en-IN" altLang="en-US"/>
          </a:p>
          <a:p>
            <a:pPr algn="ctr"/>
            <a:r>
              <a:rPr lang="en-IN" altLang="en-US" sz="1000">
                <a:sym typeface="+mn-ea"/>
              </a:rPr>
              <a:t>DCT Coe. Matrix</a:t>
            </a:r>
            <a:endParaRPr lang="en-IN" altLang="en-US" sz="1000">
              <a:latin typeface="Arial" panose="020B0604020202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8955405" y="2684145"/>
            <a:ext cx="1409700" cy="675640"/>
            <a:chOff x="14103" y="4227"/>
            <a:chExt cx="2220" cy="1064"/>
          </a:xfrm>
        </p:grpSpPr>
        <p:sp>
          <p:nvSpPr>
            <p:cNvPr id="72" name="Text Box 71"/>
            <p:cNvSpPr txBox="1"/>
            <p:nvPr/>
          </p:nvSpPr>
          <p:spPr>
            <a:xfrm>
              <a:off x="15159" y="4227"/>
              <a:ext cx="1164" cy="1064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p>
              <a:pPr algn="ctr"/>
              <a:r>
                <a:rPr lang="en-IN" altLang="en-US">
                  <a:sym typeface="+mn-ea"/>
                </a:rPr>
                <a:t>8x8 </a:t>
              </a:r>
              <a:endParaRPr lang="en-IN" altLang="en-US"/>
            </a:p>
            <a:p>
              <a:pPr algn="ctr"/>
              <a:r>
                <a:rPr lang="en-IN" altLang="en-US" sz="1000">
                  <a:sym typeface="+mn-ea"/>
                </a:rPr>
                <a:t>DCT Coe. Matrix</a:t>
              </a:r>
              <a:endParaRPr lang="en-IN" altLang="en-US" sz="1000">
                <a:latin typeface="Arial" panose="020B0604020202020204" pitchFamily="34" charset="0"/>
              </a:endParaRPr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14103" y="4465"/>
              <a:ext cx="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   C=</a:t>
              </a:r>
              <a:endParaRPr lang="en-US"/>
            </a:p>
          </p:txBody>
        </p:sp>
      </p:grpSp>
      <p:sp>
        <p:nvSpPr>
          <p:cNvPr id="75" name="Text Box 74"/>
          <p:cNvSpPr txBox="1"/>
          <p:nvPr/>
        </p:nvSpPr>
        <p:spPr>
          <a:xfrm>
            <a:off x="7601585" y="5434330"/>
            <a:ext cx="739140" cy="6756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IN" altLang="en-US">
                <a:sym typeface="+mn-ea"/>
              </a:rPr>
              <a:t>8x8 </a:t>
            </a:r>
            <a:endParaRPr lang="en-IN" altLang="en-US"/>
          </a:p>
          <a:p>
            <a:pPr algn="ctr"/>
            <a:r>
              <a:rPr lang="en-IN" altLang="en-US" sz="1000">
                <a:sym typeface="+mn-ea"/>
              </a:rPr>
              <a:t>DCT Coe. Matrix</a:t>
            </a:r>
            <a:endParaRPr lang="en-IN" altLang="en-US" sz="1000">
              <a:latin typeface="Arial" panose="020B0604020202020204" pitchFamily="34" charset="0"/>
            </a:endParaRPr>
          </a:p>
        </p:txBody>
      </p:sp>
      <p:sp>
        <p:nvSpPr>
          <p:cNvPr id="76" name="Text Box 75"/>
          <p:cNvSpPr txBox="1"/>
          <p:nvPr/>
        </p:nvSpPr>
        <p:spPr>
          <a:xfrm>
            <a:off x="283210" y="283527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bldLvl="0" animBg="1"/>
      <p:bldP spid="68" grpId="1" animBg="1"/>
      <p:bldP spid="70" grpId="0" bldLvl="0" animBg="1"/>
      <p:bldP spid="71" grpId="0" bldLvl="0" animBg="1"/>
      <p:bldP spid="70" grpId="1" animBg="1"/>
      <p:bldP spid="69" grpId="1" animBg="1"/>
      <p:bldP spid="75" grpId="0" bldLvl="0" animBg="1"/>
      <p:bldP spid="76" grpId="0"/>
      <p:bldP spid="75" grpId="1" animBg="1"/>
      <p:bldP spid="7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" name="Group 35"/>
          <p:cNvGrpSpPr/>
          <p:nvPr/>
        </p:nvGrpSpPr>
        <p:grpSpPr>
          <a:xfrm>
            <a:off x="275857" y="271780"/>
            <a:ext cx="6914883" cy="4990796"/>
            <a:chOff x="393" y="428"/>
            <a:chExt cx="12898" cy="9646"/>
          </a:xfrm>
        </p:grpSpPr>
        <p:sp>
          <p:nvSpPr>
            <p:cNvPr id="4" name="Rectangles 3"/>
            <p:cNvSpPr/>
            <p:nvPr/>
          </p:nvSpPr>
          <p:spPr>
            <a:xfrm>
              <a:off x="1539" y="976"/>
              <a:ext cx="11596" cy="90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1806" y="773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3684" y="773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1330" y="8298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1330" y="773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1806" y="8298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806" y="4052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806" y="2387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5563" y="773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1330" y="4052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1330" y="2387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3684" y="8298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5563" y="8298"/>
              <a:ext cx="1666" cy="1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2058" y="953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1st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456" y="2387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16th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932" y="2477"/>
              <a:ext cx="1414" cy="1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9th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3810" y="863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2nd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5689" y="863"/>
              <a:ext cx="1414" cy="1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3rd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1456" y="863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8th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932" y="4142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17th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5689" y="8388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59th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11456" y="8388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64th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11582" y="4052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24th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932" y="8388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57th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3810" y="8388"/>
              <a:ext cx="1414" cy="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400"/>
                <a:t>58th</a:t>
              </a:r>
              <a:endParaRPr lang="en-IN" altLang="en-US" sz="1400"/>
            </a:p>
            <a:p>
              <a:r>
                <a:rPr lang="en-IN" altLang="en-US" sz="1400"/>
                <a:t>8</a:t>
              </a:r>
              <a:r>
                <a:rPr lang="en-IN" altLang="en-US" sz="1400">
                  <a:latin typeface="Arial" panose="020B0604020202020204" pitchFamily="34" charset="0"/>
                </a:rPr>
                <a:t>×8</a:t>
              </a:r>
              <a:r>
                <a:rPr lang="en-IN" altLang="en-US">
                  <a:latin typeface="Arial" panose="020B0604020202020204" pitchFamily="34" charset="0"/>
                </a:rPr>
                <a:t> </a:t>
              </a:r>
              <a:r>
                <a:rPr lang="en-IN" altLang="en-US" sz="900">
                  <a:latin typeface="Arial" panose="020B0604020202020204" pitchFamily="34" charset="0"/>
                </a:rPr>
                <a:t>matrix</a:t>
              </a:r>
              <a:endParaRPr lang="en-IN" altLang="en-US" sz="900">
                <a:latin typeface="Arial" panose="020B0604020202020204" pitchFamily="34" charset="0"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7368" y="1180"/>
              <a:ext cx="3881" cy="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/>
                <a:t>........................................</a:t>
              </a:r>
              <a:endParaRPr lang="en-IN" alt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7368" y="8811"/>
              <a:ext cx="3881" cy="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/>
                <a:t>........................................</a:t>
              </a:r>
              <a:endParaRPr lang="en-IN" alt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3" y="428"/>
              <a:ext cx="12898" cy="9646"/>
              <a:chOff x="393" y="428"/>
              <a:chExt cx="12898" cy="9646"/>
            </a:xfrm>
          </p:grpSpPr>
          <p:sp>
            <p:nvSpPr>
              <p:cNvPr id="5" name="Rectangles 4"/>
              <p:cNvSpPr/>
              <p:nvPr/>
            </p:nvSpPr>
            <p:spPr>
              <a:xfrm>
                <a:off x="1476" y="428"/>
                <a:ext cx="11815" cy="9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" name="Text Box 1"/>
              <p:cNvSpPr txBox="1"/>
              <p:nvPr/>
            </p:nvSpPr>
            <p:spPr>
              <a:xfrm>
                <a:off x="393" y="4483"/>
                <a:ext cx="1147" cy="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IN"/>
                  <a:t>C</a:t>
                </a:r>
                <a:r>
                  <a:rPr lang="en-IN" altLang="en-US"/>
                  <a:t>X=</a:t>
                </a:r>
                <a:endParaRPr lang="en-IN" alt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9244330" y="2193290"/>
            <a:ext cx="1526540" cy="897890"/>
            <a:chOff x="14702" y="4142"/>
            <a:chExt cx="2404" cy="1414"/>
          </a:xfrm>
        </p:grpSpPr>
        <p:sp>
          <p:nvSpPr>
            <p:cNvPr id="34" name="Rectangles 33"/>
            <p:cNvSpPr/>
            <p:nvPr/>
          </p:nvSpPr>
          <p:spPr>
            <a:xfrm>
              <a:off x="15440" y="4142"/>
              <a:ext cx="1666" cy="14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15692" y="4322"/>
              <a:ext cx="1164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>
                  <a:sym typeface="+mn-ea"/>
                </a:rPr>
                <a:t>8x8 </a:t>
              </a:r>
              <a:endParaRPr lang="en-IN" altLang="en-US"/>
            </a:p>
            <a:p>
              <a:pPr algn="ctr"/>
              <a:r>
                <a:rPr lang="en-IN" altLang="en-US" sz="1000">
                  <a:sym typeface="+mn-ea"/>
                </a:rPr>
                <a:t>DCT Coe. Matrix</a:t>
              </a:r>
              <a:endParaRPr lang="en-IN" altLang="en-US" sz="1000">
                <a:latin typeface="Arial" panose="020B0604020202020204" pitchFamily="34" charset="0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4702" y="4564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/>
                <a:t>C</a:t>
              </a:r>
              <a:r>
                <a:rPr lang="en-US" altLang="en-IN" baseline="30000"/>
                <a:t>T</a:t>
              </a:r>
              <a:r>
                <a:rPr lang="en-IN" altLang="en-US"/>
                <a:t>=</a:t>
              </a:r>
              <a:endParaRPr lang="en-I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30370" y="290195"/>
            <a:ext cx="10206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DCT=CXC</a:t>
            </a:r>
            <a:r>
              <a:rPr lang="en-US" sz="2400" baseline="30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en-US" sz="2400" baseline="30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4375" y="918845"/>
            <a:ext cx="1007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 this parallel DCT ,although CX is completely computed (CX)C</a:t>
            </a:r>
            <a:r>
              <a:rPr lang="en-US" baseline="30000"/>
              <a:t>T</a:t>
            </a:r>
            <a:r>
              <a:rPr lang="en-US"/>
              <a:t>  starts this is another advantage.</a:t>
            </a:r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1122045" y="1287145"/>
          <a:ext cx="30175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4975860" y="1287145"/>
          <a:ext cx="30175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4577715" y="2668905"/>
            <a:ext cx="51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C=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11150" y="2668905"/>
            <a:ext cx="120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X(8,8)=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107440" y="1251585"/>
            <a:ext cx="10744200" cy="3924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14375" y="4909185"/>
            <a:ext cx="1400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Whenever first eight elements comes in CX matrix CXC</a:t>
            </a:r>
            <a:r>
              <a:rPr lang="en-US" baseline="30000"/>
              <a:t>T</a:t>
            </a:r>
            <a:r>
              <a:rPr lang="en-US"/>
              <a:t> starts computing without waiting untill total 8x8 matrix computed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8713470" y="1287145"/>
          <a:ext cx="30175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  <a:gridCol w="3771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8315325" y="2668905"/>
            <a:ext cx="51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r>
              <a:rPr lang="en-US" baseline="30000"/>
              <a:t>T</a:t>
            </a:r>
            <a:r>
              <a:rPr lang="en-US"/>
              <a:t>=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387715" y="1286510"/>
            <a:ext cx="3448685" cy="3467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726055" y="1116330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Segment into 8x8 blocks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3390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761865" y="1116330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Forward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7606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806565" y="1116330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Quantize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1187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74465" y="2783205"/>
            <a:ext cx="3999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DCT=CXC</a:t>
            </a:r>
            <a:r>
              <a:rPr lang="en-US" sz="3600" baseline="30000"/>
              <a:t>T</a:t>
            </a:r>
            <a:endParaRPr lang="en-US" sz="3600" baseline="30000"/>
          </a:p>
        </p:txBody>
      </p:sp>
      <p:sp>
        <p:nvSpPr>
          <p:cNvPr id="4" name="Text Box 3"/>
          <p:cNvSpPr txBox="1"/>
          <p:nvPr/>
        </p:nvSpPr>
        <p:spPr>
          <a:xfrm>
            <a:off x="638810" y="3535045"/>
            <a:ext cx="7566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After performing DCT each pixel is indicated with large range of real numers so to make it into small range perform quantization. </a:t>
            </a:r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15657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8902700" y="148336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DCTQ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4530" y="4370705"/>
            <a:ext cx="843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DCTQ(i,j) =</a:t>
            </a:r>
            <a:endParaRPr lang="en-US"/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8955" y="4252595"/>
          <a:ext cx="1687830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68400" imgH="419100" progId="Equation.KSEE3">
                  <p:embed/>
                </p:oleObj>
              </mc:Choice>
              <mc:Fallback>
                <p:oleObj name="" r:id="rId1" imgW="1168400" imgH="4191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8955" y="4252595"/>
                        <a:ext cx="1687830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3444875" y="4371340"/>
            <a:ext cx="567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;elemental division of DCT and quatization matrix</a:t>
            </a:r>
            <a:endParaRPr lang="en-US"/>
          </a:p>
        </p:txBody>
      </p:sp>
      <p:pic>
        <p:nvPicPr>
          <p:cNvPr id="17" name="Picture 16" descr="Quatization matri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75" y="4923155"/>
            <a:ext cx="3301365" cy="193484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2542540" y="561403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Q(i,j)=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726055" y="1116330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Segment into 8x8 blocks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3390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761865" y="1116330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Forward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7606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806565" y="1116330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Quantize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1187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15657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8902700" y="148336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Channel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84530" y="3576955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Dequantization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620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-7620" y="378015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Channel</a:t>
            </a:r>
            <a:endParaRPr 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2726055" y="3946525"/>
            <a:ext cx="24041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DCT(i,j) =DCTQ(i,j)xQ(i,j)</a:t>
            </a:r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33905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720725" y="2728595"/>
            <a:ext cx="10081260" cy="1963420"/>
            <a:chOff x="1714" y="4424"/>
            <a:chExt cx="15876" cy="3092"/>
          </a:xfrm>
        </p:grpSpPr>
        <p:grpSp>
          <p:nvGrpSpPr>
            <p:cNvPr id="8" name="Group 7"/>
            <p:cNvGrpSpPr/>
            <p:nvPr/>
          </p:nvGrpSpPr>
          <p:grpSpPr>
            <a:xfrm>
              <a:off x="1714" y="4424"/>
              <a:ext cx="15876" cy="1800"/>
              <a:chOff x="1714" y="4424"/>
              <a:chExt cx="15876" cy="18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14" y="4424"/>
                <a:ext cx="15876" cy="1800"/>
              </a:xfrm>
              <a:prstGeom prst="rect">
                <a:avLst/>
              </a:prstGeom>
            </p:spPr>
          </p:pic>
          <p:sp>
            <p:nvSpPr>
              <p:cNvPr id="4" name="Rectangles 3"/>
              <p:cNvSpPr/>
              <p:nvPr/>
            </p:nvSpPr>
            <p:spPr>
              <a:xfrm>
                <a:off x="2002" y="4951"/>
                <a:ext cx="1443" cy="7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DCT(i,j)</a:t>
                </a:r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" y="6940"/>
              <a:ext cx="14040" cy="576"/>
            </a:xfrm>
            <a:prstGeom prst="rect">
              <a:avLst/>
            </a:prstGeom>
          </p:spPr>
        </p:pic>
      </p:grpSp>
      <p:sp>
        <p:nvSpPr>
          <p:cNvPr id="2" name="Text Box 1"/>
          <p:cNvSpPr txBox="1"/>
          <p:nvPr/>
        </p:nvSpPr>
        <p:spPr>
          <a:xfrm>
            <a:off x="577850" y="1384300"/>
            <a:ext cx="114833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 </a:t>
            </a:r>
            <a:r>
              <a:rPr lang="en-US" sz="2400"/>
              <a:t>It is linear transform of real data into energy compact form.So storage size of image will decrease then it could be transfer easily.DCT p</a:t>
            </a:r>
            <a:r>
              <a:rPr lang="en-US" sz="2400">
                <a:sym typeface="+mn-ea"/>
              </a:rPr>
              <a:t>erformed</a:t>
            </a:r>
            <a:r>
              <a:rPr lang="en-US" sz="2400"/>
              <a:t> mathematically as</a:t>
            </a:r>
            <a:endParaRPr lang="en-US" sz="2400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77850" y="208280"/>
            <a:ext cx="7058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Discrete Cosine Transform(DCT):</a:t>
            </a:r>
            <a:endParaRPr lang="en-US" sz="3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0725" y="5208270"/>
            <a:ext cx="11062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without calculating this huge formula for every element in DCT use matrix form DCT calculation.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726055" y="1116330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Segment into 8x8 blocks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3390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761865" y="1116330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Forward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7606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806565" y="1116330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Quantize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1187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15657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8902700" y="148336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Channel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84530" y="3576955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Dequantization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620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-7620" y="378015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Channel</a:t>
            </a:r>
            <a:endParaRPr lang="en-US" sz="1200"/>
          </a:p>
        </p:txBody>
      </p:sp>
      <p:sp>
        <p:nvSpPr>
          <p:cNvPr id="15" name="Right Arrow 14"/>
          <p:cNvSpPr/>
          <p:nvPr/>
        </p:nvSpPr>
        <p:spPr>
          <a:xfrm>
            <a:off x="2033905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726055" y="3576955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Inverse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95020" y="5293995"/>
            <a:ext cx="990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is similar as forward DCT but the oder of multiplication of coffecient matrix has changed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544695" y="5798185"/>
            <a:ext cx="1784350" cy="460375"/>
          </a:xfrm>
          <a:prstGeom prst="rect">
            <a:avLst/>
          </a:prstGeom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2400"/>
              <a:t>(DCT)</a:t>
            </a:r>
            <a:r>
              <a:rPr lang="en-US" sz="2400" baseline="30000"/>
              <a:t>-1</a:t>
            </a:r>
            <a:r>
              <a:rPr lang="en-US" sz="2400"/>
              <a:t>=C</a:t>
            </a:r>
            <a:r>
              <a:rPr lang="en-US" sz="2400" baseline="30000"/>
              <a:t>T</a:t>
            </a:r>
            <a:r>
              <a:rPr lang="en-US" sz="2400"/>
              <a:t>XC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09550" y="92710"/>
            <a:ext cx="590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Block Diagram of DCT Construction and Resconstruction: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84530" y="1116330"/>
            <a:ext cx="1350010" cy="11080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Original Image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726055" y="1116330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Segment into 8x8 blocks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3390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761865" y="1116330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Forward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7606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806565" y="1116330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Quantize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11875" y="16300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156575" y="160591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8902700" y="1483360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Channel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84530" y="3576955"/>
            <a:ext cx="1350010" cy="1108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Dequantization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620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-7620" y="3780155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Channel</a:t>
            </a:r>
            <a:endParaRPr lang="en-US" sz="1200"/>
          </a:p>
        </p:txBody>
      </p:sp>
      <p:sp>
        <p:nvSpPr>
          <p:cNvPr id="15" name="Right Arrow 14"/>
          <p:cNvSpPr/>
          <p:nvPr/>
        </p:nvSpPr>
        <p:spPr>
          <a:xfrm>
            <a:off x="2033905" y="4055745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726055" y="3576955"/>
            <a:ext cx="1350010" cy="11080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Inverse DCT Transform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761865" y="3576955"/>
            <a:ext cx="1350010" cy="110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Combine 8x8 blocks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9715" y="4055110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111875" y="4055110"/>
            <a:ext cx="692150" cy="1511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806565" y="3947160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pic>
        <p:nvPicPr>
          <p:cNvPr id="18" name="Picture 17" descr="1"/>
          <p:cNvPicPr>
            <a:picLocks noChangeAspect="1"/>
          </p:cNvPicPr>
          <p:nvPr/>
        </p:nvPicPr>
        <p:blipFill>
          <a:blip r:embed="rId1"/>
          <a:srcRect l="56120" t="24895"/>
          <a:stretch>
            <a:fillRect/>
          </a:stretch>
        </p:blipFill>
        <p:spPr>
          <a:xfrm>
            <a:off x="7014210" y="2971165"/>
            <a:ext cx="4093210" cy="35579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625715" y="5984875"/>
            <a:ext cx="374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Reconstructed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4490" y="227965"/>
            <a:ext cx="468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Advantage of DCT</a:t>
            </a:r>
            <a:endParaRPr lang="en-US" sz="2400" b="1"/>
          </a:p>
        </p:txBody>
      </p:sp>
      <p:sp>
        <p:nvSpPr>
          <p:cNvPr id="4" name="Text Box 3"/>
          <p:cNvSpPr txBox="1"/>
          <p:nvPr/>
        </p:nvSpPr>
        <p:spPr>
          <a:xfrm>
            <a:off x="638810" y="755650"/>
            <a:ext cx="109137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1"/>
                </a:solidFill>
                <a:sym typeface="+mn-ea"/>
              </a:rPr>
              <a:t>1)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Energy Compaction: </a:t>
            </a:r>
            <a:r>
              <a:rPr lang="en-US" sz="2000">
                <a:sym typeface="+mn-ea"/>
              </a:rPr>
              <a:t>is the ability to pack the energy of the spatial sequence into as few      </a:t>
            </a: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    frequency coefficients as possible.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6415" y="1774190"/>
            <a:ext cx="6253480" cy="3309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33780" y="5573395"/>
            <a:ext cx="1041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Obeserve that 2D DCT of Lena image all the frequencies compenents in white are concentrated at origin.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b="20150"/>
          <a:stretch>
            <a:fillRect/>
          </a:stretch>
        </p:blipFill>
        <p:spPr>
          <a:xfrm>
            <a:off x="4519930" y="498475"/>
            <a:ext cx="2893695" cy="23107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689860"/>
            <a:ext cx="3474720" cy="2720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410" y="2411730"/>
            <a:ext cx="3665220" cy="31242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560695" y="2592705"/>
            <a:ext cx="143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Image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59710" y="5410200"/>
            <a:ext cx="280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DFT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690610" y="5304155"/>
            <a:ext cx="280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DCT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159885" y="5751195"/>
            <a:ext cx="482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Amplitude Sepctra of DFT and DCT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93725" y="6235065"/>
            <a:ext cx="1026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Observe that DCT have concentrate the information at lower bandwith i.e, DCT image is easy to transfer.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93725" y="75565"/>
            <a:ext cx="471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Consider the DFT and DCT of this flower image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4490" y="1069975"/>
            <a:ext cx="675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Comparision between Original Image and Reconstructed Image</a:t>
            </a:r>
            <a:endParaRPr lang="en-US"/>
          </a:p>
        </p:txBody>
      </p:sp>
      <p:pic>
        <p:nvPicPr>
          <p:cNvPr id="18" name="Picture 17" descr="1"/>
          <p:cNvPicPr>
            <a:picLocks noChangeAspect="1"/>
          </p:cNvPicPr>
          <p:nvPr/>
        </p:nvPicPr>
        <p:blipFill>
          <a:blip r:embed="rId1"/>
          <a:srcRect l="-163" t="13930" r="-218" b="9423"/>
          <a:stretch>
            <a:fillRect/>
          </a:stretch>
        </p:blipFill>
        <p:spPr>
          <a:xfrm>
            <a:off x="1063625" y="1613535"/>
            <a:ext cx="9363710" cy="36309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64490" y="227965"/>
            <a:ext cx="468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Disadvantage of DCT</a:t>
            </a:r>
            <a:endParaRPr lang="en-US" sz="2400" b="1"/>
          </a:p>
        </p:txBody>
      </p:sp>
      <p:sp>
        <p:nvSpPr>
          <p:cNvPr id="4" name="Text Box 3"/>
          <p:cNvSpPr txBox="1"/>
          <p:nvPr/>
        </p:nvSpPr>
        <p:spPr>
          <a:xfrm>
            <a:off x="719455" y="5320030"/>
            <a:ext cx="9077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 the reconstructed image some of the pixels intensities varies suddenly is due to quantization this is the main lossy operation in the whole DCT process.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稻壳天启设计原创模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13" name="稻壳天启设计原创模板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稻壳天启设计原创模板"/>
          <p:cNvSpPr/>
          <p:nvPr/>
        </p:nvSpPr>
        <p:spPr>
          <a:xfrm>
            <a:off x="1245507" y="1955801"/>
            <a:ext cx="9700986" cy="294640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稻壳天启设计原创模板"/>
          <p:cNvSpPr/>
          <p:nvPr/>
        </p:nvSpPr>
        <p:spPr>
          <a:xfrm>
            <a:off x="1404106" y="2145890"/>
            <a:ext cx="9383788" cy="256622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稻壳天启设计原创模板"/>
          <p:cNvSpPr txBox="1"/>
          <p:nvPr/>
        </p:nvSpPr>
        <p:spPr>
          <a:xfrm>
            <a:off x="3870960" y="2758698"/>
            <a:ext cx="4450080" cy="1198880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7200" b="1" spc="600" dirty="0">
                <a:gradFill>
                  <a:gsLst>
                    <a:gs pos="50000">
                      <a:srgbClr val="BFD4E5"/>
                    </a:gs>
                    <a:gs pos="0">
                      <a:srgbClr val="F5C9DA"/>
                    </a:gs>
                    <a:gs pos="100000">
                      <a:srgbClr val="8EEFDD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THANKS</a:t>
            </a:r>
            <a:endParaRPr lang="en-US" altLang="zh-CN" sz="7200" b="1" spc="600" dirty="0">
              <a:gradFill>
                <a:gsLst>
                  <a:gs pos="50000">
                    <a:srgbClr val="BFD4E5"/>
                  </a:gs>
                  <a:gs pos="0">
                    <a:srgbClr val="F5C9DA"/>
                  </a:gs>
                  <a:gs pos="100000">
                    <a:srgbClr val="8EEFDD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4177030" y="683260"/>
            <a:ext cx="3999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DCT=CXC</a:t>
            </a:r>
            <a:r>
              <a:rPr lang="en-US" sz="3600" baseline="30000"/>
              <a:t>T</a:t>
            </a:r>
            <a:endParaRPr lang="en-US" sz="3600" baseline="30000"/>
          </a:p>
        </p:txBody>
      </p:sp>
      <p:sp>
        <p:nvSpPr>
          <p:cNvPr id="9" name="Rectangles 8"/>
          <p:cNvSpPr/>
          <p:nvPr/>
        </p:nvSpPr>
        <p:spPr>
          <a:xfrm>
            <a:off x="4096385" y="734695"/>
            <a:ext cx="2206625" cy="593725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42595" y="199390"/>
            <a:ext cx="2982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DCT in matrix form:</a:t>
            </a:r>
            <a:endParaRPr lang="en-US" sz="2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57935" y="1549400"/>
            <a:ext cx="513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where C is the coefficient matrix it is calculate by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125" y="1841500"/>
            <a:ext cx="5913120" cy="174498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991485" y="2466340"/>
            <a:ext cx="644525" cy="534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</a:rPr>
              <a:t>C</a:t>
            </a:r>
            <a:r>
              <a:rPr lang="en-US" sz="2000" baseline="-25000">
                <a:solidFill>
                  <a:schemeClr val="tx1"/>
                </a:solidFill>
              </a:rPr>
              <a:t>i,j</a:t>
            </a:r>
            <a:endParaRPr lang="en-US" sz="2000" baseline="-250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87450" y="3645535"/>
            <a:ext cx="521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is constant for a given size so for 8x8 matrix C is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65" y="4117340"/>
            <a:ext cx="6222365" cy="27343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905125" y="5125085"/>
            <a:ext cx="816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C=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4756150" y="928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  <p:bldP spid="5" grpId="0" bldLvl="0" animBg="1"/>
      <p:bldP spid="6" grpId="0"/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2595" y="239395"/>
            <a:ext cx="5601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Matrix Multiplication</a:t>
            </a:r>
            <a:endParaRPr lang="en-US" sz="2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916305" y="955040"/>
          <a:ext cx="36880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10"/>
                <a:gridCol w="461010"/>
                <a:gridCol w="461010"/>
                <a:gridCol w="461010"/>
                <a:gridCol w="461010"/>
                <a:gridCol w="461010"/>
                <a:gridCol w="461010"/>
                <a:gridCol w="4610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s 10"/>
          <p:cNvSpPr/>
          <p:nvPr/>
        </p:nvSpPr>
        <p:spPr>
          <a:xfrm>
            <a:off x="900430" y="934720"/>
            <a:ext cx="3758565" cy="382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3" name="Table 12"/>
          <p:cNvGraphicFramePr/>
          <p:nvPr/>
        </p:nvGraphicFramePr>
        <p:xfrm>
          <a:off x="6125845" y="874395"/>
          <a:ext cx="36880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10"/>
                <a:gridCol w="461010"/>
                <a:gridCol w="461010"/>
                <a:gridCol w="461010"/>
                <a:gridCol w="461010"/>
                <a:gridCol w="461010"/>
                <a:gridCol w="461010"/>
                <a:gridCol w="4610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s 13"/>
          <p:cNvSpPr/>
          <p:nvPr/>
        </p:nvSpPr>
        <p:spPr>
          <a:xfrm>
            <a:off x="6090285" y="874395"/>
            <a:ext cx="3758565" cy="3829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551170" y="2355850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B=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281305" y="2355850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A=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357485" y="2567305"/>
            <a:ext cx="169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Let D=AxB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07440" y="5267960"/>
            <a:ext cx="786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D[1][1]=</a:t>
            </a: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4286250" y="4461510"/>
            <a:ext cx="85725" cy="2306955"/>
          </a:xfrm>
          <a:prstGeom prst="lef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371975" y="4461510"/>
            <a:ext cx="4432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  <a:p>
            <a:r>
              <a:rPr lang="en-US"/>
              <a:t>1</a:t>
            </a:r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4685030" y="4461510"/>
            <a:ext cx="130175" cy="2306955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782820" y="5240020"/>
            <a:ext cx="4078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=1x1+2x1+3x1+4x1+5x1+6x1+7x1+8x1=36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094865" y="5217160"/>
            <a:ext cx="210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1  2  3  4  5  6  7  8</a:t>
            </a:r>
            <a:endParaRPr lang="en-US"/>
          </a:p>
        </p:txBody>
      </p:sp>
      <p:sp>
        <p:nvSpPr>
          <p:cNvPr id="19" name="Right Bracket 18"/>
          <p:cNvSpPr/>
          <p:nvPr/>
        </p:nvSpPr>
        <p:spPr>
          <a:xfrm>
            <a:off x="3918585" y="5277485"/>
            <a:ext cx="75565" cy="262255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>
            <a:off x="2120265" y="5287645"/>
            <a:ext cx="75565" cy="272415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163435" y="5761355"/>
            <a:ext cx="449389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These type of array multiplications could be done by </a:t>
            </a:r>
            <a:r>
              <a:rPr lang="en-US" sz="2000">
                <a:solidFill>
                  <a:srgbClr val="FF0000"/>
                </a:solidFill>
              </a:rPr>
              <a:t>OBC</a:t>
            </a:r>
            <a:r>
              <a:rPr lang="en-US" sz="2000">
                <a:solidFill>
                  <a:schemeClr val="tx1"/>
                </a:solidFill>
              </a:rPr>
              <a:t> quickly.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18" grpId="0"/>
      <p:bldP spid="5" grpId="0"/>
      <p:bldP spid="7" grpId="0" bldLvl="0" animBg="1"/>
      <p:bldP spid="12" grpId="0" bldLvl="0" animBg="1"/>
      <p:bldP spid="21" grpId="0"/>
      <p:bldP spid="9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OBC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4404"/>
            <a:ext cx="4096322" cy="1006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0973"/>
            <a:ext cx="3905795" cy="949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3" y="3270250"/>
            <a:ext cx="8002117" cy="100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6" y="4338561"/>
            <a:ext cx="5792008" cy="543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6" y="4995782"/>
            <a:ext cx="6830378" cy="466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OBC contd..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20800"/>
            <a:ext cx="5448301" cy="2425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36195"/>
            <a:ext cx="5969002" cy="1171739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6200000">
            <a:off x="5184775" y="4453845"/>
            <a:ext cx="471487" cy="2379664"/>
          </a:xfrm>
          <a:prstGeom prst="leftBrac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5499" y="601491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 quantity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50632" y="637540"/>
          <a:ext cx="444136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1"/>
                <a:gridCol w="485650"/>
                <a:gridCol w="438411"/>
                <a:gridCol w="425885"/>
                <a:gridCol w="2658741"/>
              </a:tblGrid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2700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1/2(A[1]+A[2]+A[3]+A[4])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2" y="2766253"/>
            <a:ext cx="5687219" cy="1470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378823" y="365126"/>
            <a:ext cx="3282058" cy="8366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realization of OBC</a:t>
            </a:r>
            <a:endParaRPr lang="en-US" sz="3200" b="1" i="1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101" y="5547399"/>
            <a:ext cx="1846216" cy="67052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generator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38858" y="4481433"/>
            <a:ext cx="1258908" cy="818568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78712" y="2647408"/>
            <a:ext cx="1119054" cy="8316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&gt;&gt;1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Manual Operation 19"/>
          <p:cNvSpPr/>
          <p:nvPr/>
        </p:nvSpPr>
        <p:spPr>
          <a:xfrm>
            <a:off x="8795648" y="2194561"/>
            <a:ext cx="2033458" cy="1201782"/>
          </a:xfrm>
          <a:prstGeom prst="flowChartManualOperation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+/-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8340" y="2634343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20</a:t>
            </a:r>
            <a:r>
              <a:rPr lang="en-US" dirty="0" smtClean="0"/>
              <a:t>  ………X[2]…..….b</a:t>
            </a:r>
            <a:r>
              <a:rPr lang="en-US" baseline="-25000" dirty="0" smtClean="0"/>
              <a:t>2,k-1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357049" y="3505200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30</a:t>
            </a:r>
            <a:r>
              <a:rPr lang="en-US" dirty="0" smtClean="0"/>
              <a:t> …….…X[3]……… b</a:t>
            </a:r>
            <a:r>
              <a:rPr lang="en-US" baseline="-25000" dirty="0" smtClean="0"/>
              <a:t>3,k-1</a:t>
            </a:r>
            <a:endParaRPr lang="en-US" baseline="-25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185864" y="3492139"/>
            <a:ext cx="0" cy="4702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6500" y="3513911"/>
            <a:ext cx="3" cy="4484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0923" y="4471852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40</a:t>
            </a:r>
            <a:r>
              <a:rPr lang="en-US" dirty="0" smtClean="0"/>
              <a:t>  ………X[4]….…  b</a:t>
            </a:r>
            <a:r>
              <a:rPr lang="en-US" baseline="-25000" dirty="0" smtClean="0"/>
              <a:t>4,k-1</a:t>
            </a:r>
            <a:endParaRPr lang="en-US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378820" y="1776549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 ….……X[1]…….. b</a:t>
            </a:r>
            <a:r>
              <a:rPr lang="en-US" baseline="-25000" dirty="0" smtClean="0"/>
              <a:t>1,k-1</a:t>
            </a:r>
            <a:endParaRPr lang="en-US" baseline="-25000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185865" y="1776551"/>
            <a:ext cx="1" cy="470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3112" y="1776551"/>
            <a:ext cx="1" cy="45212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12787" y="2634318"/>
            <a:ext cx="10324" cy="4267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185865" y="2647408"/>
            <a:ext cx="1" cy="4397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64328" y="4481435"/>
            <a:ext cx="2174" cy="4345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57378" y="4471854"/>
            <a:ext cx="2361" cy="4441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Up Arrow 54"/>
          <p:cNvSpPr/>
          <p:nvPr/>
        </p:nvSpPr>
        <p:spPr>
          <a:xfrm>
            <a:off x="1423852" y="4915988"/>
            <a:ext cx="404948" cy="631383"/>
          </a:xfrm>
          <a:prstGeom prst="up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2"/>
          </p:cNvCxnSpPr>
          <p:nvPr/>
        </p:nvCxnSpPr>
        <p:spPr>
          <a:xfrm>
            <a:off x="9812377" y="3396343"/>
            <a:ext cx="0" cy="146743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11067976" y="5747655"/>
            <a:ext cx="940530" cy="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2560317" y="5891349"/>
            <a:ext cx="783775" cy="4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332699" y="6673870"/>
            <a:ext cx="5243060" cy="130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17966" y="5891349"/>
            <a:ext cx="13066" cy="79683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endCxn id="20" idx="1"/>
          </p:cNvCxnSpPr>
          <p:nvPr/>
        </p:nvCxnSpPr>
        <p:spPr>
          <a:xfrm rot="5400000" flipH="1" flipV="1">
            <a:off x="6848167" y="4523045"/>
            <a:ext cx="3878419" cy="423235"/>
          </a:xfrm>
          <a:prstGeom prst="bentConnector2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8" idx="3"/>
          </p:cNvCxnSpPr>
          <p:nvPr/>
        </p:nvCxnSpPr>
        <p:spPr>
          <a:xfrm flipV="1">
            <a:off x="2965265" y="1998617"/>
            <a:ext cx="71738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2934785" y="2856412"/>
            <a:ext cx="768000" cy="1089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943494" y="3738158"/>
            <a:ext cx="71738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3"/>
          </p:cNvCxnSpPr>
          <p:nvPr/>
        </p:nvCxnSpPr>
        <p:spPr>
          <a:xfrm flipV="1">
            <a:off x="2917368" y="4693920"/>
            <a:ext cx="765284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3245" y="1591883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endParaRPr lang="en-US" baseline="-25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94521" y="2420903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-25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aseline="-25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94521" y="3299615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-25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aseline="-25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83095" y="4216588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-250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aseline="-25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58586" y="3553492"/>
            <a:ext cx="9733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ctrl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696613" y="365126"/>
          <a:ext cx="4441368" cy="622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1"/>
                <a:gridCol w="477061"/>
                <a:gridCol w="450937"/>
                <a:gridCol w="425885"/>
                <a:gridCol w="2654804"/>
              </a:tblGrid>
              <a:tr h="373275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5923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1/2(A[1]+A[2]+A[3]+A[4])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9269260" y="1327759"/>
            <a:ext cx="25052" cy="8668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339803" y="1314622"/>
            <a:ext cx="25052" cy="8668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16866" y="1327759"/>
            <a:ext cx="116492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339803" y="1317485"/>
            <a:ext cx="11984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9" idx="0"/>
          </p:cNvCxnSpPr>
          <p:nvPr/>
        </p:nvCxnSpPr>
        <p:spPr>
          <a:xfrm>
            <a:off x="11531189" y="1314622"/>
            <a:ext cx="7050" cy="13327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2"/>
          </p:cNvCxnSpPr>
          <p:nvPr/>
        </p:nvCxnSpPr>
        <p:spPr>
          <a:xfrm flipV="1">
            <a:off x="11538239" y="3479038"/>
            <a:ext cx="0" cy="9928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7986302" y="5392050"/>
            <a:ext cx="2261377" cy="67052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A[1]+A[2]+A[3]+A[4]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Flowchart: Manual Operation 71"/>
          <p:cNvSpPr/>
          <p:nvPr/>
        </p:nvSpPr>
        <p:spPr>
          <a:xfrm rot="16200000">
            <a:off x="9737117" y="4882450"/>
            <a:ext cx="1166946" cy="422365"/>
          </a:xfrm>
          <a:prstGeom prst="flowChartManualOperation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1         0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9459302" y="5296463"/>
            <a:ext cx="650105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2" idx="2"/>
          </p:cNvCxnSpPr>
          <p:nvPr/>
        </p:nvCxnSpPr>
        <p:spPr>
          <a:xfrm flipV="1">
            <a:off x="10531773" y="5093632"/>
            <a:ext cx="297029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1"/>
          </p:cNvCxnSpPr>
          <p:nvPr/>
        </p:nvCxnSpPr>
        <p:spPr>
          <a:xfrm rot="16200000" flipH="1">
            <a:off x="10060854" y="5820148"/>
            <a:ext cx="534707" cy="152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812377" y="4863774"/>
            <a:ext cx="29703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09407" y="6052748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“LUT” Optimization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5943600" y="4064000"/>
            <a:ext cx="647700" cy="2590800"/>
          </a:xfrm>
          <a:prstGeom prst="leftBrac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5497" y="5174734"/>
            <a:ext cx="259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b1 as a control signal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6026" y="1685109"/>
          <a:ext cx="449362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71"/>
                <a:gridCol w="424898"/>
                <a:gridCol w="424899"/>
                <a:gridCol w="489277"/>
                <a:gridCol w="2716776"/>
              </a:tblGrid>
              <a:tr h="341290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1950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18278" y="543084"/>
          <a:ext cx="444136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1"/>
                <a:gridCol w="452010"/>
                <a:gridCol w="450937"/>
                <a:gridCol w="475989"/>
                <a:gridCol w="2629751"/>
              </a:tblGrid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3626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1/2(A[1]+A[2]+A[3]+A[4])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831874" y="3849248"/>
            <a:ext cx="441524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378823" y="365126"/>
            <a:ext cx="11044914" cy="8366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form of OBC</a:t>
            </a:r>
            <a:endParaRPr lang="en-US" b="1" i="1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101" y="5547399"/>
            <a:ext cx="1846216" cy="67052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generator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38858" y="4481433"/>
            <a:ext cx="1258908" cy="818568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78712" y="2647408"/>
            <a:ext cx="1119054" cy="83163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Manual Operation 19"/>
          <p:cNvSpPr/>
          <p:nvPr/>
        </p:nvSpPr>
        <p:spPr>
          <a:xfrm>
            <a:off x="8795648" y="2194561"/>
            <a:ext cx="2033458" cy="1201782"/>
          </a:xfrm>
          <a:prstGeom prst="flowChartManualOperation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+/-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8340" y="2634343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20</a:t>
            </a:r>
            <a:r>
              <a:rPr lang="en-US" dirty="0" smtClean="0"/>
              <a:t>  ………X[2]…..….b</a:t>
            </a:r>
            <a:r>
              <a:rPr lang="en-US" baseline="-25000" dirty="0" smtClean="0"/>
              <a:t>2,k-1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357049" y="3505200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30</a:t>
            </a:r>
            <a:r>
              <a:rPr lang="en-US" dirty="0" smtClean="0"/>
              <a:t> …….…X[3]……… b</a:t>
            </a:r>
            <a:r>
              <a:rPr lang="en-US" baseline="-25000" dirty="0" smtClean="0"/>
              <a:t>3,k-1</a:t>
            </a:r>
            <a:endParaRPr lang="en-US" baseline="-25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185864" y="3492139"/>
            <a:ext cx="0" cy="4702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6500" y="3513911"/>
            <a:ext cx="3" cy="4484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0923" y="4471852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40</a:t>
            </a:r>
            <a:r>
              <a:rPr lang="en-US" dirty="0" smtClean="0"/>
              <a:t>  ………X[4]….…  b</a:t>
            </a:r>
            <a:r>
              <a:rPr lang="en-US" baseline="-25000" dirty="0" smtClean="0"/>
              <a:t>4,k-1</a:t>
            </a:r>
            <a:endParaRPr lang="en-US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378820" y="1776549"/>
            <a:ext cx="2586445" cy="44413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10</a:t>
            </a:r>
            <a:r>
              <a:rPr lang="en-US" dirty="0" smtClean="0"/>
              <a:t> ….……X[1]…….. b</a:t>
            </a:r>
            <a:r>
              <a:rPr lang="en-US" baseline="-25000" dirty="0" smtClean="0"/>
              <a:t>1,k-1</a:t>
            </a:r>
            <a:endParaRPr lang="en-US" baseline="-25000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2185865" y="1776551"/>
            <a:ext cx="1" cy="4702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3112" y="1776551"/>
            <a:ext cx="1" cy="45212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12787" y="2634318"/>
            <a:ext cx="10324" cy="4267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185865" y="2647408"/>
            <a:ext cx="1" cy="4397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64328" y="4481435"/>
            <a:ext cx="2174" cy="4345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57378" y="4471854"/>
            <a:ext cx="2361" cy="4441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Up Arrow 54"/>
          <p:cNvSpPr/>
          <p:nvPr/>
        </p:nvSpPr>
        <p:spPr>
          <a:xfrm>
            <a:off x="1423852" y="4915988"/>
            <a:ext cx="404948" cy="631383"/>
          </a:xfrm>
          <a:prstGeom prst="upArrow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2"/>
          </p:cNvCxnSpPr>
          <p:nvPr/>
        </p:nvCxnSpPr>
        <p:spPr>
          <a:xfrm>
            <a:off x="9812377" y="3396343"/>
            <a:ext cx="0" cy="146743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11067976" y="5747655"/>
            <a:ext cx="940530" cy="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10" idx="1"/>
          </p:cNvCxnSpPr>
          <p:nvPr/>
        </p:nvCxnSpPr>
        <p:spPr>
          <a:xfrm>
            <a:off x="4186350" y="5858680"/>
            <a:ext cx="1019287" cy="196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223353" y="6673870"/>
            <a:ext cx="3352406" cy="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189046" y="5878284"/>
            <a:ext cx="13583" cy="7955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endCxn id="20" idx="1"/>
          </p:cNvCxnSpPr>
          <p:nvPr/>
        </p:nvCxnSpPr>
        <p:spPr>
          <a:xfrm rot="5400000" flipH="1" flipV="1">
            <a:off x="6848167" y="4523045"/>
            <a:ext cx="3878419" cy="423235"/>
          </a:xfrm>
          <a:prstGeom prst="bentConnector2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8" idx="3"/>
          </p:cNvCxnSpPr>
          <p:nvPr/>
        </p:nvCxnSpPr>
        <p:spPr>
          <a:xfrm>
            <a:off x="2965265" y="1998618"/>
            <a:ext cx="241676" cy="374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</p:cNvCxnSpPr>
          <p:nvPr/>
        </p:nvCxnSpPr>
        <p:spPr>
          <a:xfrm flipV="1">
            <a:off x="2934785" y="2856411"/>
            <a:ext cx="53105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943494" y="3738158"/>
            <a:ext cx="504237" cy="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3"/>
          </p:cNvCxnSpPr>
          <p:nvPr/>
        </p:nvCxnSpPr>
        <p:spPr>
          <a:xfrm flipV="1">
            <a:off x="2917368" y="4693920"/>
            <a:ext cx="530363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7433" y="1642349"/>
            <a:ext cx="4748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endParaRPr 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80769" y="2833247"/>
            <a:ext cx="4748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70431" y="3738037"/>
            <a:ext cx="4748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57559" y="4679108"/>
            <a:ext cx="4748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58586" y="3553492"/>
            <a:ext cx="9733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ctrl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281786" y="1748023"/>
            <a:ext cx="12526" cy="446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339803" y="1314622"/>
            <a:ext cx="25052" cy="8668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42542" y="1748023"/>
            <a:ext cx="83924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339803" y="1317485"/>
            <a:ext cx="11984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9" idx="0"/>
          </p:cNvCxnSpPr>
          <p:nvPr/>
        </p:nvCxnSpPr>
        <p:spPr>
          <a:xfrm>
            <a:off x="11531189" y="1314622"/>
            <a:ext cx="7050" cy="13327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2"/>
          </p:cNvCxnSpPr>
          <p:nvPr/>
        </p:nvCxnSpPr>
        <p:spPr>
          <a:xfrm flipV="1">
            <a:off x="11538239" y="3479038"/>
            <a:ext cx="0" cy="9928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8050823" y="5041411"/>
            <a:ext cx="2132335" cy="67052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A[1]+A[2]+A[3]+A[4]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Flowchart: Manual Operation 71"/>
          <p:cNvSpPr/>
          <p:nvPr/>
        </p:nvSpPr>
        <p:spPr>
          <a:xfrm rot="16200000">
            <a:off x="9737117" y="4882450"/>
            <a:ext cx="1166946" cy="422365"/>
          </a:xfrm>
          <a:prstGeom prst="flowChartManualOperation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9459302" y="5296463"/>
            <a:ext cx="650105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2" idx="2"/>
          </p:cNvCxnSpPr>
          <p:nvPr/>
        </p:nvCxnSpPr>
        <p:spPr>
          <a:xfrm flipV="1">
            <a:off x="10531773" y="5093632"/>
            <a:ext cx="297029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1"/>
          </p:cNvCxnSpPr>
          <p:nvPr/>
        </p:nvCxnSpPr>
        <p:spPr>
          <a:xfrm rot="16200000" flipH="1">
            <a:off x="10060854" y="5820148"/>
            <a:ext cx="534707" cy="152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812377" y="4863774"/>
            <a:ext cx="29703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09407" y="6052748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4386692" y="1261809"/>
          <a:ext cx="4055850" cy="407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98"/>
                <a:gridCol w="424899"/>
                <a:gridCol w="489277"/>
                <a:gridCol w="2716776"/>
              </a:tblGrid>
              <a:tr h="371564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-1/2(A[1]+A[2]+A[3]+A[4])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-1/2(A[1]+A[2]+A[3]-A[4])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-1/2(A[1]+A[2]-A[3]+A[4])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-1/2(A[1]+A[2]-A[3]-A[4])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-1/2(A[1]-A[2]+A[3]+A[4])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-1/2(A[1]-A[2]+A[3]-A[4])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-1/2(A[1]-A[2]-A[3]+A[4])</a:t>
                      </a:r>
                      <a:endParaRPr lang="en-US" dirty="0" smtClean="0"/>
                    </a:p>
                  </a:txBody>
                  <a:tcPr/>
                </a:tc>
              </a:tr>
              <a:tr h="4630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-1/2(A[1]-A[2]-A[3]-A[4])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8" name="Straight Connector 97"/>
          <p:cNvCxnSpPr/>
          <p:nvPr/>
        </p:nvCxnSpPr>
        <p:spPr>
          <a:xfrm flipV="1">
            <a:off x="2553786" y="6023750"/>
            <a:ext cx="953824" cy="3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Moon 101"/>
          <p:cNvSpPr/>
          <p:nvPr/>
        </p:nvSpPr>
        <p:spPr>
          <a:xfrm rot="10800000">
            <a:off x="3488712" y="2444910"/>
            <a:ext cx="657499" cy="605260"/>
          </a:xfrm>
          <a:prstGeom prst="moon">
            <a:avLst>
              <a:gd name="adj" fmla="val 87037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 rot="3050209">
            <a:off x="2585382" y="2289539"/>
            <a:ext cx="954037" cy="841357"/>
          </a:xfrm>
          <a:prstGeom prst="arc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oon 103"/>
          <p:cNvSpPr/>
          <p:nvPr/>
        </p:nvSpPr>
        <p:spPr>
          <a:xfrm rot="10800000">
            <a:off x="3472471" y="3335023"/>
            <a:ext cx="657499" cy="605260"/>
          </a:xfrm>
          <a:prstGeom prst="moon">
            <a:avLst>
              <a:gd name="adj" fmla="val 87037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/>
          <p:cNvSpPr/>
          <p:nvPr/>
        </p:nvSpPr>
        <p:spPr>
          <a:xfrm rot="3050209">
            <a:off x="2556078" y="3166589"/>
            <a:ext cx="954037" cy="841357"/>
          </a:xfrm>
          <a:prstGeom prst="arc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oon 106"/>
          <p:cNvSpPr/>
          <p:nvPr/>
        </p:nvSpPr>
        <p:spPr>
          <a:xfrm rot="10800000">
            <a:off x="3486586" y="4310504"/>
            <a:ext cx="657499" cy="605260"/>
          </a:xfrm>
          <a:prstGeom prst="moon">
            <a:avLst>
              <a:gd name="adj" fmla="val 87037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3050209">
            <a:off x="2570193" y="4155133"/>
            <a:ext cx="954037" cy="841357"/>
          </a:xfrm>
          <a:prstGeom prst="arc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oon 109"/>
          <p:cNvSpPr/>
          <p:nvPr/>
        </p:nvSpPr>
        <p:spPr>
          <a:xfrm rot="10800000">
            <a:off x="3528851" y="5556050"/>
            <a:ext cx="657499" cy="605260"/>
          </a:xfrm>
          <a:prstGeom prst="moon">
            <a:avLst>
              <a:gd name="adj" fmla="val 87037"/>
            </a:avLst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3170639" y="2020382"/>
            <a:ext cx="12371" cy="37516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2321" y="5772066"/>
            <a:ext cx="3394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2" idx="1"/>
          </p:cNvCxnSpPr>
          <p:nvPr/>
        </p:nvCxnSpPr>
        <p:spPr>
          <a:xfrm>
            <a:off x="4146211" y="2747540"/>
            <a:ext cx="275477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129007" y="3637653"/>
            <a:ext cx="261132" cy="1291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131714" y="4613134"/>
            <a:ext cx="277416" cy="404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rc 121"/>
          <p:cNvSpPr/>
          <p:nvPr/>
        </p:nvSpPr>
        <p:spPr>
          <a:xfrm rot="3050209">
            <a:off x="2628229" y="5394824"/>
            <a:ext cx="954037" cy="841357"/>
          </a:xfrm>
          <a:prstGeom prst="arc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182321" y="4490643"/>
            <a:ext cx="265410" cy="762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198218" y="3530268"/>
            <a:ext cx="267623" cy="317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170579" y="2566691"/>
            <a:ext cx="301891" cy="720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636410" y="6058454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7417</Words>
  <Application>WPS Presentation</Application>
  <PresentationFormat>Widescreen</PresentationFormat>
  <Paragraphs>1776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Cosine Transform(DCT)</dc:title>
  <dc:creator/>
  <cp:lastModifiedBy>Syamm</cp:lastModifiedBy>
  <cp:revision>41</cp:revision>
  <dcterms:created xsi:type="dcterms:W3CDTF">2020-07-17T08:03:00Z</dcterms:created>
  <dcterms:modified xsi:type="dcterms:W3CDTF">2020-12-18T02:13:07Z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