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20" r:id="rId3"/>
    <p:sldId id="256" r:id="rId4"/>
    <p:sldId id="293" r:id="rId5"/>
    <p:sldId id="258" r:id="rId6"/>
    <p:sldId id="268" r:id="rId7"/>
    <p:sldId id="264" r:id="rId8"/>
    <p:sldId id="259" r:id="rId9"/>
    <p:sldId id="269" r:id="rId10"/>
    <p:sldId id="257" r:id="rId11"/>
    <p:sldId id="265" r:id="rId12"/>
    <p:sldId id="280" r:id="rId13"/>
    <p:sldId id="281" r:id="rId14"/>
    <p:sldId id="267" r:id="rId15"/>
    <p:sldId id="266" r:id="rId16"/>
    <p:sldId id="324" r:id="rId17"/>
    <p:sldId id="326" r:id="rId18"/>
    <p:sldId id="271" r:id="rId19"/>
    <p:sldId id="272" r:id="rId20"/>
    <p:sldId id="327" r:id="rId21"/>
    <p:sldId id="275" r:id="rId22"/>
    <p:sldId id="276" r:id="rId23"/>
    <p:sldId id="277" r:id="rId24"/>
    <p:sldId id="260" r:id="rId25"/>
    <p:sldId id="278" r:id="rId26"/>
    <p:sldId id="279" r:id="rId27"/>
    <p:sldId id="261" r:id="rId28"/>
    <p:sldId id="323" r:id="rId29"/>
    <p:sldId id="358" r:id="rId30"/>
    <p:sldId id="359" r:id="rId31"/>
    <p:sldId id="315" r:id="rId32"/>
    <p:sldId id="316" r:id="rId33"/>
    <p:sldId id="317" r:id="rId34"/>
    <p:sldId id="328" r:id="rId35"/>
    <p:sldId id="318" r:id="rId36"/>
    <p:sldId id="319" r:id="rId37"/>
    <p:sldId id="321" r:id="rId38"/>
    <p:sldId id="322" r:id="rId3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GI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GIF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7455" y="2688590"/>
            <a:ext cx="4903470" cy="99695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Good Afternoon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Hou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0385" y="1383030"/>
            <a:ext cx="8813165" cy="4464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BM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4285" y="1003300"/>
            <a:ext cx="65455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imple-linear-regress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4590" y="1343660"/>
            <a:ext cx="6285230" cy="4409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moking1"/>
          <p:cNvPicPr>
            <a:picLocks noChangeAspect="1"/>
          </p:cNvPicPr>
          <p:nvPr>
            <p:ph idx="1"/>
          </p:nvPr>
        </p:nvPicPr>
        <p:blipFill>
          <a:blip r:embed="rId1"/>
          <a:srcRect l="1429" t="1634" r="2041" b="5603"/>
          <a:stretch>
            <a:fillRect/>
          </a:stretch>
        </p:blipFill>
        <p:spPr>
          <a:xfrm>
            <a:off x="3677285" y="1896745"/>
            <a:ext cx="4805680" cy="40366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Canc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5340" y="2324735"/>
            <a:ext cx="548005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475" y="2657475"/>
            <a:ext cx="8654415" cy="1325880"/>
          </a:xfrm>
        </p:spPr>
        <p:txBody>
          <a:bodyPr/>
          <a:p>
            <a:r>
              <a:rPr lang="en-US"/>
              <a:t>SUBTASKS TO IMPLEMENT THIS TASK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The subtasks we require is the stasitical properties of linear data</a:t>
            </a:r>
            <a:endParaRPr lang="en-US"/>
          </a:p>
          <a:p>
            <a:pPr marL="0" indent="0">
              <a:buNone/>
            </a:pPr>
            <a:r>
              <a:rPr lang="en-US"/>
              <a:t>1)Mean</a:t>
            </a:r>
            <a:endParaRPr lang="en-US"/>
          </a:p>
          <a:p>
            <a:pPr marL="0" indent="0">
              <a:buNone/>
            </a:pPr>
            <a:r>
              <a:rPr lang="en-US"/>
              <a:t>2)Standard Deviation</a:t>
            </a:r>
            <a:endParaRPr lang="en-US"/>
          </a:p>
          <a:p>
            <a:pPr marL="0" indent="0">
              <a:buNone/>
            </a:pPr>
            <a:r>
              <a:rPr lang="en-US"/>
              <a:t>3)</a:t>
            </a:r>
            <a:r>
              <a:rPr lang="en-US">
                <a:sym typeface="+mn-ea"/>
              </a:rPr>
              <a:t>Standardization of Values</a:t>
            </a:r>
            <a:endParaRPr lang="en-US"/>
          </a:p>
          <a:p>
            <a:pPr marL="0" indent="0">
              <a:buNone/>
            </a:pPr>
            <a:r>
              <a:rPr lang="en-US"/>
              <a:t>4)Correlation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Content Placeholder 5"/>
          <p:cNvGraphicFramePr/>
          <p:nvPr>
            <p:ph sz="half" idx="1"/>
          </p:nvPr>
        </p:nvGraphicFramePr>
        <p:xfrm>
          <a:off x="695325" y="1043940"/>
          <a:ext cx="177990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/>
                <a:gridCol w="88582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/>
                        <a:t>                                 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8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2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14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3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20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604260" y="1280160"/>
          <a:ext cx="2635885" cy="91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130300" imgH="393700" progId="Equation.KSEE3">
                  <p:embed/>
                </p:oleObj>
              </mc:Choice>
              <mc:Fallback>
                <p:oleObj name="" r:id="rId1" imgW="1130300" imgH="393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4260" y="1280160"/>
                        <a:ext cx="2635885" cy="91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4260" y="2512695"/>
          <a:ext cx="3169285" cy="91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358900" imgH="393700" progId="Equation.KSEE3">
                  <p:embed/>
                </p:oleObj>
              </mc:Choice>
              <mc:Fallback>
                <p:oleObj name="" r:id="rId3" imgW="1358900" imgH="393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4260" y="2512695"/>
                        <a:ext cx="3169285" cy="91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613410" y="247015"/>
            <a:ext cx="2682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Mean: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/>
          <p:nvPr>
            <p:ph idx="1"/>
          </p:nvPr>
        </p:nvGraphicFramePr>
        <p:xfrm>
          <a:off x="673735" y="1290320"/>
          <a:ext cx="186118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720"/>
                <a:gridCol w="92646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/>
                        <a:t>                                 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8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2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14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3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20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7220" y="1290320"/>
          <a:ext cx="4384040" cy="1193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688465" imgH="482600" progId="Equation.KSEE3">
                  <p:embed/>
                </p:oleObj>
              </mc:Choice>
              <mc:Fallback>
                <p:oleObj name="" r:id="rId1" imgW="1688465" imgH="4826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7220" y="1290320"/>
                        <a:ext cx="4384040" cy="1193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157220" y="2745740"/>
          <a:ext cx="4374515" cy="124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701800" imgH="482600" progId="Equation.KSEE3">
                  <p:embed/>
                </p:oleObj>
              </mc:Choice>
              <mc:Fallback>
                <p:oleObj name="" r:id="rId3" imgW="1701800" imgH="4826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7220" y="2745740"/>
                        <a:ext cx="4374515" cy="1240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451485" y="431800"/>
            <a:ext cx="3340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Standard Deviation:</a:t>
            </a:r>
            <a:endParaRPr lang="en-US" sz="2400"/>
          </a:p>
        </p:txBody>
      </p:sp>
      <p:sp>
        <p:nvSpPr>
          <p:cNvPr id="13" name="Text Box 12"/>
          <p:cNvSpPr txBox="1"/>
          <p:nvPr/>
        </p:nvSpPr>
        <p:spPr>
          <a:xfrm>
            <a:off x="8389620" y="2093595"/>
            <a:ext cx="35877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SD</a:t>
            </a:r>
            <a:r>
              <a:rPr lang="en-US" sz="2800" baseline="-25000"/>
              <a:t>x</a:t>
            </a:r>
            <a:r>
              <a:rPr lang="en-US" sz="2800"/>
              <a:t>=1</a:t>
            </a:r>
            <a:endParaRPr lang="en-US" sz="2800"/>
          </a:p>
          <a:p>
            <a:r>
              <a:rPr lang="en-US" sz="2800"/>
              <a:t>SD</a:t>
            </a:r>
            <a:r>
              <a:rPr lang="en-US" sz="2800" baseline="-25000"/>
              <a:t>y</a:t>
            </a:r>
            <a:r>
              <a:rPr lang="en-US" sz="2800"/>
              <a:t>=6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Standardization of Values: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38200" y="3855720"/>
            <a:ext cx="10515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The mean of standardized values will always be zero, and the standard deviation will always be one. 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 graph of standardized values will have exactly the same shape as the graph of raw data, but it may be a different size and have different coordinates.</a:t>
            </a:r>
            <a:endParaRPr lang="en-US" sz="2400"/>
          </a:p>
        </p:txBody>
      </p:sp>
      <p:graphicFrame>
        <p:nvGraphicFramePr>
          <p:cNvPr id="8" name="Content Placeholder 7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926273" y="1852772"/>
          <a:ext cx="2593975" cy="135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" imgW="825500" imgH="431800" progId="Equation.KSEE3">
                  <p:embed/>
                </p:oleObj>
              </mc:Choice>
              <mc:Fallback>
                <p:oleObj name="" r:id="rId1" imgW="825500" imgH="431800" progId="Equation.KSEE3">
                  <p:embed/>
                  <p:pic>
                    <p:nvPicPr>
                      <p:cNvPr id="0" name="Picture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6273" y="1852772"/>
                        <a:ext cx="2593975" cy="135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8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202045" y="1853089"/>
          <a:ext cx="2593340" cy="131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850900" imgH="469900" progId="Equation.KSEE3">
                  <p:embed/>
                </p:oleObj>
              </mc:Choice>
              <mc:Fallback>
                <p:oleObj name="" r:id="rId3" imgW="850900" imgH="469900" progId="Equation.KSEE3">
                  <p:embed/>
                  <p:pic>
                    <p:nvPicPr>
                      <p:cNvPr id="0" name="Picture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02045" y="1853089"/>
                        <a:ext cx="2593340" cy="131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085" y="2880995"/>
            <a:ext cx="9144000" cy="600710"/>
          </a:xfrm>
        </p:spPr>
        <p:txBody>
          <a:bodyPr>
            <a:normAutofit fontScale="90000"/>
          </a:bodyPr>
          <a:p>
            <a:r>
              <a:rPr lang="en-US"/>
              <a:t>Linear Regression using Verilog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394065" y="5462905"/>
            <a:ext cx="5338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Project Guide : Sk.Irfan Ali &amp; P.Shyam </a:t>
            </a:r>
            <a:endParaRPr lang="en-US"/>
          </a:p>
          <a:p>
            <a:r>
              <a:rPr lang="en-US"/>
              <a:t>Name               :M. Syam Sundar</a:t>
            </a:r>
            <a:endParaRPr lang="en-US"/>
          </a:p>
          <a:p>
            <a:r>
              <a:rPr lang="en-US"/>
              <a:t>ID NO.              :N150404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775" y="176530"/>
            <a:ext cx="5181600" cy="847090"/>
          </a:xfrm>
        </p:spPr>
        <p:txBody>
          <a:bodyPr/>
          <a:p>
            <a:pPr marL="0" indent="0">
              <a:buNone/>
            </a:pPr>
            <a:r>
              <a:rPr lang="en-US"/>
              <a:t>Standardized Values:</a:t>
            </a:r>
            <a:endParaRPr lang="en-US"/>
          </a:p>
        </p:txBody>
      </p:sp>
      <p:graphicFrame>
        <p:nvGraphicFramePr>
          <p:cNvPr id="7" name="Object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4775" y="694690"/>
          <a:ext cx="2593975" cy="135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" imgW="825500" imgH="431800" progId="Equation.KSEE3">
                  <p:embed/>
                </p:oleObj>
              </mc:Choice>
              <mc:Fallback>
                <p:oleObj name="" r:id="rId1" imgW="825500" imgH="431800" progId="Equation.KSEE3">
                  <p:embed/>
                  <p:pic>
                    <p:nvPicPr>
                      <p:cNvPr id="0" name="Picture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14775" y="694690"/>
                        <a:ext cx="2593975" cy="135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4775" y="2386330"/>
          <a:ext cx="2593340" cy="131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850900" imgH="469900" progId="Equation.KSEE3">
                  <p:embed/>
                </p:oleObj>
              </mc:Choice>
              <mc:Fallback>
                <p:oleObj name="" r:id="rId3" imgW="850900" imgH="469900" progId="Equation.KSEE3">
                  <p:embed/>
                  <p:pic>
                    <p:nvPicPr>
                      <p:cNvPr id="0" name="Picture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4775" y="2386330"/>
                        <a:ext cx="2593340" cy="131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682625" y="807720"/>
          <a:ext cx="178943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5"/>
                <a:gridCol w="89090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/>
                        <a:t>                                 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8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2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14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3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20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8725535" y="807720"/>
          <a:ext cx="130746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90"/>
                <a:gridCol w="650875"/>
              </a:tblGrid>
              <a:tr h="6705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aseline="-2500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2000" baseline="30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Y</a:t>
                      </a:r>
                      <a:r>
                        <a:rPr lang="en-US" sz="1800" baseline="-25000">
                          <a:solidFill>
                            <a:schemeClr val="tx1"/>
                          </a:solidFill>
                          <a:sym typeface="+mn-ea"/>
                        </a:rPr>
                        <a:t>i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sym typeface="+mn-ea"/>
                        </a:rPr>
                        <a:t>*</a:t>
                      </a:r>
                      <a:r>
                        <a:rPr lang="en-US"/>
                        <a:t>                                 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-1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-1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0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0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Screenshot (263)"/>
          <p:cNvPicPr>
            <a:picLocks noChangeAspect="1"/>
          </p:cNvPicPr>
          <p:nvPr>
            <p:ph sz="half" idx="1"/>
          </p:nvPr>
        </p:nvPicPr>
        <p:blipFill>
          <a:blip r:embed="rId1"/>
          <a:srcRect l="2770" t="5749" r="3762"/>
          <a:stretch>
            <a:fillRect/>
          </a:stretch>
        </p:blipFill>
        <p:spPr>
          <a:xfrm>
            <a:off x="2994660" y="932815"/>
            <a:ext cx="8873490" cy="5187315"/>
          </a:xfrm>
          <a:prstGeom prst="rect">
            <a:avLst/>
          </a:prstGeom>
        </p:spPr>
      </p:pic>
      <p:graphicFrame>
        <p:nvGraphicFramePr>
          <p:cNvPr id="9" name="Content Placeholder 8"/>
          <p:cNvGraphicFramePr/>
          <p:nvPr>
            <p:ph sz="half" idx="2"/>
          </p:nvPr>
        </p:nvGraphicFramePr>
        <p:xfrm>
          <a:off x="744220" y="1805305"/>
          <a:ext cx="234442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290"/>
                <a:gridCol w="1167130"/>
              </a:tblGrid>
              <a:tr h="6705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aseline="-2500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2000" baseline="30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Y</a:t>
                      </a:r>
                      <a:r>
                        <a:rPr lang="en-US" sz="1800" baseline="-25000">
                          <a:solidFill>
                            <a:schemeClr val="tx1"/>
                          </a:solidFill>
                          <a:sym typeface="+mn-ea"/>
                        </a:rPr>
                        <a:t>i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sym typeface="+mn-ea"/>
                        </a:rPr>
                        <a:t>*</a:t>
                      </a:r>
                      <a:r>
                        <a:rPr lang="en-US"/>
                        <a:t>                                 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-1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-1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0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0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30530" y="236855"/>
            <a:ext cx="5130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Correlation :</a:t>
            </a:r>
            <a:endParaRPr lang="en-US" sz="2400"/>
          </a:p>
        </p:txBody>
      </p:sp>
      <p:graphicFrame>
        <p:nvGraphicFramePr>
          <p:cNvPr id="9" name="Content Placeholder 8">
            <a:hlinkClick r:id="" action="ppaction://ole?verb="/>
          </p:cNvPr>
          <p:cNvGraphicFramePr>
            <a:graphicFrameLocks noChangeAspect="1"/>
          </p:cNvGraphicFramePr>
          <p:nvPr>
            <p:ph/>
          </p:nvPr>
        </p:nvGraphicFramePr>
        <p:xfrm>
          <a:off x="3956368" y="1965167"/>
          <a:ext cx="2781935" cy="102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" imgW="1168400" imgH="431800" progId="Equation.KSEE3">
                  <p:embed/>
                </p:oleObj>
              </mc:Choice>
              <mc:Fallback>
                <p:oleObj name="" r:id="rId1" imgW="1168400" imgH="431800" progId="Equation.KSEE3">
                  <p:embed/>
                  <p:pic>
                    <p:nvPicPr>
                      <p:cNvPr id="0" name="Picture 30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368" y="1965167"/>
                        <a:ext cx="2781935" cy="1028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579755" y="1183640"/>
          <a:ext cx="205613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510"/>
                <a:gridCol w="1023620"/>
              </a:tblGrid>
              <a:tr h="6705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aseline="-2500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2000" baseline="30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Y</a:t>
                      </a:r>
                      <a:r>
                        <a:rPr lang="en-US" sz="1800" baseline="-25000">
                          <a:solidFill>
                            <a:schemeClr val="tx1"/>
                          </a:solidFill>
                          <a:sym typeface="+mn-ea"/>
                        </a:rPr>
                        <a:t>i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sym typeface="+mn-ea"/>
                        </a:rPr>
                        <a:t>*</a:t>
                      </a:r>
                      <a:r>
                        <a:rPr lang="en-US"/>
                        <a:t>                                 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-1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-1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0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0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8037830" y="2248535"/>
            <a:ext cx="2066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r=1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_JWpHPQ2r31RFOrr4wU5-tA"/>
          <p:cNvPicPr>
            <a:picLocks noChangeAspect="1"/>
          </p:cNvPicPr>
          <p:nvPr>
            <p:ph sz="half" idx="1"/>
          </p:nvPr>
        </p:nvPicPr>
        <p:blipFill>
          <a:blip r:embed="rId1"/>
          <a:srcRect b="5623"/>
          <a:stretch>
            <a:fillRect/>
          </a:stretch>
        </p:blipFill>
        <p:spPr>
          <a:xfrm>
            <a:off x="3166110" y="746760"/>
            <a:ext cx="6055995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3" descr="7a71bd68ad5777ed79bcb6285b1d76f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60090" y="1117600"/>
            <a:ext cx="6125210" cy="42348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/>
          </p:nvPr>
        </p:nvGraphicFramePr>
        <p:xfrm>
          <a:off x="3983990" y="1096645"/>
          <a:ext cx="2641600" cy="62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83990" y="1096645"/>
                        <a:ext cx="2641600" cy="62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708660" y="226060"/>
            <a:ext cx="7914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Finally, our line equation that best fits to our given data is 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6290945" y="1209040"/>
            <a:ext cx="3876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in terms of standardise values   </a:t>
            </a:r>
            <a:endParaRPr lang="en-US" sz="2000"/>
          </a:p>
        </p:txBody>
      </p:sp>
      <p:graphicFrame>
        <p:nvGraphicFramePr>
          <p:cNvPr id="8" name="Object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83990" y="3087370"/>
          <a:ext cx="3910965" cy="115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548765" imgH="457200" progId="Equation.KSEE3">
                  <p:embed/>
                </p:oleObj>
              </mc:Choice>
              <mc:Fallback>
                <p:oleObj name="" r:id="rId3" imgW="1548765" imgH="457200" progId="Equation.KSEE3">
                  <p:embed/>
                  <p:pic>
                    <p:nvPicPr>
                      <p:cNvPr id="0" name="Picture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3990" y="3087370"/>
                        <a:ext cx="3910965" cy="1154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8110220" y="3465195"/>
            <a:ext cx="3876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in terms of unsatandardised values  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1_oXPGYqgTeIn0Ey3SWgkbs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5795" y="1253490"/>
            <a:ext cx="8194675" cy="4351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64515" y="401320"/>
            <a:ext cx="7863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The above equation gives minimum Sum of Squared Error(SSE) than any other line .So this is the best fit line than any other</a:t>
            </a:r>
            <a:endParaRPr 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7455" y="2766060"/>
            <a:ext cx="10515600" cy="1325563"/>
          </a:xfrm>
        </p:spPr>
        <p:txBody>
          <a:bodyPr/>
          <a:p>
            <a:r>
              <a:rPr lang="en-US"/>
              <a:t>Simulation Results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3369310" y="-17140555"/>
            <a:ext cx="7738110" cy="239141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SimSun" panose="02010600030101010101" pitchFamily="2" charset="-122"/>
                <a:cs typeface="Courier New" panose="02070309020205020404" charset="0"/>
              </a:rPr>
              <a:t>module m_sd_r(clk,a0,a1,a2,b0,b1,b2,in,Mx,SDx,My,SDy,r,out);input clk;input [63:0] a0,a1,a2,b0,b1,b2,in;//now give input greater than mean x i.e in&gt;Mxoutput  [63:0]Mx,SDx,My,SDy,r,out;parameter n=3,k=8;//n=no.of data pointswire [63:0]x[n-1:0];wire [63:0]y[n-1:0];assignx[0]=a0,x[1]=a1,x[2]=a2,y[0]=b0,y[1]=b1,y[2]=b2;wire [63:0] mx[n:0];wire [63:0] my[n:0];wire [63:0] sX[n-1:0];wire [63:0] sY[n-1:0];wire [63:0] sx[n-1:0];wire [63:0] sy[n-1:0];wire [63:0] Sx[n:0];wire [63:0] Sy[n:0];wire [63:0] sdx;wire [63:0] sdy;genvar i;generatebeginassign mx[0]=0,my[0]=0;for(i=0;i&lt;n;i=i+1)begin:tomassign mx[i+1]=x[i]+mx[i];assign my[i+1]=y[i]+my[i];enddivision u1(clk,64'h3000000,mx[n],Mx);///ndivision u2(clk,64'h3000000,my[n],My);///nassign Sx[0]=0,Sy[0]=0;for(i=0;i&lt;n;i=i+1)begin:jerryassign sX[i]=(x[i]&gt;Mx)?(x[i]-Mx):(-x[i]+Mx);multiplication u3(clk,sX[i],sX[i],sx[i]);assign Sx[i+1]=Sx[i]+sx[i];assign sY[i]=(y[i]&gt;My)?(y[i]-My):(-y[i]+My);multiplication U3(clk,sY[i],sY[i],sy[i]);assign Sy[i+1]=Sy[i]+sy[i];enddivision u4(clk,64'h2000000,Sx[n],sdx);///n-1division U4(clk,64'h2000000,Sy[n],sdy);///n-1//square rootwire [63:0] px [k:-1];wire [63:0] py [k:-1];wire [63:0]ox [k:0];wire [63:0]oy [k:0];assign px[-1]=64'h1000000;assign py[-1]=64'h1000000;for(i=0;i&lt;=k;i=i+1)begin:xyz  division u5(clk,px[i-1],sdx,ox[i]);  division U5(clk,py[i-1],sdy,oy[i]);  assign px[i]=(px[i-1]+ox[i])&gt;&gt;1;  assign py[i]=(py[i-1]+oy[i])&gt;&gt;1;endassign SDx=px[k];assign SDy=py[k];//wire [63:0] X[n-1:0];wire [63:0] Y[n-1:0];wire [63:0] p[n-1:0];wire [63:0] S[n:0];assign S[0]=0;for(i=0;i&lt;n;i=i+1)begin:standard_values///sign problemdivision u6(clk,SDx,x[i]-Mx,X[i]);division U6(clk,SDy,y[i]-My,Y[i]);multiplication u7(clk,X[i],Y[i],p[i]);assign S[i+1]=S[i]+p[i];enddivision u8(clk,64'h2000000,S[n],r);//n-1 SIGN problemendendgeneratewire [63:0] m,m_num,mX;multiplication u9(clk,SDy,r,m_num);division u10(clk,SDx,m_num,m);multiplication u11(clk,m,(in-Mx),mX);assign out=My+mX;endmodule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35"/>
            <a:ext cx="10515600" cy="4351338"/>
          </a:xfrm>
        </p:spPr>
        <p:txBody>
          <a:bodyPr>
            <a:normAutofit fontScale="25000"/>
          </a:bodyPr>
          <a:p>
            <a:pPr marL="0" indent="0">
              <a:buNone/>
            </a:pPr>
            <a:endParaRPr lang="en-US" sz="4000"/>
          </a:p>
          <a:p>
            <a:r>
              <a:rPr lang="en-US" sz="4000"/>
              <a:t>module testbench_of_LR( );</a:t>
            </a:r>
            <a:endParaRPr lang="en-US" sz="4000"/>
          </a:p>
          <a:p>
            <a:r>
              <a:rPr lang="en-US" sz="4000"/>
              <a:t>reg clk;</a:t>
            </a:r>
            <a:endParaRPr lang="en-US" sz="4000"/>
          </a:p>
          <a:p>
            <a:r>
              <a:rPr lang="en-US" sz="4000"/>
              <a:t>reg [63:0] a0,a1,a2,b0,b1,b2,in;</a:t>
            </a:r>
            <a:endParaRPr lang="en-US" sz="4000"/>
          </a:p>
          <a:p>
            <a:r>
              <a:rPr lang="en-US" sz="4000"/>
              <a:t>wire  [63:0]Mx,My,SDx,SDy,r,out;</a:t>
            </a:r>
            <a:endParaRPr lang="en-US" sz="4000"/>
          </a:p>
          <a:p>
            <a:r>
              <a:rPr lang="en-US" sz="4000"/>
              <a:t>m_sd_r m1(clk,a0,a1,a2,b0,b1,b2,in,Mx,SDx,My,SDy,r,out);</a:t>
            </a:r>
            <a:endParaRPr lang="en-US" sz="4000"/>
          </a:p>
          <a:p>
            <a:r>
              <a:rPr lang="en-US" sz="4000"/>
              <a:t>initial</a:t>
            </a:r>
            <a:endParaRPr lang="en-US" sz="4000"/>
          </a:p>
          <a:p>
            <a:r>
              <a:rPr lang="en-US" sz="4000"/>
              <a:t>begin</a:t>
            </a:r>
            <a:endParaRPr lang="en-US" sz="4000"/>
          </a:p>
          <a:p>
            <a:r>
              <a:rPr lang="en-US" sz="4000"/>
              <a:t>clk=0;</a:t>
            </a:r>
            <a:endParaRPr lang="en-US" sz="4000"/>
          </a:p>
          <a:p>
            <a:r>
              <a:rPr lang="en-US" sz="4000"/>
              <a:t>forever #10 clk=~clk;</a:t>
            </a:r>
            <a:endParaRPr lang="en-US" sz="4000"/>
          </a:p>
          <a:p>
            <a:r>
              <a:rPr lang="en-US" sz="4000"/>
              <a:t>end</a:t>
            </a:r>
            <a:endParaRPr lang="en-US" sz="4000"/>
          </a:p>
          <a:p>
            <a:r>
              <a:rPr lang="en-US" sz="4000"/>
              <a:t>initial</a:t>
            </a:r>
            <a:endParaRPr lang="en-US" sz="4000"/>
          </a:p>
          <a:p>
            <a:r>
              <a:rPr lang="en-US" sz="4000"/>
              <a:t>begin</a:t>
            </a:r>
            <a:endParaRPr lang="en-US" sz="4000"/>
          </a:p>
          <a:p>
            <a:r>
              <a:rPr lang="en-US" sz="4000"/>
              <a:t>a0=63'h1000000;</a:t>
            </a:r>
            <a:endParaRPr lang="en-US" sz="4000"/>
          </a:p>
          <a:p>
            <a:r>
              <a:rPr lang="en-US" sz="4000"/>
              <a:t>a1=63'h2000000;</a:t>
            </a:r>
            <a:endParaRPr lang="en-US" sz="4000"/>
          </a:p>
          <a:p>
            <a:r>
              <a:rPr lang="en-US" sz="4000"/>
              <a:t>a2=63'h3000000;</a:t>
            </a:r>
            <a:endParaRPr lang="en-US" sz="4000"/>
          </a:p>
          <a:p>
            <a:r>
              <a:rPr lang="en-US" sz="4000"/>
              <a:t>///a3 to a9</a:t>
            </a:r>
            <a:endParaRPr lang="en-US" sz="4000"/>
          </a:p>
          <a:p>
            <a:r>
              <a:rPr lang="en-US" sz="4000"/>
              <a:t>b0=63'h7800000;</a:t>
            </a:r>
            <a:endParaRPr lang="en-US" sz="4000"/>
          </a:p>
          <a:p>
            <a:r>
              <a:rPr lang="en-US" sz="4000"/>
              <a:t>b1=63'he800000;</a:t>
            </a:r>
            <a:endParaRPr lang="en-US" sz="4000"/>
          </a:p>
          <a:p>
            <a:r>
              <a:rPr lang="en-US" sz="4000"/>
              <a:t>b2=63'h13800000;</a:t>
            </a:r>
            <a:endParaRPr lang="en-US" sz="4000"/>
          </a:p>
          <a:p>
            <a:r>
              <a:rPr lang="en-US" sz="4000"/>
              <a:t>///b3 to b9</a:t>
            </a:r>
            <a:endParaRPr lang="en-US" sz="4000"/>
          </a:p>
          <a:p>
            <a:r>
              <a:rPr lang="en-US" sz="4000"/>
              <a:t>in=63'ha000000;</a:t>
            </a:r>
            <a:endParaRPr lang="en-US" sz="4000"/>
          </a:p>
          <a:p>
            <a:r>
              <a:rPr lang="en-US" sz="4000"/>
              <a:t>end</a:t>
            </a:r>
            <a:endParaRPr lang="en-US" sz="4000"/>
          </a:p>
          <a:p>
            <a:r>
              <a:rPr lang="en-US" sz="4000"/>
              <a:t>endmodule</a:t>
            </a:r>
            <a:endParaRPr 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1)Multiplication and division using radix-4</a:t>
            </a:r>
            <a:endParaRPr lang="en-US"/>
          </a:p>
          <a:p>
            <a:pPr marL="0" indent="0">
              <a:buNone/>
            </a:pPr>
            <a:r>
              <a:rPr lang="en-US"/>
              <a:t>2)Pipelined conventional and </a:t>
            </a:r>
            <a:r>
              <a:rPr lang="en-US">
                <a:sym typeface="+mn-ea"/>
              </a:rPr>
              <a:t>radix-4</a:t>
            </a:r>
            <a:r>
              <a:rPr lang="en-US"/>
              <a:t> CORDIC</a:t>
            </a:r>
            <a:endParaRPr lang="en-US"/>
          </a:p>
          <a:p>
            <a:pPr marL="0" indent="0">
              <a:buNone/>
            </a:pPr>
            <a:r>
              <a:rPr lang="en-US"/>
              <a:t>3)Linear Regression using verilog</a:t>
            </a:r>
            <a:endParaRPr lang="en-US"/>
          </a:p>
          <a:p>
            <a:pPr marL="0" indent="0">
              <a:buNone/>
            </a:pPr>
            <a:r>
              <a:rPr lang="en-US"/>
              <a:t>These things I have done in this semester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264)"/>
          <p:cNvPicPr>
            <a:picLocks noChangeAspect="1"/>
          </p:cNvPicPr>
          <p:nvPr>
            <p:ph idx="1"/>
          </p:nvPr>
        </p:nvPicPr>
        <p:blipFill>
          <a:blip r:embed="rId1"/>
          <a:srcRect b="5311"/>
          <a:stretch>
            <a:fillRect/>
          </a:stretch>
        </p:blipFill>
        <p:spPr>
          <a:xfrm>
            <a:off x="-16510" y="-8890"/>
            <a:ext cx="12185650" cy="69037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265)"/>
          <p:cNvPicPr>
            <a:picLocks noChangeAspect="1"/>
          </p:cNvPicPr>
          <p:nvPr>
            <p:ph idx="1"/>
          </p:nvPr>
        </p:nvPicPr>
        <p:blipFill>
          <a:blip r:embed="rId1"/>
          <a:srcRect b="4013"/>
          <a:stretch>
            <a:fillRect/>
          </a:stretch>
        </p:blipFill>
        <p:spPr>
          <a:xfrm>
            <a:off x="18415" y="1270"/>
            <a:ext cx="12136120" cy="68967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26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8100" y="-15240"/>
            <a:ext cx="12268835" cy="68275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240" y="2637155"/>
            <a:ext cx="10515600" cy="1325563"/>
          </a:xfrm>
        </p:spPr>
        <p:txBody>
          <a:bodyPr/>
          <a:p>
            <a:r>
              <a:rPr lang="en-US"/>
              <a:t>GPU vs FPGA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1870" y="1237615"/>
            <a:ext cx="5128260" cy="42519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08120" y="5067935"/>
            <a:ext cx="1192530" cy="45275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36620" y="1044575"/>
            <a:ext cx="5462270" cy="43516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27755" y="4872990"/>
            <a:ext cx="986155" cy="472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Any Queries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 descr="any-queries-gif-images-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79035" y="2096135"/>
            <a:ext cx="223266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X5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3480" y="1691005"/>
            <a:ext cx="4380865" cy="3616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25" y="264287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/>
              <a:t>Linear Regression investigate the linear relationship between one or more independent varialbes and a dependent variable.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/>
          <p:nvPr>
            <p:ph sz="half" idx="1"/>
          </p:nvPr>
        </p:nvSpPr>
        <p:spPr>
          <a:xfrm>
            <a:off x="434975" y="365125"/>
            <a:ext cx="5181600" cy="4351338"/>
          </a:xfrm>
        </p:spPr>
        <p:txBody>
          <a:bodyPr/>
          <a:p>
            <a:pPr marL="0" indent="0">
              <a:buNone/>
            </a:pPr>
            <a:r>
              <a:rPr lang="en-US"/>
              <a:t>Suppose take a set of data points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695960" y="1012825"/>
          <a:ext cx="2032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/>
                <a:gridCol w="10115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/>
                        <a:t>                                  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1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8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2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14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3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              20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5683250" y="1260475"/>
            <a:ext cx="36785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sz="3200">
                <a:sym typeface="+mn-ea"/>
              </a:rPr>
              <a:t> y=6x+2</a:t>
            </a:r>
            <a:endParaRPr lang="en-US" sz="3200"/>
          </a:p>
        </p:txBody>
      </p:sp>
      <p:pic>
        <p:nvPicPr>
          <p:cNvPr id="8" name="Content Placeholder 7" descr="Screenshot (262)"/>
          <p:cNvPicPr>
            <a:picLocks noChangeAspect="1"/>
          </p:cNvPicPr>
          <p:nvPr>
            <p:ph sz="half" idx="2"/>
          </p:nvPr>
        </p:nvPicPr>
        <p:blipFill>
          <a:blip r:embed="rId1"/>
          <a:srcRect l="2675" t="6246" r="2894"/>
          <a:stretch>
            <a:fillRect/>
          </a:stretch>
        </p:blipFill>
        <p:spPr>
          <a:xfrm>
            <a:off x="3688080" y="1844040"/>
            <a:ext cx="7280275" cy="490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00px-Linear_regression.svg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72310" y="1022350"/>
            <a:ext cx="5181600" cy="34283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87020" y="5684520"/>
            <a:ext cx="8552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What about this type data .Can you find a line which fits for these data points.</a:t>
            </a:r>
            <a:endParaRPr lang="en-US"/>
          </a:p>
        </p:txBody>
      </p:sp>
      <p:pic>
        <p:nvPicPr>
          <p:cNvPr id="3" name="Content Placeholder 2" descr="SecretOldAmazonparrot-max-1mb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39455" y="1000760"/>
            <a:ext cx="2656205" cy="34499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1_dToo8pNrhBmYfwmPLp6WrQ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94380" y="1825625"/>
            <a:ext cx="56019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regression-analysis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6455" y="738505"/>
            <a:ext cx="5021580" cy="5380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Applications of Linear Regression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89865" y="1808480"/>
            <a:ext cx="120599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ym typeface="+mn-ea"/>
              </a:rPr>
              <a:t>* It tells whether a particular data set (say GDP, oil prices or stock   prices) have increased or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   decreased over the period of time.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IN" altLang="en-US" sz="2400">
                <a:sym typeface="+mn-ea"/>
              </a:rPr>
              <a:t>*cigarette smoking is the independent variable of primary interest and the dependent variable</a:t>
            </a:r>
            <a:endParaRPr lang="en-IN" altLang="en-US" sz="2400">
              <a:sym typeface="+mn-ea"/>
            </a:endParaRPr>
          </a:p>
          <a:p>
            <a:r>
              <a:rPr lang="en-IN" altLang="en-US" sz="2400">
                <a:sym typeface="+mn-ea"/>
              </a:rPr>
              <a:t>  is lifespan measured in years, researchers might include education and income as additional </a:t>
            </a:r>
            <a:endParaRPr lang="en-IN" altLang="en-US" sz="2400">
              <a:sym typeface="+mn-ea"/>
            </a:endParaRPr>
          </a:p>
          <a:p>
            <a:r>
              <a:rPr lang="en-IN" altLang="en-US" sz="2400">
                <a:sym typeface="+mn-ea"/>
              </a:rPr>
              <a:t>  independent variables, to ensure that any observed effect of smoking on lifespan</a:t>
            </a:r>
            <a:r>
              <a:rPr lang="en-US" altLang="en-IN" sz="2400">
                <a:sym typeface="+mn-ea"/>
              </a:rPr>
              <a:t>.</a:t>
            </a:r>
            <a:endParaRPr lang="en-IN" altLang="en-US" sz="2400">
              <a:sym typeface="+mn-ea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6269</Words>
  <Application>WPS Presentation</Application>
  <PresentationFormat>Widescreen</PresentationFormat>
  <Paragraphs>303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37</vt:i4>
      </vt:variant>
    </vt:vector>
  </HeadingPairs>
  <TitlesOfParts>
    <vt:vector size="58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Courier New</vt:lpstr>
      <vt:lpstr>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Good Afternoon</vt:lpstr>
      <vt:lpstr>Linear Regression using Verilog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Applications of Linear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SUBTASKS TO IMPLEMENT THIS TASK</vt:lpstr>
      <vt:lpstr>PowerPoint 演示文稿</vt:lpstr>
      <vt:lpstr>PowerPoint 演示文稿</vt:lpstr>
      <vt:lpstr>PowerPoint 演示文稿</vt:lpstr>
      <vt:lpstr>Standardization of Values: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Simulation Results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GPU vs FPGA</vt:lpstr>
      <vt:lpstr>PowerPoint 演示文稿</vt:lpstr>
      <vt:lpstr>PowerPoint 演示文稿</vt:lpstr>
      <vt:lpstr>Any Queries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Syamm</dc:creator>
  <cp:lastModifiedBy>Syamm</cp:lastModifiedBy>
  <cp:revision>19</cp:revision>
  <dcterms:created xsi:type="dcterms:W3CDTF">2019-11-18T15:40:00Z</dcterms:created>
  <dcterms:modified xsi:type="dcterms:W3CDTF">2021-04-18T05:29:28Z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