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448" r:id="rId5"/>
    <p:sldId id="259" r:id="rId6"/>
    <p:sldId id="2451" r:id="rId7"/>
    <p:sldId id="2458" r:id="rId8"/>
    <p:sldId id="2432" r:id="rId9"/>
    <p:sldId id="2459" r:id="rId10"/>
    <p:sldId id="2460" r:id="rId11"/>
    <p:sldId id="2461" r:id="rId12"/>
    <p:sldId id="2462" r:id="rId13"/>
    <p:sldId id="245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63" d="100"/>
          <a:sy n="63" d="100"/>
        </p:scale>
        <p:origin x="804" y="56"/>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11/29/2023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496224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hyperlink" Target="https://www.kaggle.com/datasets/pranavuikey/black-friday-sales-ed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AnalyZing Black Friday Sales</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Project Group-2</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3608511"/>
            <a:ext cx="4942840" cy="668849"/>
          </a:xfrm>
        </p:spPr>
        <p:txBody>
          <a:bodyPr/>
          <a:lstStyle/>
          <a:p>
            <a:pPr>
              <a:lnSpc>
                <a:spcPct val="100000"/>
              </a:lnSpc>
            </a:pPr>
            <a:r>
              <a:rPr lang="en-US" dirty="0"/>
              <a:t>BCIS 5110.012 Programming Languages For Business Analytics</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a:lstStyle/>
          <a:p>
            <a:r>
              <a:rPr lang="en-US" dirty="0"/>
              <a:t>Conclusion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10</a:t>
            </a:fld>
            <a:endParaRPr lang="en-US" dirty="0"/>
          </a:p>
        </p:txBody>
      </p:sp>
      <p:sp>
        <p:nvSpPr>
          <p:cNvPr id="5" name="TextBox 4">
            <a:extLst>
              <a:ext uri="{FF2B5EF4-FFF2-40B4-BE49-F238E27FC236}">
                <a16:creationId xmlns:a16="http://schemas.microsoft.com/office/drawing/2014/main" id="{0E77AA36-32AC-49EB-66A7-B167BA251495}"/>
              </a:ext>
            </a:extLst>
          </p:cNvPr>
          <p:cNvSpPr txBox="1"/>
          <p:nvPr/>
        </p:nvSpPr>
        <p:spPr>
          <a:xfrm>
            <a:off x="6095999" y="1496275"/>
            <a:ext cx="4612640" cy="4401205"/>
          </a:xfrm>
          <a:prstGeom prst="rect">
            <a:avLst/>
          </a:prstGeom>
          <a:noFill/>
        </p:spPr>
        <p:txBody>
          <a:bodyPr wrap="square" rtlCol="0">
            <a:spAutoFit/>
          </a:bodyPr>
          <a:lstStyle/>
          <a:p>
            <a:r>
              <a:rPr lang="en-US" sz="2000" b="1" dirty="0">
                <a:cs typeface="Biome Light" panose="020B0303030204020804" pitchFamily="34" charset="0"/>
              </a:rPr>
              <a:t>By unraveling the dynamics of Black Friday sales, this project seeks to contribute valuable insights to retailers, marketers, and industry stakeholders. In a rapidly evolving retail landscape, understanding the nuances of consumer behavior and optimizing retail strategies are critical for success. Through this analysis, we aim to shed light on the factors that drive Black Friday success and provide practical recommendations for stakeholders navigating the challenges and opportunities of this extraordinary sales event.</a:t>
            </a:r>
          </a:p>
        </p:txBody>
      </p:sp>
    </p:spTree>
    <p:extLst>
      <p:ext uri="{BB962C8B-B14F-4D97-AF65-F5344CB8AC3E}">
        <p14:creationId xmlns:p14="http://schemas.microsoft.com/office/powerpoint/2010/main" val="351689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sz="3600"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159786" y="1628355"/>
            <a:ext cx="4646246" cy="3228125"/>
          </a:xfrm>
        </p:spPr>
        <p:txBody>
          <a:bodyPr>
            <a:normAutofit fontScale="85000" lnSpcReduction="20000"/>
          </a:bodyPr>
          <a:lstStyle/>
          <a:p>
            <a:pPr marL="0" indent="0">
              <a:lnSpc>
                <a:spcPct val="100000"/>
              </a:lnSpc>
              <a:buNone/>
            </a:pPr>
            <a:r>
              <a:rPr lang="en-US" sz="2400" b="1" dirty="0">
                <a:cs typeface="Biome Light" panose="020B0303030204020804" pitchFamily="34" charset="0"/>
              </a:rPr>
              <a:t>The Black Friday sales event stands as a pivotal moment in the retail calendar, attracting a massive influx of shoppers eager to capitalize on lucrative deals. This report delves into the rich dataset sourced from Kaggle, offering a comprehensive analysis of Black Friday sales. The primary objectives are to unravel consumer trends, dissect purchasing behavior, and evaluate retailer strategies during this annual shopping extravaganza</a:t>
            </a:r>
            <a:r>
              <a:rPr lang="en-US" sz="1600" b="1" dirty="0">
                <a:cs typeface="Biome Light" panose="020B0303030204020804" pitchFamily="34" charset="0"/>
              </a:rPr>
              <a:t>.</a:t>
            </a:r>
            <a:endParaRPr lang="en-US" b="1"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515351"/>
            <a:ext cx="5251450" cy="612409"/>
          </a:xfrm>
        </p:spPr>
        <p:txBody>
          <a:bodyPr>
            <a:normAutofit fontScale="90000"/>
          </a:bodyPr>
          <a:lstStyle/>
          <a:p>
            <a:r>
              <a:rPr lang="en-US" sz="3600" dirty="0"/>
              <a:t>About Data Set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3</a:t>
            </a:fld>
            <a:endParaRPr lang="en-US" dirty="0"/>
          </a:p>
        </p:txBody>
      </p:sp>
      <p:sp>
        <p:nvSpPr>
          <p:cNvPr id="7" name="TextBox 6">
            <a:extLst>
              <a:ext uri="{FF2B5EF4-FFF2-40B4-BE49-F238E27FC236}">
                <a16:creationId xmlns:a16="http://schemas.microsoft.com/office/drawing/2014/main" id="{7D4A5544-AD2A-C2AC-9AF3-949BC61FF6A3}"/>
              </a:ext>
            </a:extLst>
          </p:cNvPr>
          <p:cNvSpPr txBox="1"/>
          <p:nvPr/>
        </p:nvSpPr>
        <p:spPr>
          <a:xfrm>
            <a:off x="6096000" y="1434759"/>
            <a:ext cx="5119370" cy="5026376"/>
          </a:xfrm>
          <a:prstGeom prst="rect">
            <a:avLst/>
          </a:prstGeom>
          <a:noFill/>
        </p:spPr>
        <p:txBody>
          <a:bodyPr wrap="square" rtlCol="0">
            <a:spAutoFit/>
          </a:bodyPr>
          <a:lstStyle/>
          <a:p>
            <a:pPr>
              <a:lnSpc>
                <a:spcPct val="80000"/>
              </a:lnSpc>
              <a:spcBef>
                <a:spcPts val="1000"/>
              </a:spcBef>
            </a:pPr>
            <a:r>
              <a:rPr lang="en-US" sz="2000" b="1" dirty="0">
                <a:cs typeface="Biome Light" panose="020B0303030204020804" pitchFamily="34" charset="0"/>
              </a:rPr>
              <a:t>The dataset is called “Black Friday Sales EDA” which has sales data of purchases made by customer. Dataset contains customer demographic info, product details and total purchase amount. This data set fulfills all the requirements necessary for this project.  </a:t>
            </a:r>
          </a:p>
          <a:p>
            <a:pPr>
              <a:lnSpc>
                <a:spcPct val="80000"/>
              </a:lnSpc>
              <a:spcBef>
                <a:spcPts val="1000"/>
              </a:spcBef>
            </a:pPr>
            <a:r>
              <a:rPr lang="en-US" sz="2000" b="1" dirty="0">
                <a:cs typeface="Biome Light" panose="020B0303030204020804" pitchFamily="34" charset="0"/>
              </a:rPr>
              <a:t>• There are 550068 rows, and 12 columns present in the data set.  </a:t>
            </a:r>
          </a:p>
          <a:p>
            <a:pPr>
              <a:lnSpc>
                <a:spcPct val="80000"/>
              </a:lnSpc>
              <a:spcBef>
                <a:spcPts val="1000"/>
              </a:spcBef>
            </a:pPr>
            <a:r>
              <a:rPr lang="en-US" sz="2000" b="1" dirty="0">
                <a:cs typeface="Biome Light" panose="020B0303030204020804" pitchFamily="34" charset="0"/>
              </a:rPr>
              <a:t>• There are three data types across the columns: integer, float, object. </a:t>
            </a:r>
          </a:p>
          <a:p>
            <a:pPr>
              <a:lnSpc>
                <a:spcPct val="80000"/>
              </a:lnSpc>
              <a:spcBef>
                <a:spcPts val="1000"/>
              </a:spcBef>
            </a:pPr>
            <a:r>
              <a:rPr lang="en-US" sz="2000" b="1" dirty="0">
                <a:cs typeface="Biome Light" panose="020B0303030204020804" pitchFamily="34" charset="0"/>
              </a:rPr>
              <a:t>• There are 5-10% missing values in two columns.</a:t>
            </a:r>
            <a:br>
              <a:rPr lang="en-US" sz="2000" b="1" dirty="0">
                <a:cs typeface="Biome Light" panose="020B0303030204020804" pitchFamily="34" charset="0"/>
              </a:rPr>
            </a:br>
            <a:br>
              <a:rPr lang="en-US" sz="2000" b="1" dirty="0">
                <a:cs typeface="Biome Light" panose="020B0303030204020804" pitchFamily="34" charset="0"/>
              </a:rPr>
            </a:br>
            <a:r>
              <a:rPr lang="en-US" sz="2000" b="1" dirty="0">
                <a:solidFill>
                  <a:srgbClr val="FF0000"/>
                </a:solidFill>
                <a:cs typeface="Biome Light" panose="020B0303030204020804" pitchFamily="34" charset="0"/>
              </a:rPr>
              <a:t>Reference:</a:t>
            </a:r>
          </a:p>
          <a:p>
            <a:pPr>
              <a:lnSpc>
                <a:spcPct val="80000"/>
              </a:lnSpc>
              <a:spcBef>
                <a:spcPts val="1000"/>
              </a:spcBef>
            </a:pPr>
            <a:r>
              <a:rPr lang="en-US" sz="2000" b="1" dirty="0">
                <a:cs typeface="Biome Light" panose="020B0303030204020804" pitchFamily="34" charset="0"/>
                <a:hlinkClick r:id="rId4">
                  <a:extLst>
                    <a:ext uri="{A12FA001-AC4F-418D-AE19-62706E023703}">
                      <ahyp:hlinkClr xmlns:ahyp="http://schemas.microsoft.com/office/drawing/2018/hyperlinkcolor" val="tx"/>
                    </a:ext>
                  </a:extLst>
                </a:hlinkClick>
              </a:rPr>
              <a:t>https://www.kaggle.com/datasets/pranavuikey/black-friday-sales-eda</a:t>
            </a:r>
            <a:endParaRPr lang="en-US" sz="2000" b="1" dirty="0">
              <a:cs typeface="Biome Light" panose="020B0303030204020804" pitchFamily="34" charset="0"/>
            </a:endParaRPr>
          </a:p>
          <a:p>
            <a:pPr>
              <a:lnSpc>
                <a:spcPct val="80000"/>
              </a:lnSpc>
              <a:spcBef>
                <a:spcPts val="1000"/>
              </a:spcBef>
            </a:pPr>
            <a:endParaRPr lang="en-US" sz="2800" b="1" dirty="0">
              <a:cs typeface="Biome Light" panose="020B0303030204020804" pitchFamily="34" charset="0"/>
            </a:endParaRPr>
          </a:p>
        </p:txBody>
      </p:sp>
    </p:spTree>
    <p:extLst>
      <p:ext uri="{BB962C8B-B14F-4D97-AF65-F5344CB8AC3E}">
        <p14:creationId xmlns:p14="http://schemas.microsoft.com/office/powerpoint/2010/main" val="294476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sz="3600" dirty="0"/>
              <a:t>Research Questions:</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159786" y="1628355"/>
            <a:ext cx="4646246" cy="3228125"/>
          </a:xfrm>
        </p:spPr>
        <p:txBody>
          <a:bodyPr>
            <a:normAutofit fontScale="85000" lnSpcReduction="20000"/>
          </a:bodyPr>
          <a:lstStyle/>
          <a:p>
            <a:pPr marL="457200" indent="-457200">
              <a:lnSpc>
                <a:spcPct val="100000"/>
              </a:lnSpc>
              <a:buAutoNum type="arabicPeriod"/>
            </a:pPr>
            <a:r>
              <a:rPr lang="en-US" sz="2400" b="1" dirty="0">
                <a:cs typeface="Biome Light" panose="020B0303030204020804" pitchFamily="34" charset="0"/>
              </a:rPr>
              <a:t>What age group has the highest and lowest purchases? </a:t>
            </a:r>
          </a:p>
          <a:p>
            <a:pPr marL="457200" indent="-457200">
              <a:lnSpc>
                <a:spcPct val="100000"/>
              </a:lnSpc>
              <a:buAutoNum type="arabicPeriod"/>
            </a:pPr>
            <a:r>
              <a:rPr lang="en-US" sz="2400" b="1" dirty="0">
                <a:cs typeface="Biome Light" panose="020B0303030204020804" pitchFamily="34" charset="0"/>
              </a:rPr>
              <a:t>What gender is the top buyer on Black Friday? </a:t>
            </a:r>
          </a:p>
          <a:p>
            <a:pPr marL="457200" indent="-457200">
              <a:lnSpc>
                <a:spcPct val="100000"/>
              </a:lnSpc>
              <a:buAutoNum type="arabicPeriod"/>
            </a:pPr>
            <a:r>
              <a:rPr lang="en-US" sz="2400" b="1" dirty="0">
                <a:cs typeface="Biome Light" panose="020B0303030204020804" pitchFamily="34" charset="0"/>
              </a:rPr>
              <a:t>What city category accounts for the most and least purchases? </a:t>
            </a:r>
          </a:p>
          <a:p>
            <a:pPr marL="457200" indent="-457200">
              <a:lnSpc>
                <a:spcPct val="100000"/>
              </a:lnSpc>
              <a:buAutoNum type="arabicPeriod"/>
            </a:pPr>
            <a:r>
              <a:rPr lang="en-US" sz="2400" b="1" dirty="0">
                <a:cs typeface="Biome Light" panose="020B0303030204020804" pitchFamily="34" charset="0"/>
              </a:rPr>
              <a:t>Does marital status have any impact on purchase? </a:t>
            </a:r>
          </a:p>
          <a:p>
            <a:pPr marL="457200" indent="-457200">
              <a:lnSpc>
                <a:spcPct val="100000"/>
              </a:lnSpc>
              <a:buAutoNum type="arabicPeriod"/>
            </a:pPr>
            <a:r>
              <a:rPr lang="en-US" sz="2400" b="1" dirty="0">
                <a:cs typeface="Biome Light" panose="020B0303030204020804" pitchFamily="34" charset="0"/>
              </a:rPr>
              <a:t>Which occupation category has the most and least purchase? </a:t>
            </a:r>
            <a:endParaRPr lang="en-US" b="1"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3748610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nSpc>
                <a:spcPct val="90000"/>
              </a:lnSpc>
            </a:pPr>
            <a:r>
              <a:rPr lang="en-US" sz="2800" b="1" kern="1200">
                <a:solidFill>
                  <a:srgbClr val="FFFFFF"/>
                </a:solidFill>
                <a:latin typeface="+mj-lt"/>
                <a:ea typeface="+mj-ea"/>
                <a:cs typeface="+mj-cs"/>
              </a:rPr>
              <a:t>What age group has the highest and lowest purchases? </a:t>
            </a:r>
          </a:p>
        </p:txBody>
      </p:sp>
      <p:pic>
        <p:nvPicPr>
          <p:cNvPr id="5" name="Picture 4">
            <a:extLst>
              <a:ext uri="{FF2B5EF4-FFF2-40B4-BE49-F238E27FC236}">
                <a16:creationId xmlns:a16="http://schemas.microsoft.com/office/drawing/2014/main" id="{EB6C3E6C-0456-2960-9596-DE479BD1F509}"/>
              </a:ext>
            </a:extLst>
          </p:cNvPr>
          <p:cNvPicPr>
            <a:picLocks noChangeAspect="1"/>
          </p:cNvPicPr>
          <p:nvPr/>
        </p:nvPicPr>
        <p:blipFill>
          <a:blip r:embed="rId2"/>
          <a:stretch>
            <a:fillRect/>
          </a:stretch>
        </p:blipFill>
        <p:spPr>
          <a:xfrm>
            <a:off x="5197671" y="643466"/>
            <a:ext cx="5939990" cy="5568739"/>
          </a:xfrm>
          <a:prstGeom prst="rect">
            <a:avLst/>
          </a:prstGeom>
        </p:spPr>
      </p:pic>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1034184" y="6356350"/>
            <a:ext cx="514349" cy="365125"/>
          </a:xfrm>
        </p:spPr>
        <p:txBody>
          <a:bodyPr vert="horz" lIns="91440" tIns="45720" rIns="91440" bIns="45720" rtlCol="0" anchor="ctr">
            <a:normAutofit/>
          </a:bodyPr>
          <a:lstStyle/>
          <a:p>
            <a:pPr>
              <a:spcAft>
                <a:spcPts val="600"/>
              </a:spcAft>
            </a:pPr>
            <a:fld id="{8C2E478F-E849-4A8C-AF1F-CBCC78A7CBFA}" type="slidenum">
              <a:rPr lang="en-US">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8694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nSpc>
                <a:spcPct val="90000"/>
              </a:lnSpc>
            </a:pPr>
            <a:r>
              <a:rPr lang="en-US" sz="2800" b="1" kern="1200">
                <a:solidFill>
                  <a:srgbClr val="FFFFFF"/>
                </a:solidFill>
                <a:latin typeface="+mj-lt"/>
                <a:ea typeface="+mj-ea"/>
                <a:cs typeface="+mj-cs"/>
              </a:rPr>
              <a:t>What gender is the top buyer on Black Friday? </a:t>
            </a:r>
          </a:p>
        </p:txBody>
      </p:sp>
      <p:pic>
        <p:nvPicPr>
          <p:cNvPr id="5" name="Picture 4">
            <a:extLst>
              <a:ext uri="{FF2B5EF4-FFF2-40B4-BE49-F238E27FC236}">
                <a16:creationId xmlns:a16="http://schemas.microsoft.com/office/drawing/2014/main" id="{A6D425D7-5EB5-A21C-0AF8-236A6CF8173E}"/>
              </a:ext>
            </a:extLst>
          </p:cNvPr>
          <p:cNvPicPr>
            <a:picLocks noChangeAspect="1"/>
          </p:cNvPicPr>
          <p:nvPr/>
        </p:nvPicPr>
        <p:blipFill>
          <a:blip r:embed="rId2"/>
          <a:stretch>
            <a:fillRect/>
          </a:stretch>
        </p:blipFill>
        <p:spPr>
          <a:xfrm>
            <a:off x="4777316" y="918976"/>
            <a:ext cx="6780700" cy="5017718"/>
          </a:xfrm>
          <a:prstGeom prst="rect">
            <a:avLst/>
          </a:prstGeom>
        </p:spPr>
      </p:pic>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1034184" y="6356350"/>
            <a:ext cx="514349" cy="365125"/>
          </a:xfrm>
        </p:spPr>
        <p:txBody>
          <a:bodyPr vert="horz" lIns="91440" tIns="45720" rIns="91440" bIns="45720" rtlCol="0" anchor="ctr">
            <a:normAutofit/>
          </a:bodyPr>
          <a:lstStyle/>
          <a:p>
            <a:pPr>
              <a:spcAft>
                <a:spcPts val="600"/>
              </a:spcAft>
            </a:pPr>
            <a:fld id="{8C2E478F-E849-4A8C-AF1F-CBCC78A7CBFA}" type="slidenum">
              <a:rPr lang="en-US">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1321241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nSpc>
                <a:spcPct val="90000"/>
              </a:lnSpc>
            </a:pPr>
            <a:r>
              <a:rPr lang="en-US" sz="2500" b="1" kern="1200">
                <a:solidFill>
                  <a:srgbClr val="FFFFFF"/>
                </a:solidFill>
                <a:latin typeface="+mj-lt"/>
                <a:ea typeface="+mj-ea"/>
                <a:cs typeface="+mj-cs"/>
              </a:rPr>
              <a:t>What city category accounts for the most and least purchases? </a:t>
            </a:r>
          </a:p>
        </p:txBody>
      </p:sp>
      <p:pic>
        <p:nvPicPr>
          <p:cNvPr id="7" name="Picture 6" descr="A pie chart with numbers and text&#10;&#10;Description automatically generated">
            <a:extLst>
              <a:ext uri="{FF2B5EF4-FFF2-40B4-BE49-F238E27FC236}">
                <a16:creationId xmlns:a16="http://schemas.microsoft.com/office/drawing/2014/main" id="{6353030F-1607-76CC-B94D-B691B4F20C0A}"/>
              </a:ext>
            </a:extLst>
          </p:cNvPr>
          <p:cNvPicPr>
            <a:picLocks noChangeAspect="1"/>
          </p:cNvPicPr>
          <p:nvPr/>
        </p:nvPicPr>
        <p:blipFill>
          <a:blip r:embed="rId2"/>
          <a:stretch>
            <a:fillRect/>
          </a:stretch>
        </p:blipFill>
        <p:spPr>
          <a:xfrm>
            <a:off x="5459867" y="643466"/>
            <a:ext cx="5415597" cy="5568739"/>
          </a:xfrm>
          <a:prstGeom prst="rect">
            <a:avLst/>
          </a:prstGeom>
        </p:spPr>
      </p:pic>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1034184" y="6356350"/>
            <a:ext cx="514349" cy="365125"/>
          </a:xfrm>
        </p:spPr>
        <p:txBody>
          <a:bodyPr vert="horz" lIns="91440" tIns="45720" rIns="91440" bIns="45720" rtlCol="0" anchor="ctr">
            <a:normAutofit/>
          </a:bodyPr>
          <a:lstStyle/>
          <a:p>
            <a:pPr>
              <a:spcAft>
                <a:spcPts val="600"/>
              </a:spcAft>
            </a:pPr>
            <a:fld id="{8C2E478F-E849-4A8C-AF1F-CBCC78A7CBFA}" type="slidenum">
              <a:rPr lang="en-US">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1501779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nSpc>
                <a:spcPct val="90000"/>
              </a:lnSpc>
            </a:pPr>
            <a:r>
              <a:rPr lang="en-US" sz="2800" b="1" kern="1200">
                <a:solidFill>
                  <a:srgbClr val="FFFFFF"/>
                </a:solidFill>
                <a:latin typeface="+mj-lt"/>
                <a:ea typeface="+mj-ea"/>
                <a:cs typeface="+mj-cs"/>
              </a:rPr>
              <a:t>Does marital status have any impact on purchase?</a:t>
            </a:r>
          </a:p>
        </p:txBody>
      </p:sp>
      <p:pic>
        <p:nvPicPr>
          <p:cNvPr id="5" name="Picture 4">
            <a:extLst>
              <a:ext uri="{FF2B5EF4-FFF2-40B4-BE49-F238E27FC236}">
                <a16:creationId xmlns:a16="http://schemas.microsoft.com/office/drawing/2014/main" id="{01605B54-E04A-4BEB-AA6B-AA5CA7D7B3C0}"/>
              </a:ext>
            </a:extLst>
          </p:cNvPr>
          <p:cNvPicPr>
            <a:picLocks noChangeAspect="1"/>
          </p:cNvPicPr>
          <p:nvPr/>
        </p:nvPicPr>
        <p:blipFill>
          <a:blip r:embed="rId2"/>
          <a:stretch>
            <a:fillRect/>
          </a:stretch>
        </p:blipFill>
        <p:spPr>
          <a:xfrm>
            <a:off x="4777316" y="961356"/>
            <a:ext cx="6780700" cy="4932958"/>
          </a:xfrm>
          <a:prstGeom prst="rect">
            <a:avLst/>
          </a:prstGeom>
        </p:spPr>
      </p:pic>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1034184" y="6356350"/>
            <a:ext cx="514349" cy="365125"/>
          </a:xfrm>
        </p:spPr>
        <p:txBody>
          <a:bodyPr vert="horz" lIns="91440" tIns="45720" rIns="91440" bIns="45720" rtlCol="0" anchor="ctr">
            <a:normAutofit/>
          </a:bodyPr>
          <a:lstStyle/>
          <a:p>
            <a:pPr>
              <a:spcAft>
                <a:spcPts val="600"/>
              </a:spcAft>
            </a:pPr>
            <a:fld id="{8C2E478F-E849-4A8C-AF1F-CBCC78A7CBFA}" type="slidenum">
              <a:rPr lang="en-US">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123991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nSpc>
                <a:spcPct val="90000"/>
              </a:lnSpc>
            </a:pPr>
            <a:r>
              <a:rPr lang="en-US" sz="2500" b="1" kern="1200">
                <a:solidFill>
                  <a:srgbClr val="FFFFFF"/>
                </a:solidFill>
                <a:latin typeface="+mj-lt"/>
                <a:ea typeface="+mj-ea"/>
                <a:cs typeface="+mj-cs"/>
              </a:rPr>
              <a:t>Which occupation category has the most and least purchase?</a:t>
            </a:r>
          </a:p>
        </p:txBody>
      </p:sp>
      <p:pic>
        <p:nvPicPr>
          <p:cNvPr id="5" name="Picture 4">
            <a:extLst>
              <a:ext uri="{FF2B5EF4-FFF2-40B4-BE49-F238E27FC236}">
                <a16:creationId xmlns:a16="http://schemas.microsoft.com/office/drawing/2014/main" id="{4EB22E42-7544-2A85-DFB9-372E17782FAB}"/>
              </a:ext>
            </a:extLst>
          </p:cNvPr>
          <p:cNvPicPr>
            <a:picLocks noChangeAspect="1"/>
          </p:cNvPicPr>
          <p:nvPr/>
        </p:nvPicPr>
        <p:blipFill>
          <a:blip r:embed="rId2"/>
          <a:stretch>
            <a:fillRect/>
          </a:stretch>
        </p:blipFill>
        <p:spPr>
          <a:xfrm>
            <a:off x="4777316" y="893549"/>
            <a:ext cx="6780700" cy="5068573"/>
          </a:xfrm>
          <a:prstGeom prst="rect">
            <a:avLst/>
          </a:prstGeom>
        </p:spPr>
      </p:pic>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1034184" y="6356350"/>
            <a:ext cx="514349" cy="365125"/>
          </a:xfrm>
        </p:spPr>
        <p:txBody>
          <a:bodyPr vert="horz" lIns="91440" tIns="45720" rIns="91440" bIns="45720" rtlCol="0" anchor="ctr">
            <a:normAutofit/>
          </a:bodyPr>
          <a:lstStyle/>
          <a:p>
            <a:pPr>
              <a:spcAft>
                <a:spcPts val="600"/>
              </a:spcAft>
            </a:pPr>
            <a:fld id="{8C2E478F-E849-4A8C-AF1F-CBCC78A7CBFA}" type="slidenum">
              <a:rPr lang="en-US">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210260872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 id="{969BE826-8665-45F1-A77E-2C1BF61E0D92}" vid="{76896FC0-3EF9-4C10-B34C-BB4B0D9C6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02A8ED-1331-4C1D-8649-743D7BE164D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9E4EAC9-33DC-4CF0-BA31-C98F61CE4785}">
  <ds:schemaRefs>
    <ds:schemaRef ds:uri="http://schemas.microsoft.com/sharepoint/v3/contenttype/forms"/>
  </ds:schemaRefs>
</ds:datastoreItem>
</file>

<file path=customXml/itemProps3.xml><?xml version="1.0" encoding="utf-8"?>
<ds:datastoreItem xmlns:ds="http://schemas.openxmlformats.org/officeDocument/2006/customXml" ds:itemID="{A3D5DB56-3A71-4638-9571-EE877FD66E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{5FB7BF57-821C-4D40-8AF7-1EAF9671B6F7}tf55661986_win32</Template>
  <TotalTime>139</TotalTime>
  <Words>389</Words>
  <Application>Microsoft Office PowerPoint</Application>
  <PresentationFormat>Widescreen</PresentationFormat>
  <Paragraphs>36</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AnalyZing Black Friday Sales</vt:lpstr>
      <vt:lpstr>INTRODUCTION</vt:lpstr>
      <vt:lpstr>About Data Set</vt:lpstr>
      <vt:lpstr>Research Questions:</vt:lpstr>
      <vt:lpstr>What age group has the highest and lowest purchases? </vt:lpstr>
      <vt:lpstr>What gender is the top buyer on Black Friday? </vt:lpstr>
      <vt:lpstr>What city category accounts for the most and least purchases? </vt:lpstr>
      <vt:lpstr>Does marital status have any impact on purchase?</vt:lpstr>
      <vt:lpstr>Which occupation category has the most and least purchase?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Sales Data Analytics</dc:title>
  <dc:creator>Akina, Syam Sundar</dc:creator>
  <cp:lastModifiedBy>Akina, Syam Sundar</cp:lastModifiedBy>
  <cp:revision>21</cp:revision>
  <dcterms:created xsi:type="dcterms:W3CDTF">2023-11-29T18:04:30Z</dcterms:created>
  <dcterms:modified xsi:type="dcterms:W3CDTF">2023-11-29T20:24:01Z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